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57" r:id="rId4"/>
    <p:sldId id="259" r:id="rId5"/>
    <p:sldId id="263" r:id="rId6"/>
    <p:sldId id="262" r:id="rId7"/>
    <p:sldId id="264" r:id="rId8"/>
    <p:sldId id="265" r:id="rId9"/>
    <p:sldId id="260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3" d="100"/>
          <a:sy n="93" d="100"/>
        </p:scale>
        <p:origin x="-15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8155F-766A-184C-8085-55B7B1D3B9D3}" type="datetimeFigureOut">
              <a:rPr lang="en-US" smtClean="0"/>
              <a:t>17/12/14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96F33-9EEA-E34C-A9B0-AE732E676B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710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 1: Name and Last Name</a:t>
            </a:r>
            <a:r>
              <a:rPr lang="en-US" i="0" dirty="0" smtClean="0">
                <a:effectLst/>
              </a:rPr>
              <a:t> 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96F33-9EEA-E34C-A9B0-AE732E676B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50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4BD-F25D-4C82-A75D-E0CE534CDD90}" type="datetimeFigureOut">
              <a:rPr lang="it-IT" smtClean="0"/>
              <a:t>17/12/14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A7A3-767B-45DF-90FF-26042E6EFFA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4BD-F25D-4C82-A75D-E0CE534CDD90}" type="datetimeFigureOut">
              <a:rPr lang="it-IT" smtClean="0"/>
              <a:t>17/12/14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A7A3-767B-45DF-90FF-26042E6EFFA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4BD-F25D-4C82-A75D-E0CE534CDD90}" type="datetimeFigureOut">
              <a:rPr lang="it-IT" smtClean="0"/>
              <a:t>17/12/14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A7A3-767B-45DF-90FF-26042E6EFFA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4BD-F25D-4C82-A75D-E0CE534CDD90}" type="datetimeFigureOut">
              <a:rPr lang="it-IT" smtClean="0"/>
              <a:t>17/12/14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A7A3-767B-45DF-90FF-26042E6EFFA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4BD-F25D-4C82-A75D-E0CE534CDD90}" type="datetimeFigureOut">
              <a:rPr lang="it-IT" smtClean="0"/>
              <a:t>17/12/14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A7A3-767B-45DF-90FF-26042E6EFFA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4BD-F25D-4C82-A75D-E0CE534CDD90}" type="datetimeFigureOut">
              <a:rPr lang="it-IT" smtClean="0"/>
              <a:t>17/12/14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A7A3-767B-45DF-90FF-26042E6EFFA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4BD-F25D-4C82-A75D-E0CE534CDD90}" type="datetimeFigureOut">
              <a:rPr lang="it-IT" smtClean="0"/>
              <a:t>17/12/14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A7A3-767B-45DF-90FF-26042E6EFFA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4BD-F25D-4C82-A75D-E0CE534CDD90}" type="datetimeFigureOut">
              <a:rPr lang="it-IT" smtClean="0"/>
              <a:t>17/12/14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A7A3-767B-45DF-90FF-26042E6EFFA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4BD-F25D-4C82-A75D-E0CE534CDD90}" type="datetimeFigureOut">
              <a:rPr lang="it-IT" smtClean="0"/>
              <a:t>17/12/14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A7A3-767B-45DF-90FF-26042E6EFFA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4BD-F25D-4C82-A75D-E0CE534CDD90}" type="datetimeFigureOut">
              <a:rPr lang="it-IT" smtClean="0"/>
              <a:t>17/12/14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A7A3-767B-45DF-90FF-26042E6EFFA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34BD-F25D-4C82-A75D-E0CE534CDD90}" type="datetimeFigureOut">
              <a:rPr lang="it-IT" smtClean="0"/>
              <a:t>17/12/14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BA7A3-767B-45DF-90FF-26042E6EFFA3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D34BD-F25D-4C82-A75D-E0CE534CDD90}" type="datetimeFigureOut">
              <a:rPr lang="it-IT" smtClean="0"/>
              <a:t>17/12/14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BA7A3-767B-45DF-90FF-26042E6EFFA3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Security Risk Assessment of a Remotely Operating Tower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Security Engineering Course 2014-2015</a:t>
            </a:r>
          </a:p>
          <a:p>
            <a:r>
              <a:rPr lang="en-US" sz="2800" dirty="0">
                <a:solidFill>
                  <a:schemeClr val="tx1"/>
                </a:solidFill>
              </a:rPr>
              <a:t>Student 1: Name and Last Name</a:t>
            </a:r>
            <a:r>
              <a:rPr lang="en-US" sz="2800" dirty="0"/>
              <a:t> </a:t>
            </a:r>
          </a:p>
          <a:p>
            <a:r>
              <a:rPr lang="en-US" sz="2800" dirty="0">
                <a:solidFill>
                  <a:schemeClr val="tx1"/>
                </a:solidFill>
              </a:rPr>
              <a:t>Student </a:t>
            </a:r>
            <a:r>
              <a:rPr lang="en-US" sz="2800" dirty="0" smtClean="0">
                <a:solidFill>
                  <a:schemeClr val="tx1"/>
                </a:solidFill>
              </a:rPr>
              <a:t>2: </a:t>
            </a:r>
            <a:r>
              <a:rPr lang="en-US" sz="2800" dirty="0">
                <a:solidFill>
                  <a:schemeClr val="tx1"/>
                </a:solidFill>
              </a:rPr>
              <a:t>Name and Last Name</a:t>
            </a:r>
            <a:r>
              <a:rPr lang="en-US" sz="2800" dirty="0"/>
              <a:t> 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20 </a:t>
            </a:r>
            <a:r>
              <a:rPr lang="en-US" dirty="0" smtClean="0"/>
              <a:t>Minutes for </a:t>
            </a:r>
            <a:r>
              <a:rPr lang="en-US" dirty="0" err="1" smtClean="0"/>
              <a:t>Presentationnin</a:t>
            </a:r>
            <a:r>
              <a:rPr lang="en-US" dirty="0" smtClean="0"/>
              <a:t> front of the expert + 20 minutes </a:t>
            </a:r>
            <a:r>
              <a:rPr lang="en-US" dirty="0" smtClean="0"/>
              <a:t>for questions</a:t>
            </a:r>
          </a:p>
          <a:p>
            <a:r>
              <a:rPr lang="en-US" dirty="0" smtClean="0"/>
              <a:t>Slides</a:t>
            </a:r>
          </a:p>
          <a:p>
            <a:pPr lvl="1"/>
            <a:r>
              <a:rPr lang="en-US" dirty="0" smtClean="0"/>
              <a:t>Select </a:t>
            </a:r>
            <a:r>
              <a:rPr lang="en-US" dirty="0" smtClean="0"/>
              <a:t>top 10 threats (2-3 threats per each deliverable). You should present the results from each deliverable (D1a, D1b, D2 and D3).</a:t>
            </a:r>
          </a:p>
          <a:p>
            <a:pPr lvl="1"/>
            <a:r>
              <a:rPr lang="en-US" dirty="0" smtClean="0"/>
              <a:t>Explain the target of your analysis (on which components you focused during the analysis). (1 </a:t>
            </a:r>
            <a:r>
              <a:rPr lang="en-US" dirty="0" smtClean="0"/>
              <a:t>slide)</a:t>
            </a:r>
          </a:p>
          <a:p>
            <a:pPr lvl="1"/>
            <a:r>
              <a:rPr lang="en-US" dirty="0" smtClean="0"/>
              <a:t>Present </a:t>
            </a:r>
            <a:r>
              <a:rPr lang="en-US" dirty="0" smtClean="0"/>
              <a:t>the top 10 threats and the assets that can be harmed by these threats. (2 slides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Which </a:t>
            </a:r>
            <a:r>
              <a:rPr lang="en-US" dirty="0"/>
              <a:t>one and how it works, and why you have chosen </a:t>
            </a:r>
            <a:r>
              <a:rPr lang="en-US" dirty="0" smtClean="0"/>
              <a:t>it</a:t>
            </a:r>
            <a:endParaRPr lang="en-US" dirty="0" smtClean="0"/>
          </a:p>
          <a:p>
            <a:pPr lvl="1"/>
            <a:r>
              <a:rPr lang="en-US" dirty="0" smtClean="0"/>
              <a:t>Present the corresponding security controls that effectively mitigate your top 10 threats. (3 slides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Which one and how it works, and why you have chosen it</a:t>
            </a:r>
            <a:endParaRPr lang="en-US" dirty="0" smtClean="0"/>
          </a:p>
          <a:p>
            <a:pPr lvl="1"/>
            <a:r>
              <a:rPr lang="en-US" dirty="0" smtClean="0"/>
              <a:t>Explain </a:t>
            </a:r>
            <a:r>
              <a:rPr lang="en-US" dirty="0"/>
              <a:t>the </a:t>
            </a:r>
            <a:r>
              <a:rPr lang="en-US" dirty="0" smtClean="0"/>
              <a:t>rationale behind identified threats and security controls, i.e. how you identified them. (1 slide)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282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Target of Analysis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/>
              <a:t> Remember they are ATM experts no need to explain how </a:t>
            </a:r>
            <a:r>
              <a:rPr lang="en-US" dirty="0" smtClean="0"/>
              <a:t>ATM or ROT </a:t>
            </a:r>
            <a:r>
              <a:rPr lang="en-US" dirty="0"/>
              <a:t>works, only your </a:t>
            </a:r>
            <a:r>
              <a:rPr lang="en-US" dirty="0" smtClean="0"/>
              <a:t>focus</a:t>
            </a:r>
          </a:p>
          <a:p>
            <a:pPr marL="342900" lvl="2" indent="-342900"/>
            <a:r>
              <a:rPr lang="en-US" dirty="0" smtClean="0"/>
              <a:t>Maybe add some assumptions that </a:t>
            </a:r>
            <a:r>
              <a:rPr lang="en-US" smtClean="0"/>
              <a:t>you have made</a:t>
            </a:r>
            <a:endParaRPr lang="en-US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0292"/>
            <a:ext cx="8229600" cy="1143000"/>
          </a:xfrm>
        </p:spPr>
        <p:txBody>
          <a:bodyPr/>
          <a:lstStyle/>
          <a:p>
            <a:r>
              <a:rPr lang="en-US" smtClean="0"/>
              <a:t>Assets and Threats (1)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639050"/>
              </p:ext>
            </p:extLst>
          </p:nvPr>
        </p:nvGraphicFramePr>
        <p:xfrm>
          <a:off x="467544" y="1340768"/>
          <a:ext cx="8208913" cy="5857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5112568"/>
                <a:gridCol w="2664297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T#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THREAT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ASSET(</a:t>
                      </a:r>
                      <a:r>
                        <a:rPr lang="it-IT" dirty="0" err="1" smtClean="0"/>
                        <a:t>S</a:t>
                      </a:r>
                      <a:r>
                        <a:rPr lang="it-IT" dirty="0" smtClean="0"/>
                        <a:t>)</a:t>
                      </a:r>
                      <a:endParaRPr lang="it-IT" dirty="0" smtClean="0"/>
                    </a:p>
                  </a:txBody>
                  <a:tcPr anchor="ctr"/>
                </a:tc>
              </a:tr>
              <a:tr h="930384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Not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only</a:t>
                      </a:r>
                      <a:r>
                        <a:rPr lang="it-IT" dirty="0" smtClean="0"/>
                        <a:t> the </a:t>
                      </a:r>
                      <a:r>
                        <a:rPr lang="it-IT" dirty="0" err="1" smtClean="0"/>
                        <a:t>name</a:t>
                      </a:r>
                      <a:r>
                        <a:rPr lang="it-IT" dirty="0" smtClean="0"/>
                        <a:t>, </a:t>
                      </a:r>
                      <a:r>
                        <a:rPr lang="it-IT" dirty="0" err="1" smtClean="0"/>
                        <a:t>explain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why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it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has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been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selected</a:t>
                      </a:r>
                      <a:r>
                        <a:rPr lang="it-IT" dirty="0" smtClean="0"/>
                        <a:t> *a </a:t>
                      </a:r>
                      <a:r>
                        <a:rPr lang="it-IT" dirty="0" err="1" smtClean="0"/>
                        <a:t>sentence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would</a:t>
                      </a:r>
                      <a:r>
                        <a:rPr lang="it-IT" dirty="0" smtClean="0"/>
                        <a:t> be </a:t>
                      </a:r>
                      <a:r>
                        <a:rPr lang="it-IT" dirty="0" err="1" smtClean="0"/>
                        <a:t>enough</a:t>
                      </a:r>
                      <a:r>
                        <a:rPr lang="it-IT" dirty="0" smtClean="0"/>
                        <a:t>, </a:t>
                      </a:r>
                      <a:r>
                        <a:rPr lang="it-IT" dirty="0" err="1" smtClean="0"/>
                        <a:t>eg</a:t>
                      </a:r>
                      <a:r>
                        <a:rPr lang="it-IT" dirty="0" smtClean="0"/>
                        <a:t>. </a:t>
                      </a:r>
                      <a:r>
                        <a:rPr lang="it-IT" dirty="0" err="1" smtClean="0"/>
                        <a:t>Highest</a:t>
                      </a:r>
                      <a:r>
                        <a:rPr lang="it-IT" dirty="0" smtClean="0"/>
                        <a:t> impact or </a:t>
                      </a:r>
                      <a:r>
                        <a:rPr lang="it-IT" dirty="0" err="1" smtClean="0"/>
                        <a:t>highest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likelyhood</a:t>
                      </a:r>
                      <a:r>
                        <a:rPr lang="it-IT" baseline="0" dirty="0" smtClean="0"/>
                        <a:t> or </a:t>
                      </a:r>
                      <a:r>
                        <a:rPr lang="it-IT" baseline="0" dirty="0" err="1" smtClean="0"/>
                        <a:t>whatever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reason</a:t>
                      </a:r>
                      <a:r>
                        <a:rPr lang="it-IT" baseline="0" dirty="0" smtClean="0"/>
                        <a:t>)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T2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Notmally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should</a:t>
                      </a:r>
                      <a:r>
                        <a:rPr lang="it-IT" dirty="0" smtClean="0"/>
                        <a:t> be the </a:t>
                      </a:r>
                      <a:r>
                        <a:rPr lang="it-IT" dirty="0" err="1" smtClean="0"/>
                        <a:t>primary</a:t>
                      </a:r>
                      <a:r>
                        <a:rPr lang="it-IT" dirty="0" smtClean="0"/>
                        <a:t> or </a:t>
                      </a:r>
                      <a:r>
                        <a:rPr lang="it-IT" dirty="0" err="1" smtClean="0"/>
                        <a:t>intangible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assets</a:t>
                      </a:r>
                      <a:r>
                        <a:rPr lang="it-IT" baseline="0" dirty="0" smtClean="0"/>
                        <a:t> (</a:t>
                      </a:r>
                      <a:r>
                        <a:rPr lang="it-IT" baseline="0" dirty="0" err="1" smtClean="0"/>
                        <a:t>but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you</a:t>
                      </a:r>
                      <a:r>
                        <a:rPr lang="it-IT" baseline="0" dirty="0" smtClean="0"/>
                        <a:t> can put the </a:t>
                      </a:r>
                      <a:r>
                        <a:rPr lang="it-IT" baseline="0" dirty="0" err="1" smtClean="0"/>
                        <a:t>secondary</a:t>
                      </a:r>
                      <a:r>
                        <a:rPr lang="it-IT" baseline="0" dirty="0" smtClean="0"/>
                        <a:t> or </a:t>
                      </a:r>
                      <a:r>
                        <a:rPr lang="it-IT" baseline="0" dirty="0" err="1" smtClean="0"/>
                        <a:t>supporting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assets</a:t>
                      </a:r>
                      <a:r>
                        <a:rPr lang="it-IT" baseline="0" dirty="0" smtClean="0"/>
                        <a:t>) </a:t>
                      </a:r>
                      <a:r>
                        <a:rPr lang="it-IT" baseline="0" dirty="0" err="1" smtClean="0"/>
                        <a:t>if</a:t>
                      </a:r>
                      <a:r>
                        <a:rPr lang="it-IT" baseline="0" dirty="0" smtClean="0"/>
                        <a:t> the link </a:t>
                      </a:r>
                      <a:r>
                        <a:rPr lang="it-IT" baseline="0" dirty="0" err="1" smtClean="0"/>
                        <a:t>is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not</a:t>
                      </a:r>
                      <a:r>
                        <a:rPr lang="it-IT" baseline="0" dirty="0" smtClean="0"/>
                        <a:t> immediate</a:t>
                      </a:r>
                      <a:endParaRPr lang="it-IT" dirty="0"/>
                    </a:p>
                  </a:txBody>
                  <a:tcPr anchor="ctr"/>
                </a:tc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T3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T4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87988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T5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0292"/>
            <a:ext cx="8229600" cy="1143000"/>
          </a:xfrm>
        </p:spPr>
        <p:txBody>
          <a:bodyPr/>
          <a:lstStyle/>
          <a:p>
            <a:r>
              <a:rPr lang="en-US" dirty="0" smtClean="0"/>
              <a:t>Assets and Threats (2)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136465"/>
              </p:ext>
            </p:extLst>
          </p:nvPr>
        </p:nvGraphicFramePr>
        <p:xfrm>
          <a:off x="467544" y="1340768"/>
          <a:ext cx="8208913" cy="5056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5544616"/>
                <a:gridCol w="2088233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T#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THREAT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ASSET(</a:t>
                      </a:r>
                      <a:r>
                        <a:rPr lang="it-IT" dirty="0" err="1" smtClean="0"/>
                        <a:t>S</a:t>
                      </a:r>
                      <a:r>
                        <a:rPr lang="it-IT" dirty="0" smtClean="0"/>
                        <a:t>)</a:t>
                      </a:r>
                      <a:endParaRPr lang="it-IT" dirty="0" smtClean="0"/>
                    </a:p>
                  </a:txBody>
                  <a:tcPr anchor="ctr"/>
                </a:tc>
              </a:tr>
              <a:tr h="930384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T7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T8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T9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87988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T10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6462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0292"/>
            <a:ext cx="8229600" cy="1143000"/>
          </a:xfrm>
        </p:spPr>
        <p:txBody>
          <a:bodyPr/>
          <a:lstStyle/>
          <a:p>
            <a:r>
              <a:rPr lang="en-US" dirty="0" smtClean="0"/>
              <a:t>Threats and Security Controls (1)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961704"/>
              </p:ext>
            </p:extLst>
          </p:nvPr>
        </p:nvGraphicFramePr>
        <p:xfrm>
          <a:off x="467544" y="1268760"/>
          <a:ext cx="8064896" cy="5019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936104"/>
                <a:gridCol w="648072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SC#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THREAT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SECURITY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smtClean="0"/>
                        <a:t>CONTROL(</a:t>
                      </a:r>
                      <a:r>
                        <a:rPr lang="it-IT" baseline="0" dirty="0" err="1" smtClean="0"/>
                        <a:t>S</a:t>
                      </a:r>
                      <a:r>
                        <a:rPr lang="it-IT" baseline="0" dirty="0" smtClean="0"/>
                        <a:t>)</a:t>
                      </a:r>
                      <a:endParaRPr lang="it-IT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T1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Ypou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don’t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need</a:t>
                      </a:r>
                      <a:r>
                        <a:rPr lang="it-IT" dirty="0" smtClean="0"/>
                        <a:t> to </a:t>
                      </a:r>
                      <a:r>
                        <a:rPr lang="it-IT" dirty="0" err="1" smtClean="0"/>
                        <a:t>have</a:t>
                      </a:r>
                      <a:r>
                        <a:rPr lang="it-IT" dirty="0" smtClean="0"/>
                        <a:t> 2 </a:t>
                      </a:r>
                      <a:r>
                        <a:rPr lang="it-IT" dirty="0" err="1" smtClean="0"/>
                        <a:t>controls</a:t>
                      </a:r>
                      <a:r>
                        <a:rPr lang="it-IT" dirty="0" smtClean="0"/>
                        <a:t> per </a:t>
                      </a:r>
                      <a:r>
                        <a:rPr lang="it-IT" dirty="0" err="1" smtClean="0"/>
                        <a:t>threats</a:t>
                      </a:r>
                      <a:r>
                        <a:rPr lang="it-IT" dirty="0" smtClean="0"/>
                        <a:t>. </a:t>
                      </a:r>
                      <a:r>
                        <a:rPr lang="it-IT" dirty="0" err="1" smtClean="0"/>
                        <a:t>This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is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only</a:t>
                      </a:r>
                      <a:r>
                        <a:rPr lang="it-IT" dirty="0" smtClean="0"/>
                        <a:t> an </a:t>
                      </a:r>
                      <a:r>
                        <a:rPr lang="it-IT" dirty="0" err="1" smtClean="0"/>
                        <a:t>example</a:t>
                      </a:r>
                      <a:r>
                        <a:rPr lang="it-IT" dirty="0" smtClean="0"/>
                        <a:t>. </a:t>
                      </a:r>
                      <a:r>
                        <a:rPr lang="it-IT" dirty="0" err="1" smtClean="0"/>
                        <a:t>You</a:t>
                      </a:r>
                      <a:r>
                        <a:rPr lang="it-IT" dirty="0" smtClean="0"/>
                        <a:t> can </a:t>
                      </a:r>
                      <a:r>
                        <a:rPr lang="it-IT" dirty="0" err="1" smtClean="0"/>
                        <a:t>have</a:t>
                      </a:r>
                      <a:r>
                        <a:rPr lang="it-IT" dirty="0" smtClean="0"/>
                        <a:t> 1 control or 3 </a:t>
                      </a:r>
                      <a:r>
                        <a:rPr lang="it-IT" dirty="0" err="1" smtClean="0"/>
                        <a:t>controls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as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you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deem</a:t>
                      </a:r>
                      <a:r>
                        <a:rPr lang="it-IT" dirty="0" smtClean="0"/>
                        <a:t> appropriate</a:t>
                      </a:r>
                      <a:endParaRPr lang="it-IT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SC2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T1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If</a:t>
                      </a:r>
                      <a:r>
                        <a:rPr lang="it-IT" dirty="0" smtClean="0"/>
                        <a:t> the </a:t>
                      </a:r>
                      <a:r>
                        <a:rPr lang="it-IT" dirty="0" err="1" smtClean="0"/>
                        <a:t>controls</a:t>
                      </a:r>
                      <a:r>
                        <a:rPr lang="it-IT" baseline="0" dirty="0" smtClean="0"/>
                        <a:t> come from the </a:t>
                      </a:r>
                      <a:r>
                        <a:rPr lang="it-IT" baseline="0" dirty="0" err="1" smtClean="0"/>
                        <a:t>catalog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you</a:t>
                      </a:r>
                      <a:r>
                        <a:rPr lang="it-IT" baseline="0" dirty="0" smtClean="0"/>
                        <a:t> can </a:t>
                      </a:r>
                      <a:r>
                        <a:rPr lang="it-IT" baseline="0" dirty="0" err="1" smtClean="0"/>
                        <a:t>mention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it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if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somewhereelse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you</a:t>
                      </a:r>
                      <a:r>
                        <a:rPr lang="it-IT" baseline="0" dirty="0" smtClean="0"/>
                        <a:t> can put the </a:t>
                      </a:r>
                      <a:r>
                        <a:rPr lang="it-IT" baseline="0" dirty="0" err="1" smtClean="0"/>
                        <a:t>reference</a:t>
                      </a:r>
                      <a:r>
                        <a:rPr lang="it-IT" baseline="0" dirty="0" smtClean="0"/>
                        <a:t> (a note in the </a:t>
                      </a:r>
                      <a:r>
                        <a:rPr lang="it-IT" baseline="0" dirty="0" err="1" smtClean="0"/>
                        <a:t>presentation</a:t>
                      </a:r>
                      <a:r>
                        <a:rPr lang="it-IT" baseline="0" dirty="0" smtClean="0"/>
                        <a:t>)</a:t>
                      </a:r>
                      <a:endParaRPr lang="it-IT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SC3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T2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SC4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T3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SC5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T4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450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0292"/>
            <a:ext cx="8229600" cy="1143000"/>
          </a:xfrm>
        </p:spPr>
        <p:txBody>
          <a:bodyPr/>
          <a:lstStyle/>
          <a:p>
            <a:r>
              <a:rPr lang="en-US" dirty="0" smtClean="0"/>
              <a:t>Threats and Security Controls (2)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040177"/>
              </p:ext>
            </p:extLst>
          </p:nvPr>
        </p:nvGraphicFramePr>
        <p:xfrm>
          <a:off x="467544" y="1268760"/>
          <a:ext cx="8064896" cy="5019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936104"/>
                <a:gridCol w="648072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SC#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THREAT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SECURITY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smtClean="0"/>
                        <a:t>CONTROL(</a:t>
                      </a:r>
                      <a:r>
                        <a:rPr lang="it-IT" baseline="0" dirty="0" err="1" smtClean="0"/>
                        <a:t>S</a:t>
                      </a:r>
                      <a:r>
                        <a:rPr lang="it-IT" baseline="0" dirty="0" smtClean="0"/>
                        <a:t>)</a:t>
                      </a:r>
                      <a:endParaRPr lang="it-IT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T5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SC7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T5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SC8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T5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SC9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T6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SC10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T7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909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0292"/>
            <a:ext cx="8229600" cy="1143000"/>
          </a:xfrm>
        </p:spPr>
        <p:txBody>
          <a:bodyPr/>
          <a:lstStyle/>
          <a:p>
            <a:r>
              <a:rPr lang="en-US" dirty="0" smtClean="0"/>
              <a:t>Threats and Security Controls (3)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027920"/>
              </p:ext>
            </p:extLst>
          </p:nvPr>
        </p:nvGraphicFramePr>
        <p:xfrm>
          <a:off x="467544" y="1268760"/>
          <a:ext cx="8064896" cy="5019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936104"/>
                <a:gridCol w="648072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SC#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THREAT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SECURITY</a:t>
                      </a:r>
                      <a:r>
                        <a:rPr lang="it-IT" baseline="0" dirty="0" smtClean="0"/>
                        <a:t> CONTROL</a:t>
                      </a:r>
                      <a:endParaRPr lang="it-IT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T7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SC12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T8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SC13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T9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SC14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T10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  <a:tr h="9307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SC15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T10</a:t>
                      </a:r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754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 behind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 the </a:t>
            </a:r>
            <a:r>
              <a:rPr lang="en-US" dirty="0" smtClean="0"/>
              <a:t>rationale behind the identified </a:t>
            </a:r>
            <a:r>
              <a:rPr lang="en-US" dirty="0"/>
              <a:t>threats and security controls, i.e. </a:t>
            </a:r>
            <a:r>
              <a:rPr lang="en-US" dirty="0" smtClean="0"/>
              <a:t>explain how </a:t>
            </a:r>
            <a:r>
              <a:rPr lang="en-US" dirty="0"/>
              <a:t>you </a:t>
            </a:r>
            <a:r>
              <a:rPr lang="en-US" dirty="0" smtClean="0"/>
              <a:t>identified and why you select them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how the risk assessment methods led you to chose them instead of others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473</Words>
  <Application>Microsoft Macintosh PowerPoint</Application>
  <PresentationFormat>On-screen Show (4:3)</PresentationFormat>
  <Paragraphs>86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Security Risk Assessment of a Remotely Operating Tower</vt:lpstr>
      <vt:lpstr>General Instructions</vt:lpstr>
      <vt:lpstr>Target of Analysis</vt:lpstr>
      <vt:lpstr>Assets and Threats (1)</vt:lpstr>
      <vt:lpstr>Assets and Threats (2)</vt:lpstr>
      <vt:lpstr>Threats and Security Controls (1)</vt:lpstr>
      <vt:lpstr>Threats and Security Controls (2)</vt:lpstr>
      <vt:lpstr>Threats and Security Controls (3)</vt:lpstr>
      <vt:lpstr>Rationale behind results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Risk Assessment of an Advanced Metering Infrastructure</dc:title>
  <dc:creator>Federica Paci</dc:creator>
  <cp:lastModifiedBy>Kate</cp:lastModifiedBy>
  <cp:revision>13</cp:revision>
  <dcterms:created xsi:type="dcterms:W3CDTF">2014-01-17T13:28:29Z</dcterms:created>
  <dcterms:modified xsi:type="dcterms:W3CDTF">2014-12-17T13:28:30Z</dcterms:modified>
</cp:coreProperties>
</file>