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344" r:id="rId2"/>
    <p:sldId id="384" r:id="rId3"/>
    <p:sldId id="385" r:id="rId4"/>
    <p:sldId id="346" r:id="rId5"/>
    <p:sldId id="395" r:id="rId6"/>
    <p:sldId id="396" r:id="rId7"/>
    <p:sldId id="397" r:id="rId8"/>
    <p:sldId id="398" r:id="rId9"/>
    <p:sldId id="399" r:id="rId10"/>
    <p:sldId id="400" r:id="rId11"/>
    <p:sldId id="391" r:id="rId12"/>
    <p:sldId id="394" r:id="rId13"/>
    <p:sldId id="368" r:id="rId14"/>
    <p:sldId id="375" r:id="rId15"/>
    <p:sldId id="376" r:id="rId16"/>
    <p:sldId id="374" r:id="rId17"/>
    <p:sldId id="369" r:id="rId18"/>
    <p:sldId id="382" r:id="rId19"/>
    <p:sldId id="359" r:id="rId20"/>
    <p:sldId id="350" r:id="rId21"/>
    <p:sldId id="392" r:id="rId22"/>
    <p:sldId id="365" r:id="rId23"/>
    <p:sldId id="377" r:id="rId24"/>
    <p:sldId id="355" r:id="rId25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12FF"/>
    <a:srgbClr val="FC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7" autoAdjust="0"/>
    <p:restoredTop sz="73306" autoAdjust="0"/>
  </p:normalViewPr>
  <p:slideViewPr>
    <p:cSldViewPr>
      <p:cViewPr varScale="1">
        <p:scale>
          <a:sx n="44" d="100"/>
          <a:sy n="44" d="100"/>
        </p:scale>
        <p:origin x="1229" y="43"/>
      </p:cViewPr>
      <p:guideLst>
        <p:guide orient="horz" pos="216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r>
              <a:rPr lang="it-IT"/>
              <a:t>Undergraduate programme in Computer sciences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fld id="{9353F3DA-DED0-472D-B432-08917F0B127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089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r>
              <a:rPr lang="en-US"/>
              <a:t>Undergraduate programme in Computer sciences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fld id="{B14BE2E1-8E16-4BC8-BE60-2B544F2C9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4901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Security Management</a:t>
            </a:r>
            <a:r>
              <a:rPr lang="it-IT" baseline="0" dirty="0" smtClean="0"/>
              <a:t> focuses on the identification of organization assets and on the development, documentation and implementation of policies and procedures</a:t>
            </a:r>
          </a:p>
          <a:p>
            <a:r>
              <a:rPr lang="it-IT" baseline="0" dirty="0" smtClean="0"/>
              <a:t>to protect the assets.</a:t>
            </a:r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7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Delve into</a:t>
            </a:r>
            <a:r>
              <a:rPr lang="it-IT" baseline="0" dirty="0" smtClean="0"/>
              <a:t> the different layers of an IT system/infrastructures. </a:t>
            </a:r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3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Database</a:t>
            </a:r>
            <a:r>
              <a:rPr lang="it-IT" baseline="0" dirty="0" smtClean="0"/>
              <a:t> security is concerned with the protection of sensitive data and with providing access to this data in a controlled manner.</a:t>
            </a:r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5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Web</a:t>
            </a:r>
            <a:r>
              <a:rPr lang="it-IT" baseline="0" dirty="0" smtClean="0"/>
              <a:t> application security is concerned with attacks that exploit vulnerabilities in the browser and in the Web application code.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Most frequent attacks to web application layers are SQL Injection and Cross Site Scripting. </a:t>
            </a:r>
          </a:p>
          <a:p>
            <a:endParaRPr lang="it-IT" baseline="0" dirty="0" smtClean="0"/>
          </a:p>
          <a:p>
            <a:r>
              <a:rPr lang="it-IT" baseline="0" dirty="0" smtClean="0"/>
              <a:t>A good source of information about Web application security is the OWASP that every 2 years</a:t>
            </a:r>
          </a:p>
          <a:p>
            <a:r>
              <a:rPr lang="it-IT" baseline="0" dirty="0" smtClean="0"/>
              <a:t>publishes a top ten list of the most frequest and severe web application attacks and suggest</a:t>
            </a:r>
          </a:p>
          <a:p>
            <a:r>
              <a:rPr lang="it-IT" baseline="0" dirty="0" smtClean="0"/>
              <a:t>best practices to mitigate these kind of attacks.</a:t>
            </a:r>
          </a:p>
          <a:p>
            <a:endParaRPr lang="it-IT" baseline="0" dirty="0" smtClean="0"/>
          </a:p>
          <a:p>
            <a:endParaRPr lang="it-IT" baseline="0" dirty="0" smtClean="0"/>
          </a:p>
          <a:p>
            <a:endParaRPr lang="it-IT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3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Network</a:t>
            </a:r>
            <a:r>
              <a:rPr lang="it-IT" baseline="0" dirty="0" smtClean="0"/>
              <a:t> security is concerned with attacks that target the network layer of an IT infrastructure. We have mainly to kind of attacks</a:t>
            </a:r>
          </a:p>
          <a:p>
            <a:r>
              <a:rPr lang="it-IT" baseline="0" dirty="0" smtClean="0"/>
              <a:t>that can affect this layer : passive attacks like traffic analysis that only to obtain information to attack the network while active attacks</a:t>
            </a:r>
          </a:p>
          <a:p>
            <a:r>
              <a:rPr lang="it-IT" baseline="0" dirty="0" smtClean="0"/>
              <a:t>aim to modify or read message content. To mitigate this attacks is possible to adopt prevent contermeasures like firewalls or you can adopt</a:t>
            </a:r>
          </a:p>
          <a:p>
            <a:r>
              <a:rPr lang="it-IT" baseline="0" dirty="0" smtClean="0"/>
              <a:t>detective contermeasures like intrusion detection systems. </a:t>
            </a:r>
          </a:p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2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Mobile</a:t>
            </a:r>
            <a:r>
              <a:rPr lang="it-IT" baseline="0" dirty="0" smtClean="0"/>
              <a:t> security is concerned with attacks that exploits Android platform or Symbian vulnerabilities like malware and spyware.</a:t>
            </a:r>
          </a:p>
          <a:p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pic>
        <p:nvPicPr>
          <p:cNvPr id="5" name="Picture 5" descr="eng_bia_2r_uni"/>
          <p:cNvPicPr>
            <a:picLocks noChangeAspect="1" noChangeArrowheads="1"/>
          </p:cNvPicPr>
          <p:nvPr userDrawn="1"/>
        </p:nvPicPr>
        <p:blipFill>
          <a:blip r:embed="rId2" cstate="print"/>
          <a:srcRect r="21329"/>
          <a:stretch>
            <a:fillRect/>
          </a:stretch>
        </p:blipFill>
        <p:spPr bwMode="auto">
          <a:xfrm>
            <a:off x="6630988" y="109538"/>
            <a:ext cx="176371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300">
                <a:solidFill>
                  <a:srgbClr val="FC3E00"/>
                </a:solidFill>
              </a:defRPr>
            </a:lvl1pPr>
          </a:lstStyle>
          <a:p>
            <a:r>
              <a:rPr lang="en-US"/>
              <a:t>Fare clic per modificare lo stile del titolo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271588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752" y="6237312"/>
            <a:ext cx="4608512" cy="476250"/>
          </a:xfrm>
        </p:spPr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24328" y="6245225"/>
            <a:ext cx="116247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BB85E5C7-E3A1-4E1F-97B8-7BCFEEA2B9D4}" type="slidenum">
              <a:rPr lang="it-IT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1018456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5C593-1052-48BA-A38D-ED8BF39C615A}" type="datetime1">
              <a:rPr lang="it-IT" smtClean="0"/>
              <a:t>16/09/2014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40783"/>
          </a:xfrm>
        </p:spPr>
        <p:txBody>
          <a:bodyPr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2411760" y="6237312"/>
            <a:ext cx="44656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7956376" y="6237312"/>
            <a:ext cx="968896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>
          <a:xfrm>
            <a:off x="179512" y="6237312"/>
            <a:ext cx="11620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74501-FBE8-4E67-8518-F2F7ED79701A}" type="datetime1">
              <a:rPr lang="it-IT" smtClean="0"/>
              <a:t>16/09/2014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9BEA6BCD-125C-4477-B4C3-643CEEE2E43C}" type="slidenum">
              <a:rPr lang="it-IT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1B72-6684-432F-8731-558B4A56F0A8}" type="datetime1">
              <a:rPr lang="it-IT" smtClean="0"/>
              <a:t>16/09/2014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C2D1668D-6E7B-44E7-BFF9-194113FF5FAC}" type="slidenum">
              <a:rPr lang="it-IT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05C0-C5C0-4C89-8450-A83F0717295D}" type="datetime1">
              <a:rPr lang="it-IT" smtClean="0"/>
              <a:t>16/09/2014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8229600" cy="2460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665538"/>
            <a:ext cx="8229600" cy="2460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148A351B-4440-42C2-B601-A30C0233681C}" type="slidenum">
              <a:rPr lang="it-IT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7005-9695-4F5E-93B4-BC4C948F643C}" type="datetime1">
              <a:rPr lang="it-IT" smtClean="0"/>
              <a:t>16/09/2014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1AE697B5-7B1B-4DCA-B614-011BDAE1B8AA}" type="slidenum">
              <a:rPr lang="it-IT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B476-C99E-4C35-99D7-73ED3E8D97B3}" type="datetime1">
              <a:rPr lang="it-IT" smtClean="0"/>
              <a:t>16/09/2014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3768" y="6237312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376" y="6237312"/>
            <a:ext cx="9688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8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F17464EF-C7A2-4C9D-A702-6AA1DA2EF34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4101" name="Picture 5" descr="eng_bia_2r_uni"/>
          <p:cNvPicPr>
            <a:picLocks noChangeAspect="1" noChangeArrowheads="1"/>
          </p:cNvPicPr>
          <p:nvPr/>
        </p:nvPicPr>
        <p:blipFill>
          <a:blip r:embed="rId8" cstate="print"/>
          <a:srcRect r="21329"/>
          <a:stretch>
            <a:fillRect/>
          </a:stretch>
        </p:blipFill>
        <p:spPr bwMode="auto">
          <a:xfrm>
            <a:off x="6630988" y="109538"/>
            <a:ext cx="176371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059016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lo stile del </a:t>
            </a:r>
            <a:r>
              <a:rPr lang="en-US" dirty="0" err="1" smtClean="0"/>
              <a:t>titolo</a:t>
            </a:r>
            <a:endParaRPr lang="en-US" dirty="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052513"/>
            <a:ext cx="864096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stili</a:t>
            </a:r>
            <a:r>
              <a:rPr lang="en-US" dirty="0" smtClean="0"/>
              <a:t> del </a:t>
            </a:r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schema</a:t>
            </a:r>
          </a:p>
          <a:p>
            <a:pPr lvl="1"/>
            <a:r>
              <a:rPr lang="en-US" dirty="0" err="1" smtClean="0"/>
              <a:t>Secondo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2"/>
            <a:r>
              <a:rPr lang="en-US" dirty="0" err="1" smtClean="0"/>
              <a:t>Terzo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528" y="6237312"/>
            <a:ext cx="1162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8F008FD7-8480-413F-A34A-786B4FC379B5}" type="datetime1">
              <a:rPr lang="it-IT" smtClean="0"/>
              <a:t>16/09/2014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6" r:id="rId3"/>
    <p:sldLayoutId id="2147483708" r:id="rId4"/>
    <p:sldLayoutId id="2147483714" r:id="rId5"/>
    <p:sldLayoutId id="2147483715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1312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C3E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ci@disi.unitn.i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paci@disi.unitn.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Security Engineering</a:t>
            </a:r>
            <a:br>
              <a:rPr lang="it-IT" dirty="0" smtClean="0"/>
            </a:br>
            <a:r>
              <a:rPr lang="it-IT" sz="2000" dirty="0" err="1" smtClean="0"/>
              <a:t>MSc</a:t>
            </a:r>
            <a:r>
              <a:rPr lang="it-IT" sz="2000" dirty="0" smtClean="0"/>
              <a:t> in Computer Science</a:t>
            </a:r>
            <a:br>
              <a:rPr lang="it-IT" sz="2000" dirty="0" smtClean="0"/>
            </a:br>
            <a:r>
              <a:rPr lang="it-IT" sz="2000" dirty="0" smtClean="0"/>
              <a:t>EIT Master on Security and Privacy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Lecture 01 – Introduction to the course</a:t>
            </a:r>
          </a:p>
          <a:p>
            <a:r>
              <a:rPr lang="it-IT" dirty="0" smtClean="0"/>
              <a:t>Prof. Fabio Massacci, </a:t>
            </a:r>
          </a:p>
          <a:p>
            <a:r>
              <a:rPr lang="it-IT" dirty="0" smtClean="0"/>
              <a:t>Dr Federica Paci, </a:t>
            </a:r>
            <a:r>
              <a:rPr lang="it-IT" dirty="0" err="1" smtClean="0"/>
              <a:t>Ms</a:t>
            </a:r>
            <a:r>
              <a:rPr lang="it-IT" dirty="0" smtClean="0"/>
              <a:t> Kate </a:t>
            </a:r>
            <a:r>
              <a:rPr lang="it-IT" dirty="0" err="1" smtClean="0"/>
              <a:t>Launets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Cognitive Levels: why the course is tough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Knowledge</a:t>
            </a:r>
          </a:p>
          <a:p>
            <a:pPr lvl="1"/>
            <a:r>
              <a:rPr lang="en-US" smtClean="0"/>
              <a:t>Recall things by memory (eg repeat a proof from a book)</a:t>
            </a:r>
          </a:p>
          <a:p>
            <a:r>
              <a:rPr lang="en-US" smtClean="0"/>
              <a:t>Comprehension </a:t>
            </a:r>
            <a:r>
              <a:rPr lang="en-US" smtClean="0">
                <a:sym typeface="Wingdings" pitchFamily="2" charset="2"/>
              </a:rPr>
              <a:t> Most theory course stops here</a:t>
            </a:r>
            <a:endParaRPr lang="en-US" smtClean="0"/>
          </a:p>
          <a:p>
            <a:pPr lvl="1"/>
            <a:r>
              <a:rPr lang="en-US" smtClean="0"/>
              <a:t>Justify methods and procedures</a:t>
            </a:r>
          </a:p>
          <a:p>
            <a:r>
              <a:rPr lang="en-US" smtClean="0"/>
              <a:t>Application </a:t>
            </a:r>
            <a:r>
              <a:rPr lang="en-US" smtClean="0">
                <a:sym typeface="Wingdings" pitchFamily="2" charset="2"/>
              </a:rPr>
              <a:t> Most design courses stops here</a:t>
            </a:r>
            <a:endParaRPr lang="en-US" smtClean="0"/>
          </a:p>
          <a:p>
            <a:pPr lvl="1"/>
            <a:r>
              <a:rPr lang="en-US" smtClean="0"/>
              <a:t>Apply concepts and principles to new situations</a:t>
            </a:r>
          </a:p>
          <a:p>
            <a:r>
              <a:rPr lang="en-US" smtClean="0"/>
              <a:t>Analysis</a:t>
            </a:r>
          </a:p>
          <a:p>
            <a:pPr lvl="1"/>
            <a:r>
              <a:rPr lang="en-US" smtClean="0"/>
              <a:t>Understanding relationships between parts (content &amp; structure)</a:t>
            </a:r>
          </a:p>
          <a:p>
            <a:r>
              <a:rPr lang="en-US" smtClean="0"/>
              <a:t>Synthesis</a:t>
            </a:r>
            <a:r>
              <a:rPr lang="en-US" smtClean="0">
                <a:sym typeface="Wingdings" pitchFamily="2" charset="2"/>
              </a:rPr>
              <a:t>  This course</a:t>
            </a:r>
            <a:endParaRPr lang="en-US" smtClean="0"/>
          </a:p>
          <a:p>
            <a:pPr lvl="1"/>
            <a:r>
              <a:rPr lang="en-US" smtClean="0"/>
              <a:t>Ability to put parts together to form a new whole</a:t>
            </a:r>
          </a:p>
          <a:p>
            <a:r>
              <a:rPr lang="en-US" smtClean="0"/>
              <a:t>Evaluation </a:t>
            </a:r>
            <a:r>
              <a:rPr lang="en-US" smtClean="0">
                <a:sym typeface="Wingdings" pitchFamily="2" charset="2"/>
              </a:rPr>
              <a:t> The best should arrive here</a:t>
            </a:r>
            <a:endParaRPr lang="en-US" smtClean="0"/>
          </a:p>
          <a:p>
            <a:pPr lvl="1"/>
            <a:r>
              <a:rPr lang="en-US" smtClean="0"/>
              <a:t>Conscious ability to judge the value of material</a:t>
            </a:r>
            <a:endParaRPr lang="it-IT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Massacci - Paci - Tran - Security Engineering</a:t>
            </a:r>
            <a:endParaRPr lang="it-IT" smtClean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5414B340-52CC-4447-9A15-E4F91FB31A15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12293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848D10-2ED2-43BB-A8DF-F74868D1CD87}" type="datetime1">
              <a:rPr lang="en-US" smtClean="0"/>
              <a:pPr/>
              <a:t>9/16/2014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60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Security Management Principles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Governance, Risk Management and Compliance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Identify Threats</a:t>
            </a:r>
            <a:r>
              <a:rPr lang="en-US" dirty="0"/>
              <a:t> </a:t>
            </a:r>
            <a:r>
              <a:rPr lang="en-US" dirty="0" smtClean="0"/>
              <a:t>and Risk to your assets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Mitigate those with Security Controls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Deploy the Controls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Monitor their effectiveness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Check security indicators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Revise periodically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CD159FE-EDF7-47B6-8CC3-BEFB9BB77DE5}" type="datetime1">
              <a:rPr lang="it-IT" smtClean="0"/>
              <a:t>16/09/2014</a:t>
            </a:fld>
            <a:endParaRPr lang="en-US"/>
          </a:p>
        </p:txBody>
      </p:sp>
      <p:pic>
        <p:nvPicPr>
          <p:cNvPr id="8" name="Segnaposto contenuto 6" descr="GR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6" r="-8296"/>
          <a:stretch>
            <a:fillRect/>
          </a:stretch>
        </p:blipFill>
        <p:spPr bwMode="auto">
          <a:xfrm>
            <a:off x="4329964" y="3280979"/>
            <a:ext cx="48140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73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err="1" smtClean="0"/>
              <a:t>What</a:t>
            </a:r>
            <a:r>
              <a:rPr lang="it-IT" sz="3200" dirty="0" smtClean="0"/>
              <a:t> </a:t>
            </a:r>
            <a:r>
              <a:rPr lang="it-IT" sz="3200" dirty="0" err="1" smtClean="0"/>
              <a:t>you</a:t>
            </a:r>
            <a:r>
              <a:rPr lang="it-IT" sz="3200" dirty="0" smtClean="0"/>
              <a:t> are </a:t>
            </a:r>
            <a:r>
              <a:rPr lang="it-IT" sz="3200" dirty="0" err="1" smtClean="0"/>
              <a:t>protecting</a:t>
            </a:r>
            <a:r>
              <a:rPr lang="it-IT" sz="3200" dirty="0" smtClean="0"/>
              <a:t>?</a:t>
            </a:r>
            <a:endParaRPr lang="it-IT" sz="3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 Case </a:t>
            </a:r>
            <a:r>
              <a:rPr lang="it-IT" dirty="0" err="1" smtClean="0"/>
              <a:t>study</a:t>
            </a:r>
            <a:r>
              <a:rPr lang="it-IT" dirty="0" smtClean="0"/>
              <a:t> from an industrial company</a:t>
            </a:r>
          </a:p>
          <a:p>
            <a:pPr lvl="1"/>
            <a:r>
              <a:rPr lang="it-IT" dirty="0" smtClean="0"/>
              <a:t>Smart </a:t>
            </a:r>
            <a:r>
              <a:rPr lang="it-IT" dirty="0" err="1" smtClean="0"/>
              <a:t>Grid</a:t>
            </a:r>
            <a:r>
              <a:rPr lang="it-IT" dirty="0" smtClean="0"/>
              <a:t> - National </a:t>
            </a:r>
            <a:r>
              <a:rPr lang="it-IT" dirty="0" err="1" smtClean="0"/>
              <a:t>Grid</a:t>
            </a:r>
            <a:r>
              <a:rPr lang="it-IT" dirty="0" smtClean="0"/>
              <a:t> UK or </a:t>
            </a:r>
            <a:r>
              <a:rPr lang="it-IT" dirty="0" err="1" smtClean="0"/>
              <a:t>ePayment</a:t>
            </a:r>
            <a:r>
              <a:rPr lang="it-IT" dirty="0" smtClean="0"/>
              <a:t> - Poste Italiane (IT) or </a:t>
            </a:r>
            <a:r>
              <a:rPr lang="it-IT" dirty="0" err="1" smtClean="0"/>
              <a:t>Remotely</a:t>
            </a:r>
            <a:r>
              <a:rPr lang="it-IT" dirty="0" smtClean="0"/>
              <a:t> </a:t>
            </a:r>
            <a:r>
              <a:rPr lang="it-IT" dirty="0" err="1" smtClean="0"/>
              <a:t>Operated</a:t>
            </a:r>
            <a:r>
              <a:rPr lang="it-IT" dirty="0" smtClean="0"/>
              <a:t> </a:t>
            </a:r>
            <a:r>
              <a:rPr lang="it-IT" dirty="0" err="1" smtClean="0"/>
              <a:t>Tower</a:t>
            </a:r>
            <a:r>
              <a:rPr lang="it-IT" dirty="0" smtClean="0"/>
              <a:t> by </a:t>
            </a:r>
            <a:r>
              <a:rPr lang="it-IT" dirty="0" err="1" smtClean="0"/>
              <a:t>Eurocontrol</a:t>
            </a:r>
            <a:r>
              <a:rPr lang="it-IT" dirty="0" smtClean="0"/>
              <a:t>/SESAR</a:t>
            </a:r>
          </a:p>
          <a:p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irrespective</a:t>
            </a:r>
            <a:r>
              <a:rPr lang="it-IT" dirty="0" smtClean="0"/>
              <a:t> of </a:t>
            </a:r>
            <a:r>
              <a:rPr lang="it-IT" dirty="0" err="1" smtClean="0"/>
              <a:t>actual</a:t>
            </a:r>
            <a:r>
              <a:rPr lang="it-IT" dirty="0" smtClean="0"/>
              <a:t> case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modern</a:t>
            </a:r>
            <a:r>
              <a:rPr lang="it-IT" dirty="0" smtClean="0"/>
              <a:t> </a:t>
            </a:r>
            <a:r>
              <a:rPr lang="it-IT" dirty="0" err="1" smtClean="0"/>
              <a:t>architecture</a:t>
            </a:r>
            <a:r>
              <a:rPr lang="it-IT" dirty="0" smtClean="0"/>
              <a:t> are of the </a:t>
            </a:r>
            <a:r>
              <a:rPr lang="it-IT" dirty="0" err="1" smtClean="0"/>
              <a:t>form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endParaRPr lang="it-IT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0AE7A25-7836-4F3C-95D3-E0E241D3912B}" type="datetime1">
              <a:rPr lang="it-IT" smtClean="0"/>
              <a:t>16/09/2014</a:t>
            </a:fld>
            <a:endParaRPr lang="en-US"/>
          </a:p>
        </p:txBody>
      </p:sp>
      <p:pic>
        <p:nvPicPr>
          <p:cNvPr id="7" name="Immagine 6" descr="Tr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12874"/>
            <a:ext cx="7550496" cy="2924438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 bwMode="auto">
          <a:xfrm>
            <a:off x="3491880" y="5517232"/>
            <a:ext cx="2736304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3300"/>
            <a:ext cx="6347048" cy="633412"/>
          </a:xfrm>
        </p:spPr>
        <p:txBody>
          <a:bodyPr>
            <a:noAutofit/>
          </a:bodyPr>
          <a:lstStyle/>
          <a:p>
            <a:r>
              <a:rPr lang="en-US" sz="3200" dirty="0" smtClean="0"/>
              <a:t>Specific Technologies will cover…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it-IT" dirty="0" err="1" smtClean="0"/>
              <a:t>Users’s</a:t>
            </a:r>
            <a:r>
              <a:rPr lang="it-IT" dirty="0" smtClean="0"/>
              <a:t> Database Security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Web Application Security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Network </a:t>
            </a:r>
            <a:r>
              <a:rPr lang="it-IT" dirty="0"/>
              <a:t>Security</a:t>
            </a:r>
          </a:p>
          <a:p>
            <a:pPr>
              <a:lnSpc>
                <a:spcPct val="120000"/>
              </a:lnSpc>
            </a:pPr>
            <a:r>
              <a:rPr lang="it-IT" dirty="0" err="1" smtClean="0"/>
              <a:t>Cloud</a:t>
            </a:r>
            <a:r>
              <a:rPr lang="it-IT" dirty="0" smtClean="0"/>
              <a:t> Security</a:t>
            </a:r>
            <a:endParaRPr lang="it-IT" dirty="0"/>
          </a:p>
          <a:p>
            <a:pPr>
              <a:lnSpc>
                <a:spcPct val="120000"/>
              </a:lnSpc>
            </a:pPr>
            <a:r>
              <a:rPr lang="it-IT" dirty="0"/>
              <a:t>Cyber Security</a:t>
            </a:r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BBD00BF-B641-488E-89EC-BDE6D25687C7}" type="datetime1">
              <a:rPr lang="it-IT" smtClean="0"/>
              <a:t>16/09/2014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Users (Database) Security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review how </a:t>
            </a:r>
            <a:r>
              <a:rPr lang="en-US" u="sng" dirty="0" smtClean="0"/>
              <a:t>data </a:t>
            </a:r>
            <a:r>
              <a:rPr lang="en-US" u="sng" dirty="0" smtClean="0"/>
              <a:t>confidentiality, integrity can be broken and how to protect your </a:t>
            </a:r>
            <a:r>
              <a:rPr lang="en-US" dirty="0" smtClean="0"/>
              <a:t> </a:t>
            </a:r>
            <a:r>
              <a:rPr lang="en-US" u="sng" dirty="0" smtClean="0"/>
              <a:t>privacy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23039D6-4FF1-4AC2-A202-D955025C5E00}" type="datetime1">
              <a:rPr lang="it-IT" smtClean="0"/>
              <a:t>16/09/2014</a:t>
            </a:fld>
            <a:endParaRPr lang="en-US"/>
          </a:p>
        </p:txBody>
      </p:sp>
      <p:pic>
        <p:nvPicPr>
          <p:cNvPr id="7" name="Immagine 6" descr="DatabaseSecur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8316416" cy="198352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03648" y="2204864"/>
            <a:ext cx="3528392" cy="969496"/>
          </a:xfrm>
          <a:prstGeom prst="rect">
            <a:avLst/>
          </a:prstGeom>
          <a:solidFill>
            <a:schemeClr val="accent1">
              <a:lumMod val="9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Aggregation Attacks</a:t>
            </a:r>
          </a:p>
          <a:p>
            <a:r>
              <a:rPr lang="en-US" dirty="0" smtClean="0"/>
              <a:t>Inference Attacks</a:t>
            </a:r>
          </a:p>
          <a:p>
            <a:r>
              <a:rPr lang="en-US" dirty="0" smtClean="0"/>
              <a:t>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Application </a:t>
            </a:r>
            <a:r>
              <a:rPr lang="en-US" sz="3200" dirty="0" smtClean="0"/>
              <a:t>Security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review how an </a:t>
            </a:r>
            <a:r>
              <a:rPr lang="en-US" u="sng" dirty="0" smtClean="0"/>
              <a:t>HTTP session </a:t>
            </a:r>
            <a:r>
              <a:rPr lang="en-US" dirty="0" smtClean="0"/>
              <a:t>can be </a:t>
            </a:r>
            <a:r>
              <a:rPr lang="en-US" u="sng" dirty="0" smtClean="0"/>
              <a:t>hijacked</a:t>
            </a:r>
            <a:r>
              <a:rPr lang="en-US" dirty="0" smtClean="0"/>
              <a:t> and how you can prevent that 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520E8A3-D6F6-4829-BE80-A78D452C78A7}" type="datetime1">
              <a:rPr lang="it-IT" smtClean="0"/>
              <a:t>16/09/2014</a:t>
            </a:fld>
            <a:endParaRPr lang="en-US"/>
          </a:p>
        </p:txBody>
      </p:sp>
      <p:pic>
        <p:nvPicPr>
          <p:cNvPr id="10" name="Immagine 9" descr="WebApplic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57417"/>
            <a:ext cx="7596336" cy="369591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771800" y="2234768"/>
            <a:ext cx="3528392" cy="1554272"/>
          </a:xfrm>
          <a:prstGeom prst="rect">
            <a:avLst/>
          </a:prstGeom>
          <a:solidFill>
            <a:schemeClr val="accent1">
              <a:lumMod val="9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SQL Injection</a:t>
            </a:r>
          </a:p>
          <a:p>
            <a:r>
              <a:rPr lang="en-US" dirty="0" smtClean="0"/>
              <a:t>Cross Site Scripting</a:t>
            </a:r>
          </a:p>
          <a:p>
            <a:r>
              <a:rPr lang="en-US" dirty="0" smtClean="0"/>
              <a:t>Cross-Request Forgery</a:t>
            </a:r>
          </a:p>
          <a:p>
            <a:r>
              <a:rPr lang="en-US" dirty="0" smtClean="0"/>
              <a:t>…..</a:t>
            </a:r>
          </a:p>
          <a:p>
            <a:endParaRPr lang="en-US" dirty="0"/>
          </a:p>
        </p:txBody>
      </p:sp>
      <p:pic>
        <p:nvPicPr>
          <p:cNvPr id="12" name="Picture 10" descr="owasp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019129"/>
            <a:ext cx="4767262" cy="114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93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Infrastructure </a:t>
            </a:r>
            <a:r>
              <a:rPr lang="en-US" sz="3200" dirty="0" smtClean="0"/>
              <a:t>Security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review  how  your </a:t>
            </a:r>
            <a:r>
              <a:rPr lang="en-US" u="sng" dirty="0" smtClean="0"/>
              <a:t>network  can be attacked </a:t>
            </a:r>
            <a:r>
              <a:rPr lang="en-US" dirty="0" smtClean="0"/>
              <a:t>and how you can protect against that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131BB40-9B66-43A6-9421-2A1E5328F4DC}" type="datetime1">
              <a:rPr lang="it-IT" smtClean="0"/>
              <a:t>16/09/2014</a:t>
            </a:fld>
            <a:endParaRPr lang="en-US"/>
          </a:p>
        </p:txBody>
      </p:sp>
      <p:pic>
        <p:nvPicPr>
          <p:cNvPr id="7" name="Immagine 6" descr="networksecurit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6430696" cy="417053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51520" y="2234768"/>
            <a:ext cx="3528392" cy="1846659"/>
          </a:xfrm>
          <a:prstGeom prst="rect">
            <a:avLst/>
          </a:prstGeom>
          <a:solidFill>
            <a:schemeClr val="accent1">
              <a:lumMod val="9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Denial of service</a:t>
            </a:r>
          </a:p>
          <a:p>
            <a:r>
              <a:rPr lang="en-US" dirty="0" smtClean="0"/>
              <a:t>Traffic Analysis</a:t>
            </a:r>
          </a:p>
          <a:p>
            <a:r>
              <a:rPr lang="en-US" dirty="0" smtClean="0"/>
              <a:t>Replay</a:t>
            </a:r>
          </a:p>
          <a:p>
            <a:r>
              <a:rPr lang="en-US" dirty="0" smtClean="0"/>
              <a:t>Packet Sniffing</a:t>
            </a:r>
          </a:p>
          <a:p>
            <a:r>
              <a:rPr lang="en-US" dirty="0" smtClean="0"/>
              <a:t>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Mobile </a:t>
            </a:r>
            <a:r>
              <a:rPr lang="en-US" sz="3200" dirty="0" smtClean="0"/>
              <a:t>Security (bonus if we have time)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review the attacks that can target your </a:t>
            </a:r>
            <a:r>
              <a:rPr lang="en-US" u="sng" dirty="0" smtClean="0"/>
              <a:t>mobile devices </a:t>
            </a:r>
            <a:r>
              <a:rPr lang="en-US" dirty="0" smtClean="0"/>
              <a:t>and how to prevent them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9934920-ABE2-44DC-9050-9E62E6AFB713}" type="datetime1">
              <a:rPr lang="it-IT" smtClean="0"/>
              <a:t>16/09/2014</a:t>
            </a:fld>
            <a:endParaRPr lang="en-US"/>
          </a:p>
        </p:txBody>
      </p:sp>
      <p:pic>
        <p:nvPicPr>
          <p:cNvPr id="7" name="Immagine 6" descr="Mobile Secur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2996952"/>
            <a:ext cx="9144000" cy="29442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843808" y="2204865"/>
            <a:ext cx="3384376" cy="2139047"/>
          </a:xfrm>
          <a:prstGeom prst="rect">
            <a:avLst/>
          </a:prstGeom>
          <a:solidFill>
            <a:schemeClr val="accent1">
              <a:lumMod val="9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Malware</a:t>
            </a:r>
          </a:p>
          <a:p>
            <a:r>
              <a:rPr lang="en-US" dirty="0" smtClean="0"/>
              <a:t>Spyware</a:t>
            </a:r>
          </a:p>
          <a:p>
            <a:r>
              <a:rPr lang="en-US" dirty="0" smtClean="0"/>
              <a:t>Phishing Scam</a:t>
            </a:r>
          </a:p>
          <a:p>
            <a:r>
              <a:rPr lang="en-US" dirty="0" smtClean="0"/>
              <a:t>Browser exploits</a:t>
            </a:r>
          </a:p>
          <a:p>
            <a:r>
              <a:rPr lang="en-US" dirty="0" smtClean="0"/>
              <a:t>Wi-Fi Sniffing</a:t>
            </a:r>
          </a:p>
          <a:p>
            <a:r>
              <a:rPr lang="en-US" dirty="0" smtClean="0"/>
              <a:t>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347048" cy="633412"/>
          </a:xfrm>
        </p:spPr>
        <p:txBody>
          <a:bodyPr>
            <a:noAutofit/>
          </a:bodyPr>
          <a:lstStyle/>
          <a:p>
            <a:r>
              <a:rPr lang="en-US" sz="3200" dirty="0" smtClean="0"/>
              <a:t>Activity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Apply </a:t>
            </a:r>
            <a:r>
              <a:rPr lang="en-US" dirty="0" smtClean="0"/>
              <a:t>two methods for risk assessment CORAS and </a:t>
            </a:r>
            <a:r>
              <a:rPr lang="en-US" dirty="0" err="1" smtClean="0"/>
              <a:t>SecRAM</a:t>
            </a:r>
            <a:r>
              <a:rPr lang="en-US" dirty="0" smtClean="0"/>
              <a:t> to </a:t>
            </a:r>
            <a:r>
              <a:rPr lang="en-US" dirty="0" smtClean="0"/>
              <a:t>the case study scenario</a:t>
            </a:r>
          </a:p>
          <a:p>
            <a:r>
              <a:rPr lang="en-US" dirty="0" smtClean="0"/>
              <a:t>Cover three levels</a:t>
            </a:r>
          </a:p>
          <a:p>
            <a:pPr marL="742950" lvl="2" indent="-342900"/>
            <a:r>
              <a:rPr lang="en-US" dirty="0" smtClean="0"/>
              <a:t>user/Database </a:t>
            </a:r>
            <a:r>
              <a:rPr lang="en-US" dirty="0"/>
              <a:t>Security, Web Application Security, Network </a:t>
            </a:r>
            <a:r>
              <a:rPr lang="en-US" dirty="0" smtClean="0"/>
              <a:t>Security</a:t>
            </a:r>
            <a:endParaRPr lang="en-US" dirty="0" smtClean="0"/>
          </a:p>
          <a:p>
            <a:r>
              <a:rPr lang="en-US" dirty="0" smtClean="0"/>
              <a:t>For every type of technology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tx1"/>
                </a:solidFill>
              </a:rPr>
              <a:t>security threats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1"/>
                </a:solidFill>
              </a:rPr>
              <a:t>security controls </a:t>
            </a:r>
            <a:r>
              <a:rPr lang="en-US" dirty="0" smtClean="0"/>
              <a:t>that mitigate the threats </a:t>
            </a:r>
          </a:p>
          <a:p>
            <a:pPr lvl="1"/>
            <a:r>
              <a:rPr lang="en-US" dirty="0" smtClean="0"/>
              <a:t>Document </a:t>
            </a:r>
            <a:r>
              <a:rPr lang="en-US" dirty="0" smtClean="0"/>
              <a:t>the application of the methods and the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Report them </a:t>
            </a:r>
          </a:p>
          <a:p>
            <a:pPr lvl="1"/>
            <a:r>
              <a:rPr lang="en-US" dirty="0" smtClean="0"/>
              <a:t>in written form by a short report</a:t>
            </a:r>
          </a:p>
          <a:p>
            <a:pPr lvl="1"/>
            <a:r>
              <a:rPr lang="en-US" dirty="0" smtClean="0"/>
              <a:t>By making a presentation in class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5BDE4AE-A626-484A-986C-2DD6F4BDDD2D}" type="datetime1">
              <a:rPr lang="it-IT" smtClean="0"/>
              <a:t>16/09/2014</a:t>
            </a:fld>
            <a:endParaRPr lang="en-US"/>
          </a:p>
        </p:txBody>
      </p:sp>
      <p:sp>
        <p:nvSpPr>
          <p:cNvPr id="7" name="Esplosione 1 6"/>
          <p:cNvSpPr/>
          <p:nvPr/>
        </p:nvSpPr>
        <p:spPr bwMode="auto">
          <a:xfrm>
            <a:off x="5292080" y="4653136"/>
            <a:ext cx="2808312" cy="1440160"/>
          </a:xfrm>
          <a:prstGeom prst="irregularSeal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How to report </a:t>
            </a:r>
            <a:r>
              <a:rPr lang="it-IT" sz="3200" dirty="0" err="1" smtClean="0"/>
              <a:t>your</a:t>
            </a:r>
            <a:r>
              <a:rPr lang="it-IT" sz="3200" dirty="0" smtClean="0"/>
              <a:t> work: Report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err="1" smtClean="0"/>
              <a:t>Structure</a:t>
            </a:r>
            <a:r>
              <a:rPr lang="it-IT" dirty="0" smtClean="0"/>
              <a:t> of the report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smtClean="0"/>
              <a:t>Target </a:t>
            </a:r>
            <a:r>
              <a:rPr lang="it-IT" dirty="0" smtClean="0"/>
              <a:t>of Evaluation 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err="1" smtClean="0"/>
              <a:t>Users</a:t>
            </a:r>
            <a:r>
              <a:rPr lang="it-IT" dirty="0" smtClean="0"/>
              <a:t> </a:t>
            </a:r>
            <a:r>
              <a:rPr lang="it-IT" dirty="0" err="1" smtClean="0"/>
              <a:t>Threats</a:t>
            </a:r>
            <a:r>
              <a:rPr lang="it-IT" dirty="0" smtClean="0"/>
              <a:t> &amp; </a:t>
            </a:r>
            <a:r>
              <a:rPr lang="it-IT" dirty="0" err="1" smtClean="0"/>
              <a:t>Controls</a:t>
            </a:r>
            <a:endParaRPr lang="it-IT" dirty="0" smtClean="0"/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err="1" smtClean="0"/>
              <a:t>Application’s</a:t>
            </a:r>
            <a:r>
              <a:rPr lang="it-IT" dirty="0" smtClean="0"/>
              <a:t> T&amp;C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err="1" smtClean="0"/>
              <a:t>Infrastructure’s</a:t>
            </a:r>
            <a:r>
              <a:rPr lang="it-IT" dirty="0" smtClean="0"/>
              <a:t> T&amp;C</a:t>
            </a:r>
          </a:p>
          <a:p>
            <a:pPr marL="571500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smtClean="0"/>
              <a:t>Delivery</a:t>
            </a:r>
            <a:endParaRPr lang="it-IT" dirty="0"/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smtClean="0"/>
              <a:t>In </a:t>
            </a:r>
            <a:r>
              <a:rPr lang="it-IT" dirty="0" err="1" smtClean="0"/>
              <a:t>installment</a:t>
            </a:r>
            <a:endParaRPr lang="it-IT" dirty="0" smtClean="0"/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/>
              <a:t>D</a:t>
            </a:r>
            <a:r>
              <a:rPr lang="it-IT" dirty="0" smtClean="0"/>
              <a:t>ownload </a:t>
            </a:r>
            <a:r>
              <a:rPr lang="it-IT" dirty="0" err="1" smtClean="0"/>
              <a:t>template</a:t>
            </a:r>
            <a:r>
              <a:rPr lang="it-IT" dirty="0" smtClean="0"/>
              <a:t> from Web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B8E0D4C-F353-48FA-8F6D-9111BBCB1E9D}" type="datetime1">
              <a:rPr lang="it-IT" smtClean="0"/>
              <a:t>16/09/2014</a:t>
            </a:fld>
            <a:endParaRPr lang="en-US"/>
          </a:p>
        </p:txBody>
      </p:sp>
      <p:pic>
        <p:nvPicPr>
          <p:cNvPr id="7" name="Immagine 6" descr="Security Engineering Repo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50" y="1052736"/>
            <a:ext cx="3816338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Who else help here: F. PACI</a:t>
            </a:r>
            <a:endParaRPr lang="en-US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9480BE2-BC58-416C-B7E6-AA4021CBE1B1}" type="datetime1">
              <a:rPr lang="it-IT" smtClean="0"/>
              <a:t>16/09/2014</a:t>
            </a:fld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4139952" y="1628800"/>
            <a:ext cx="4896544" cy="535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rgbClr val="0000FF"/>
                </a:solidFill>
              </a:rPr>
              <a:t>PhD in Computer Security, Univ. of Milan 2008</a:t>
            </a:r>
          </a:p>
          <a:p>
            <a:pPr marL="342900" indent="-342900">
              <a:buFont typeface="Arial"/>
              <a:buChar char="•"/>
            </a:pPr>
            <a:r>
              <a:rPr lang="en-US" b="0" dirty="0" err="1" smtClean="0">
                <a:solidFill>
                  <a:srgbClr val="0000FF"/>
                </a:solidFill>
              </a:rPr>
              <a:t>MsC</a:t>
            </a:r>
            <a:r>
              <a:rPr lang="en-US" b="0" dirty="0" smtClean="0">
                <a:solidFill>
                  <a:srgbClr val="0000FF"/>
                </a:solidFill>
              </a:rPr>
              <a:t> in Computer Science, Univ. of Milan, 2004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rgbClr val="0000FF"/>
                </a:solidFill>
              </a:rPr>
              <a:t>Research Fellow at the Univ. of Trento since 2009</a:t>
            </a:r>
            <a:endParaRPr lang="en-US" b="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rgbClr val="0000FF"/>
                </a:solidFill>
              </a:rPr>
              <a:t>Authored 40+ conference and journal papers on different security related topics:</a:t>
            </a:r>
          </a:p>
          <a:p>
            <a:pPr marL="800100" lvl="1" indent="-342900">
              <a:buFont typeface="Lucida Grande"/>
              <a:buChar char="-"/>
            </a:pPr>
            <a:r>
              <a:rPr lang="en-US" b="0" dirty="0">
                <a:solidFill>
                  <a:srgbClr val="FF0000"/>
                </a:solidFill>
              </a:rPr>
              <a:t>A</a:t>
            </a:r>
            <a:r>
              <a:rPr lang="en-US" b="0" dirty="0" smtClean="0">
                <a:solidFill>
                  <a:srgbClr val="FF0000"/>
                </a:solidFill>
              </a:rPr>
              <a:t>ccess control enforcement in SOA and social networks</a:t>
            </a:r>
          </a:p>
          <a:p>
            <a:pPr marL="800100" lvl="1" indent="-342900">
              <a:buFont typeface="Lucida Grande"/>
              <a:buChar char="-"/>
            </a:pPr>
            <a:r>
              <a:rPr lang="en-US" b="0" dirty="0" smtClean="0">
                <a:solidFill>
                  <a:srgbClr val="FF0000"/>
                </a:solidFill>
              </a:rPr>
              <a:t>Privacy preserving digital identity management</a:t>
            </a:r>
          </a:p>
          <a:p>
            <a:pPr marL="800100" lvl="1" indent="-342900">
              <a:buFont typeface="Lucida Grande"/>
              <a:buChar char="-"/>
            </a:pPr>
            <a:r>
              <a:rPr lang="en-US" b="0" dirty="0" smtClean="0">
                <a:solidFill>
                  <a:srgbClr val="FF0000"/>
                </a:solidFill>
              </a:rPr>
              <a:t> Security Requirements Evolution</a:t>
            </a:r>
          </a:p>
          <a:p>
            <a:pPr marL="800100" lvl="1" indent="-342900">
              <a:buFont typeface="Lucida Grande"/>
              <a:buChar char="-"/>
            </a:pPr>
            <a:r>
              <a:rPr lang="en-US" b="0" dirty="0" smtClean="0">
                <a:solidFill>
                  <a:srgbClr val="FF0000"/>
                </a:solidFill>
              </a:rPr>
              <a:t>Comparative Evaluation of Security Requirements and Risk Assessment Methods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rgbClr val="1312FF"/>
                </a:solidFill>
              </a:rPr>
              <a:t>Email: </a:t>
            </a:r>
            <a:r>
              <a:rPr lang="en-US" b="0" dirty="0" err="1" smtClean="0">
                <a:solidFill>
                  <a:srgbClr val="1312FF"/>
                </a:solidFill>
                <a:hlinkClick r:id="rId2"/>
              </a:rPr>
              <a:t>paci@disi.unitn.it</a:t>
            </a:r>
            <a:endParaRPr lang="en-US" b="0" dirty="0" smtClean="0">
              <a:solidFill>
                <a:srgbClr val="1312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rgbClr val="1312FF"/>
                </a:solidFill>
              </a:rPr>
              <a:t>Office hours by appointment via email or after the class</a:t>
            </a:r>
          </a:p>
          <a:p>
            <a:r>
              <a:rPr lang="en-US" b="0" dirty="0" smtClean="0"/>
              <a:t>		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5991" y="1638817"/>
            <a:ext cx="2911538" cy="33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Course </a:t>
            </a:r>
            <a:r>
              <a:rPr lang="it-IT" sz="3200" dirty="0" err="1" smtClean="0"/>
              <a:t>Logistic</a:t>
            </a:r>
            <a:r>
              <a:rPr lang="it-IT" sz="3200" dirty="0" err="1"/>
              <a:t>s</a:t>
            </a:r>
            <a:endParaRPr lang="en-US" sz="320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Basic </a:t>
            </a:r>
            <a:r>
              <a:rPr lang="it-IT" dirty="0" err="1" smtClean="0"/>
              <a:t>course</a:t>
            </a:r>
            <a:endParaRPr lang="it-IT" dirty="0" smtClean="0"/>
          </a:p>
          <a:p>
            <a:pPr lvl="1"/>
            <a:r>
              <a:rPr lang="it-IT" dirty="0" smtClean="0"/>
              <a:t>12 weeks of 4 hours of </a:t>
            </a:r>
            <a:r>
              <a:rPr lang="it-IT" dirty="0" err="1" smtClean="0"/>
              <a:t>lectures</a:t>
            </a:r>
            <a:endParaRPr lang="it-IT" dirty="0" smtClean="0"/>
          </a:p>
          <a:p>
            <a:pPr lvl="1"/>
            <a:r>
              <a:rPr lang="it-IT" dirty="0" smtClean="0"/>
              <a:t>2 weeks of 4 hours of </a:t>
            </a:r>
            <a:r>
              <a:rPr lang="it-IT" dirty="0" err="1" smtClean="0"/>
              <a:t>students</a:t>
            </a:r>
            <a:r>
              <a:rPr lang="it-IT" dirty="0" smtClean="0"/>
              <a:t>’ </a:t>
            </a:r>
            <a:r>
              <a:rPr lang="it-IT" dirty="0" err="1" smtClean="0"/>
              <a:t>presentations</a:t>
            </a:r>
            <a:endParaRPr lang="it-IT" dirty="0" smtClean="0"/>
          </a:p>
          <a:p>
            <a:r>
              <a:rPr lang="it-IT" dirty="0" err="1" smtClean="0"/>
              <a:t>Practice</a:t>
            </a:r>
            <a:r>
              <a:rPr lang="it-IT" dirty="0" smtClean="0"/>
              <a:t> </a:t>
            </a:r>
            <a:r>
              <a:rPr lang="it-IT" dirty="0" smtClean="0"/>
              <a:t>work</a:t>
            </a:r>
          </a:p>
          <a:p>
            <a:pPr lvl="1"/>
            <a:r>
              <a:rPr lang="it-IT" dirty="0" smtClean="0"/>
              <a:t>Students’ </a:t>
            </a:r>
            <a:r>
              <a:rPr lang="it-IT" dirty="0" err="1" smtClean="0"/>
              <a:t>presentations</a:t>
            </a:r>
            <a:endParaRPr lang="it-IT" dirty="0" smtClean="0"/>
          </a:p>
          <a:p>
            <a:pPr lvl="1"/>
            <a:r>
              <a:rPr lang="it-IT" dirty="0" smtClean="0"/>
              <a:t>Students’ intermediate reports</a:t>
            </a:r>
          </a:p>
          <a:p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Exam</a:t>
            </a:r>
            <a:r>
              <a:rPr lang="it-IT" dirty="0" smtClean="0"/>
              <a:t> in </a:t>
            </a:r>
            <a:r>
              <a:rPr lang="it-IT" dirty="0" err="1" smtClean="0"/>
              <a:t>January</a:t>
            </a:r>
            <a:endParaRPr lang="it-IT" dirty="0" smtClean="0"/>
          </a:p>
          <a:p>
            <a:pPr lvl="1"/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smtClean="0"/>
              <a:t>report</a:t>
            </a:r>
          </a:p>
          <a:p>
            <a:pPr lvl="1"/>
            <a:r>
              <a:rPr lang="it-IT" dirty="0" err="1"/>
              <a:t>Final</a:t>
            </a:r>
            <a:r>
              <a:rPr lang="it-IT" dirty="0"/>
              <a:t> </a:t>
            </a:r>
            <a:r>
              <a:rPr lang="it-IT" dirty="0" smtClean="0"/>
              <a:t>Presentation (with </a:t>
            </a:r>
            <a:r>
              <a:rPr lang="it-IT" dirty="0"/>
              <a:t>a </a:t>
            </a:r>
            <a:r>
              <a:rPr lang="it-IT" dirty="0" err="1"/>
              <a:t>industry</a:t>
            </a:r>
            <a:r>
              <a:rPr lang="it-IT" dirty="0"/>
              <a:t> </a:t>
            </a:r>
            <a:r>
              <a:rPr lang="it-IT" dirty="0" err="1"/>
              <a:t>customer</a:t>
            </a:r>
            <a:r>
              <a:rPr lang="it-IT" dirty="0"/>
              <a:t>)</a:t>
            </a:r>
          </a:p>
          <a:p>
            <a:pPr marL="457200" lvl="1" indent="0">
              <a:buNone/>
            </a:pPr>
            <a:endParaRPr lang="it-IT" dirty="0" smtClean="0"/>
          </a:p>
        </p:txBody>
      </p:sp>
      <p:sp>
        <p:nvSpPr>
          <p:cNvPr id="11266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Massacci-Paci-Security Engineering</a:t>
            </a:r>
            <a:endParaRPr lang="it-IT" smtClean="0"/>
          </a:p>
        </p:txBody>
      </p:sp>
      <p:sp>
        <p:nvSpPr>
          <p:cNvPr id="11267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E24AA2DC-27D9-4BE6-87DE-7FCE1378284C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11268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92F966D-8300-4DD2-9B8E-EAC2E8477F57}" type="datetime1">
              <a:rPr lang="it-IT" smtClean="0"/>
              <a:t>16/09/2014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Grading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/>
              <a:t>F</a:t>
            </a:r>
            <a:r>
              <a:rPr lang="it-IT" dirty="0" err="1" smtClean="0"/>
              <a:t>inal</a:t>
            </a:r>
            <a:r>
              <a:rPr lang="it-IT" dirty="0" smtClean="0"/>
              <a:t> report </a:t>
            </a:r>
            <a:r>
              <a:rPr lang="it-IT" dirty="0" err="1" smtClean="0"/>
              <a:t>is</a:t>
            </a:r>
            <a:r>
              <a:rPr lang="it-IT" dirty="0" smtClean="0"/>
              <a:t> the sum of the intermediate reports</a:t>
            </a:r>
          </a:p>
          <a:p>
            <a:pPr lvl="1"/>
            <a:r>
              <a:rPr lang="it-IT" dirty="0" err="1" smtClean="0"/>
              <a:t>Final</a:t>
            </a:r>
            <a:r>
              <a:rPr lang="it-IT" dirty="0" smtClean="0"/>
              <a:t> report </a:t>
            </a:r>
            <a:r>
              <a:rPr lang="it-IT" dirty="0" err="1" smtClean="0"/>
              <a:t>determine</a:t>
            </a:r>
            <a:r>
              <a:rPr lang="it-IT" dirty="0" smtClean="0"/>
              <a:t> the bulk of </a:t>
            </a:r>
            <a:r>
              <a:rPr lang="it-IT" dirty="0" err="1" smtClean="0"/>
              <a:t>your</a:t>
            </a:r>
            <a:r>
              <a:rPr lang="it-IT" dirty="0" smtClean="0"/>
              <a:t> vote</a:t>
            </a:r>
          </a:p>
          <a:p>
            <a:pPr lvl="1"/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of the work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20% </a:t>
            </a:r>
          </a:p>
          <a:p>
            <a:pPr lvl="2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given</a:t>
            </a:r>
            <a:r>
              <a:rPr lang="it-IT" dirty="0" smtClean="0"/>
              <a:t> by an </a:t>
            </a:r>
            <a:r>
              <a:rPr lang="it-IT" dirty="0" err="1" smtClean="0"/>
              <a:t>industry</a:t>
            </a:r>
            <a:r>
              <a:rPr lang="it-IT" dirty="0" smtClean="0"/>
              <a:t> </a:t>
            </a:r>
            <a:r>
              <a:rPr lang="it-IT" dirty="0" err="1" smtClean="0"/>
              <a:t>person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review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/>
              <a:t> </a:t>
            </a:r>
            <a:r>
              <a:rPr lang="it-IT" dirty="0" err="1" smtClean="0"/>
              <a:t>threats</a:t>
            </a:r>
            <a:r>
              <a:rPr lang="it-IT" dirty="0" smtClean="0"/>
              <a:t> and security </a:t>
            </a:r>
            <a:r>
              <a:rPr lang="it-IT" dirty="0" err="1" smtClean="0"/>
              <a:t>controls</a:t>
            </a:r>
            <a:r>
              <a:rPr lang="it-IT" dirty="0" smtClean="0"/>
              <a:t> for </a:t>
            </a:r>
            <a:r>
              <a:rPr lang="it-IT" dirty="0" err="1" smtClean="0"/>
              <a:t>relevance</a:t>
            </a:r>
            <a:r>
              <a:rPr lang="it-IT" dirty="0" smtClean="0"/>
              <a:t> and </a:t>
            </a:r>
            <a:r>
              <a:rPr lang="it-IT" dirty="0" err="1" smtClean="0"/>
              <a:t>appropriateness</a:t>
            </a:r>
            <a:endParaRPr lang="it-IT" dirty="0" smtClean="0"/>
          </a:p>
          <a:p>
            <a:pPr lvl="2"/>
            <a:r>
              <a:rPr lang="it-IT" dirty="0" smtClean="0"/>
              <a:t>His/</a:t>
            </a:r>
            <a:r>
              <a:rPr lang="it-IT" dirty="0" err="1" smtClean="0"/>
              <a:t>her</a:t>
            </a:r>
            <a:r>
              <a:rPr lang="it-IT" dirty="0" smtClean="0"/>
              <a:t> </a:t>
            </a:r>
            <a:r>
              <a:rPr lang="it-IT" dirty="0" err="1" smtClean="0"/>
              <a:t>judgement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counts</a:t>
            </a:r>
            <a:endParaRPr lang="it-IT" dirty="0" smtClean="0"/>
          </a:p>
          <a:p>
            <a:r>
              <a:rPr lang="it-IT" dirty="0" smtClean="0"/>
              <a:t>Intermediate </a:t>
            </a:r>
            <a:r>
              <a:rPr lang="it-IT" dirty="0" err="1" smtClean="0"/>
              <a:t>Deliveries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ignore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and </a:t>
            </a:r>
            <a:r>
              <a:rPr lang="it-IT" dirty="0" err="1" smtClean="0"/>
              <a:t>submit</a:t>
            </a:r>
            <a:r>
              <a:rPr lang="it-IT" dirty="0" smtClean="0"/>
              <a:t> </a:t>
            </a:r>
            <a:r>
              <a:rPr lang="it-IT" dirty="0" err="1" smtClean="0"/>
              <a:t>everything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end. </a:t>
            </a:r>
          </a:p>
          <a:p>
            <a:pPr lvl="2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always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right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student</a:t>
            </a:r>
            <a:r>
              <a:rPr lang="it-IT" dirty="0" smtClean="0"/>
              <a:t> </a:t>
            </a:r>
            <a:r>
              <a:rPr lang="it-IT" dirty="0" err="1" smtClean="0"/>
              <a:t>taking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course</a:t>
            </a:r>
            <a:endParaRPr lang="it-IT" dirty="0" smtClean="0"/>
          </a:p>
          <a:p>
            <a:pPr lvl="2"/>
            <a:r>
              <a:rPr lang="it-IT" dirty="0" err="1" smtClean="0"/>
              <a:t>Statistics</a:t>
            </a:r>
            <a:r>
              <a:rPr lang="it-IT" dirty="0" smtClean="0"/>
              <a:t> </a:t>
            </a:r>
            <a:r>
              <a:rPr lang="it-IT" dirty="0" err="1" smtClean="0"/>
              <a:t>says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are </a:t>
            </a:r>
            <a:r>
              <a:rPr lang="it-IT" u="sng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going</a:t>
            </a:r>
            <a:r>
              <a:rPr lang="it-IT" dirty="0" smtClean="0"/>
              <a:t> to </a:t>
            </a:r>
            <a:r>
              <a:rPr lang="it-IT" dirty="0" err="1" smtClean="0"/>
              <a:t>make</a:t>
            </a:r>
            <a:r>
              <a:rPr lang="it-IT" dirty="0" smtClean="0"/>
              <a:t> the grade</a:t>
            </a:r>
          </a:p>
          <a:p>
            <a:pPr lvl="1"/>
            <a:r>
              <a:rPr lang="it-IT" dirty="0" smtClean="0"/>
              <a:t>Intermediate reports are </a:t>
            </a:r>
            <a:r>
              <a:rPr lang="it-IT" dirty="0" err="1" smtClean="0"/>
              <a:t>mandatory</a:t>
            </a:r>
            <a:endParaRPr lang="it-IT" dirty="0" smtClean="0"/>
          </a:p>
          <a:p>
            <a:pPr lvl="1"/>
            <a:r>
              <a:rPr lang="it-IT" dirty="0" smtClean="0"/>
              <a:t>Intermediate </a:t>
            </a:r>
            <a:r>
              <a:rPr lang="it-IT" dirty="0" err="1" smtClean="0"/>
              <a:t>presentations</a:t>
            </a:r>
            <a:r>
              <a:rPr lang="it-IT" dirty="0" smtClean="0"/>
              <a:t> are optional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5450529-9BEF-495A-99A2-CB31C172B422}" type="datetime1">
              <a:rPr lang="it-IT" smtClean="0"/>
              <a:t>16/09/2014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What you need to be </a:t>
            </a:r>
            <a:r>
              <a:rPr lang="it-IT" sz="3200" dirty="0" err="1" smtClean="0"/>
              <a:t>aware</a:t>
            </a:r>
            <a:r>
              <a:rPr lang="it-IT" sz="3200" dirty="0" smtClean="0"/>
              <a:t> of …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help </a:t>
            </a:r>
            <a:r>
              <a:rPr lang="it-IT" dirty="0" err="1" smtClean="0"/>
              <a:t>us</a:t>
            </a:r>
            <a:r>
              <a:rPr lang="it-IT" dirty="0" smtClean="0"/>
              <a:t> to </a:t>
            </a:r>
            <a:r>
              <a:rPr lang="it-IT" dirty="0" err="1" smtClean="0"/>
              <a:t>evaluate</a:t>
            </a:r>
            <a:r>
              <a:rPr lang="it-IT" dirty="0" smtClean="0"/>
              <a:t> CORAS and </a:t>
            </a:r>
            <a:r>
              <a:rPr lang="it-IT" dirty="0" err="1" smtClean="0"/>
              <a:t>SecRAM</a:t>
            </a:r>
            <a:r>
              <a:rPr lang="it-IT" dirty="0" smtClean="0"/>
              <a:t> with </a:t>
            </a:r>
            <a:r>
              <a:rPr lang="it-IT" dirty="0" err="1" smtClean="0"/>
              <a:t>respect</a:t>
            </a:r>
            <a:r>
              <a:rPr lang="it-IT" dirty="0" smtClean="0"/>
              <a:t> to </a:t>
            </a:r>
          </a:p>
          <a:p>
            <a:pPr lvl="1"/>
            <a:r>
              <a:rPr lang="it-IT" dirty="0" err="1" smtClean="0"/>
              <a:t>Actual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Actual</a:t>
            </a:r>
            <a:r>
              <a:rPr lang="it-IT" dirty="0" smtClean="0"/>
              <a:t> </a:t>
            </a:r>
            <a:r>
              <a:rPr lang="it-IT" dirty="0" err="1" smtClean="0"/>
              <a:t>effectiveness</a:t>
            </a:r>
            <a:endParaRPr lang="it-IT" dirty="0" smtClean="0"/>
          </a:p>
          <a:p>
            <a:pPr lvl="1"/>
            <a:r>
              <a:rPr lang="it-IT" dirty="0" smtClean="0"/>
              <a:t>Easy of use, </a:t>
            </a:r>
            <a:r>
              <a:rPr lang="it-IT" dirty="0" err="1" smtClean="0"/>
              <a:t>usefulness</a:t>
            </a:r>
            <a:r>
              <a:rPr lang="it-IT" dirty="0" smtClean="0"/>
              <a:t>, </a:t>
            </a:r>
            <a:r>
              <a:rPr lang="it-IT" dirty="0" err="1" smtClean="0"/>
              <a:t>intention</a:t>
            </a:r>
            <a:r>
              <a:rPr lang="it-IT" dirty="0" smtClean="0"/>
              <a:t> to use</a:t>
            </a:r>
          </a:p>
          <a:p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provide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feeback</a:t>
            </a:r>
            <a:r>
              <a:rPr lang="it-IT" dirty="0" smtClean="0"/>
              <a:t> on the </a:t>
            </a:r>
            <a:r>
              <a:rPr lang="it-IT" dirty="0" err="1" smtClean="0"/>
              <a:t>methods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endParaRPr lang="it-IT" dirty="0" smtClean="0"/>
          </a:p>
          <a:p>
            <a:pPr lvl="1"/>
            <a:r>
              <a:rPr lang="it-IT" dirty="0" smtClean="0"/>
              <a:t>Post-Task </a:t>
            </a:r>
            <a:r>
              <a:rPr lang="it-IT" dirty="0" err="1" smtClean="0"/>
              <a:t>Questionnaire</a:t>
            </a:r>
            <a:endParaRPr lang="it-IT" dirty="0" smtClean="0"/>
          </a:p>
          <a:p>
            <a:pPr lvl="1"/>
            <a:r>
              <a:rPr lang="it-IT" dirty="0" err="1" smtClean="0"/>
              <a:t>Individual</a:t>
            </a:r>
            <a:r>
              <a:rPr lang="it-IT" dirty="0" smtClean="0"/>
              <a:t> </a:t>
            </a:r>
            <a:r>
              <a:rPr lang="it-IT" dirty="0" err="1" smtClean="0"/>
              <a:t>Interviews</a:t>
            </a:r>
            <a:endParaRPr lang="it-IT" dirty="0" smtClean="0"/>
          </a:p>
          <a:p>
            <a:r>
              <a:rPr lang="it-IT" dirty="0" err="1" smtClean="0"/>
              <a:t>Honest</a:t>
            </a:r>
            <a:r>
              <a:rPr lang="it-IT" dirty="0" smtClean="0"/>
              <a:t> feedback are </a:t>
            </a:r>
            <a:r>
              <a:rPr lang="it-IT" dirty="0" err="1" smtClean="0"/>
              <a:t>important</a:t>
            </a:r>
            <a:r>
              <a:rPr lang="it-IT" dirty="0" smtClean="0"/>
              <a:t> to </a:t>
            </a:r>
            <a:r>
              <a:rPr lang="it-IT" dirty="0" err="1" smtClean="0"/>
              <a:t>us</a:t>
            </a:r>
            <a:r>
              <a:rPr lang="it-IT" dirty="0" smtClean="0"/>
              <a:t>!!!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B99BF9E-E452-41ED-BB7E-2BC3531043C3}" type="datetime1">
              <a:rPr lang="it-IT" smtClean="0"/>
              <a:t>16/09/2014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Rule of the game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Real life is not built out of 2 hours classes spread across 14 weeks semester</a:t>
            </a:r>
          </a:p>
          <a:p>
            <a:pPr lvl="1"/>
            <a:r>
              <a:rPr lang="en-US" dirty="0" smtClean="0"/>
              <a:t>Attending lectures is optional but </a:t>
            </a:r>
            <a:r>
              <a:rPr lang="en-US" u="sng" dirty="0" smtClean="0"/>
              <a:t>well-advised</a:t>
            </a:r>
          </a:p>
          <a:p>
            <a:pPr lvl="1"/>
            <a:r>
              <a:rPr lang="en-US" dirty="0" smtClean="0"/>
              <a:t>Delivering class’ presentations is optional but </a:t>
            </a:r>
            <a:r>
              <a:rPr lang="en-US" u="sng" dirty="0" smtClean="0"/>
              <a:t>well-advised</a:t>
            </a:r>
          </a:p>
          <a:p>
            <a:pPr lvl="1"/>
            <a:r>
              <a:rPr lang="en-US" dirty="0" smtClean="0"/>
              <a:t>Delivering reports as scheduled is </a:t>
            </a:r>
            <a:r>
              <a:rPr lang="en-US" u="sng" dirty="0" smtClean="0"/>
              <a:t>mandatory</a:t>
            </a:r>
          </a:p>
          <a:p>
            <a:pPr lvl="1"/>
            <a:r>
              <a:rPr lang="en-US" dirty="0" smtClean="0"/>
              <a:t>Attending final exam is </a:t>
            </a:r>
            <a:r>
              <a:rPr lang="en-US" u="sng" dirty="0" smtClean="0"/>
              <a:t>mandatory</a:t>
            </a:r>
          </a:p>
          <a:p>
            <a:r>
              <a:rPr lang="en-US" dirty="0" smtClean="0"/>
              <a:t>On “I took this text from a </a:t>
            </a:r>
            <a:r>
              <a:rPr lang="en-US" dirty="0" err="1" smtClean="0"/>
              <a:t>collegue</a:t>
            </a:r>
            <a:r>
              <a:rPr lang="en-US" dirty="0" smtClean="0"/>
              <a:t> of mine”</a:t>
            </a:r>
            <a:endParaRPr lang="en-US" u="sng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Remember I have been a student myself, thinking “he is not going to find it” is not going to be easy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you are able to have people working for you and can sell their work as yours only </a:t>
            </a:r>
            <a:r>
              <a:rPr lang="en-US" u="sng" dirty="0" smtClean="0"/>
              <a:t>as if they didn’t existed</a:t>
            </a:r>
            <a:r>
              <a:rPr lang="en-US" dirty="0" smtClean="0"/>
              <a:t>, great, you’ll be the next Steve Jobs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 all other cases (statistics is against you on (1+2)) that’s called plagiarism and is forbidden.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You will fail the class and that’s it.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2C1FE2E-A37A-416C-98F5-76AD098E21FA}" type="datetime1">
              <a:rPr lang="it-IT" smtClean="0"/>
              <a:t>16/09/2014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Reading </a:t>
            </a:r>
            <a:r>
              <a:rPr lang="it-IT" sz="3200" dirty="0" err="1" smtClean="0"/>
              <a:t>Materials</a:t>
            </a:r>
            <a:endParaRPr lang="it-IT" sz="3200" dirty="0" smtClean="0"/>
          </a:p>
        </p:txBody>
      </p:sp>
      <p:sp>
        <p:nvSpPr>
          <p:cNvPr id="19458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Massacci-Paci-Security Engineering</a:t>
            </a:r>
            <a:endParaRPr lang="it-IT" smtClean="0"/>
          </a:p>
        </p:txBody>
      </p:sp>
      <p:sp>
        <p:nvSpPr>
          <p:cNvPr id="19459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B9D62E0A-7911-4383-816A-AF7BD53DC401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19460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8707399-C8DD-46FF-8586-3DA0A8875994}" type="datetime1">
              <a:rPr lang="it-IT" smtClean="0"/>
              <a:t>16/09/2014</a:t>
            </a:fld>
            <a:endParaRPr lang="en-US" smtClean="0"/>
          </a:p>
        </p:txBody>
      </p:sp>
      <p:pic>
        <p:nvPicPr>
          <p:cNvPr id="3" name="Segnaposto contenuto 2" descr="Gollma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" r="-622"/>
          <a:stretch/>
        </p:blipFill>
        <p:spPr>
          <a:xfrm>
            <a:off x="395536" y="1124744"/>
            <a:ext cx="2260769" cy="2819068"/>
          </a:xfrm>
        </p:spPr>
      </p:pic>
      <p:pic>
        <p:nvPicPr>
          <p:cNvPr id="5" name="Immagine 4" descr="securityengineeri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33" y="1052736"/>
            <a:ext cx="2237699" cy="2808312"/>
          </a:xfrm>
          <a:prstGeom prst="rect">
            <a:avLst/>
          </a:prstGeom>
        </p:spPr>
      </p:pic>
      <p:pic>
        <p:nvPicPr>
          <p:cNvPr id="8" name="Immagine 7" descr="googlescholar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53136"/>
            <a:ext cx="2794000" cy="1117600"/>
          </a:xfrm>
          <a:prstGeom prst="rect">
            <a:avLst/>
          </a:prstGeom>
        </p:spPr>
      </p:pic>
      <p:pic>
        <p:nvPicPr>
          <p:cNvPr id="9" name="Immagine 8" descr="digitallibrary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24" y="4149080"/>
            <a:ext cx="2667000" cy="635000"/>
          </a:xfrm>
          <a:prstGeom prst="rect">
            <a:avLst/>
          </a:prstGeom>
        </p:spPr>
      </p:pic>
      <p:pic>
        <p:nvPicPr>
          <p:cNvPr id="10" name="Immagine 9" descr="citeseerx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86672"/>
            <a:ext cx="2540000" cy="990600"/>
          </a:xfrm>
          <a:prstGeom prst="rect">
            <a:avLst/>
          </a:prstGeom>
        </p:spPr>
      </p:pic>
      <p:pic>
        <p:nvPicPr>
          <p:cNvPr id="2" name="Immagine 1" descr="stallings-laurie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736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059016" cy="633412"/>
          </a:xfrm>
        </p:spPr>
        <p:txBody>
          <a:bodyPr>
            <a:noAutofit/>
          </a:bodyPr>
          <a:lstStyle/>
          <a:p>
            <a:r>
              <a:rPr lang="en-US" sz="3200" dirty="0" smtClean="0"/>
              <a:t>Who else help here: K. </a:t>
            </a:r>
            <a:r>
              <a:rPr lang="en-US" sz="3200" dirty="0" smtClean="0"/>
              <a:t>LABUNETS</a:t>
            </a:r>
            <a:endParaRPr lang="en-US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6B39A34-1A03-4987-93BF-3E2ED92E7BEC}" type="datetime1">
              <a:rPr lang="it-IT" smtClean="0"/>
              <a:t>16/09/2014</a:t>
            </a:fld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4139952" y="2348880"/>
            <a:ext cx="48965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err="1" smtClean="0">
                <a:solidFill>
                  <a:srgbClr val="0000FF"/>
                </a:solidFill>
              </a:rPr>
              <a:t>MsC</a:t>
            </a:r>
            <a:r>
              <a:rPr lang="en-US" b="0" dirty="0" smtClean="0">
                <a:solidFill>
                  <a:srgbClr val="0000FF"/>
                </a:solidFill>
              </a:rPr>
              <a:t> in Mathematics,  Univ. of Minsk, 2010</a:t>
            </a:r>
            <a:endParaRPr lang="en-US" b="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rgbClr val="0000FF"/>
                </a:solidFill>
              </a:rPr>
              <a:t>PhD candidate at Univ. of Trento since 2011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rgbClr val="0000FF"/>
                </a:solidFill>
              </a:rPr>
              <a:t>Work on  </a:t>
            </a:r>
            <a:r>
              <a:rPr lang="en-US" b="0" dirty="0" smtClean="0">
                <a:solidFill>
                  <a:srgbClr val="FF0000"/>
                </a:solidFill>
              </a:rPr>
              <a:t>Comparative Evaluation of Security Requirements and Risk Assessment Methods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rgbClr val="1312FF"/>
                </a:solidFill>
              </a:rPr>
              <a:t>Email: </a:t>
            </a:r>
            <a:r>
              <a:rPr lang="en-US" b="0" dirty="0" smtClean="0">
                <a:solidFill>
                  <a:srgbClr val="1312FF"/>
                </a:solidFill>
                <a:hlinkClick r:id="rId2"/>
              </a:rPr>
              <a:t>labunets@disi.unitn.it</a:t>
            </a:r>
            <a:endParaRPr lang="en-US" b="0" dirty="0" smtClean="0">
              <a:solidFill>
                <a:srgbClr val="1312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rgbClr val="1312FF"/>
                </a:solidFill>
              </a:rPr>
              <a:t>Office hours by appointment via email </a:t>
            </a:r>
            <a:r>
              <a:rPr lang="en-US" b="0" dirty="0" smtClean="0"/>
              <a:t>		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</p:txBody>
      </p:sp>
      <p:pic>
        <p:nvPicPr>
          <p:cNvPr id="8" name="Segnaposto contenuto 7" descr="rsz_img_20130803_163501_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t="1" r="16873" b="-1"/>
          <a:stretch/>
        </p:blipFill>
        <p:spPr>
          <a:xfrm>
            <a:off x="611560" y="1412776"/>
            <a:ext cx="3122335" cy="4536504"/>
          </a:xfrm>
        </p:spPr>
      </p:pic>
    </p:spTree>
    <p:extLst>
      <p:ext uri="{BB962C8B-B14F-4D97-AF65-F5344CB8AC3E}">
        <p14:creationId xmlns:p14="http://schemas.microsoft.com/office/powerpoint/2010/main" val="3369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Technical Security Courses at </a:t>
            </a:r>
            <a:r>
              <a:rPr lang="en-GB" sz="3200" dirty="0" err="1" smtClean="0"/>
              <a:t>UniTN</a:t>
            </a:r>
            <a:endParaRPr lang="en-GB" sz="3200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Security Engineering (Fall) – 6 credits – This course</a:t>
            </a:r>
          </a:p>
          <a:p>
            <a:pPr lvl="1"/>
            <a:r>
              <a:rPr lang="en-GB" dirty="0" smtClean="0"/>
              <a:t>Security Management, Security Design and Engineering </a:t>
            </a:r>
          </a:p>
          <a:p>
            <a:r>
              <a:rPr lang="en-GB" dirty="0" smtClean="0"/>
              <a:t>Network </a:t>
            </a:r>
            <a:r>
              <a:rPr lang="en-GB" dirty="0" smtClean="0"/>
              <a:t>Security (Spring) – 6 credits</a:t>
            </a:r>
          </a:p>
          <a:p>
            <a:pPr lvl="1"/>
            <a:r>
              <a:rPr lang="en-GB" dirty="0" smtClean="0"/>
              <a:t>Network Security and Security Protocols</a:t>
            </a:r>
          </a:p>
          <a:p>
            <a:r>
              <a:rPr lang="en-GB" dirty="0" smtClean="0"/>
              <a:t>Applied </a:t>
            </a:r>
            <a:r>
              <a:rPr lang="en-GB" dirty="0" smtClean="0"/>
              <a:t>Cryptography (Fall) – 6 credits</a:t>
            </a:r>
          </a:p>
          <a:p>
            <a:pPr lvl="1"/>
            <a:r>
              <a:rPr lang="en-GB" dirty="0" smtClean="0"/>
              <a:t>Cryptography, Public Key Cryptography</a:t>
            </a:r>
          </a:p>
          <a:p>
            <a:r>
              <a:rPr lang="en-GB" dirty="0" smtClean="0"/>
              <a:t>Software </a:t>
            </a:r>
            <a:r>
              <a:rPr lang="en-GB" dirty="0" smtClean="0"/>
              <a:t>Security Testing (Spring) – 6 credits</a:t>
            </a:r>
          </a:p>
          <a:p>
            <a:pPr lvl="1"/>
            <a:r>
              <a:rPr lang="en-GB" dirty="0" smtClean="0"/>
              <a:t>Reverse engineering, software testing, security testing</a:t>
            </a:r>
          </a:p>
          <a:p>
            <a:r>
              <a:rPr lang="en-GB" dirty="0" smtClean="0"/>
              <a:t>Eligible courses</a:t>
            </a:r>
            <a:endParaRPr lang="en-GB" dirty="0" smtClean="0"/>
          </a:p>
          <a:p>
            <a:pPr lvl="1"/>
            <a:r>
              <a:rPr lang="en-GB" dirty="0" smtClean="0"/>
              <a:t>Data Hiding (Fall) – 6 credits</a:t>
            </a:r>
          </a:p>
          <a:p>
            <a:pPr lvl="1"/>
            <a:r>
              <a:rPr lang="en-GB" dirty="0" smtClean="0"/>
              <a:t>Formal Verification of Security Protocols (spring) – 6 credits</a:t>
            </a:r>
          </a:p>
          <a:p>
            <a:pPr lvl="1"/>
            <a:r>
              <a:rPr lang="en-GB" dirty="0" smtClean="0"/>
              <a:t>Applied Security Lab – 6,12, 18 credits</a:t>
            </a:r>
          </a:p>
          <a:p>
            <a:pPr lvl="2"/>
            <a:r>
              <a:rPr lang="en-GB" dirty="0" smtClean="0"/>
              <a:t>Hands on, vulnerability and exploits</a:t>
            </a:r>
          </a:p>
          <a:p>
            <a:r>
              <a:rPr lang="en-GB" dirty="0" smtClean="0"/>
              <a:t>This </a:t>
            </a:r>
            <a:r>
              <a:rPr lang="en-GB" dirty="0" smtClean="0"/>
              <a:t>Course in the UNITN Curriculum</a:t>
            </a:r>
          </a:p>
          <a:p>
            <a:pPr lvl="1"/>
            <a:r>
              <a:rPr lang="en-GB" dirty="0" smtClean="0"/>
              <a:t>Service Design and Engineering - Depth Requirements</a:t>
            </a:r>
          </a:p>
          <a:p>
            <a:pPr lvl="1"/>
            <a:r>
              <a:rPr lang="en-GB" dirty="0" smtClean="0"/>
              <a:t>Security &amp; Privacy (EIT) – Depth Requirement </a:t>
            </a:r>
          </a:p>
        </p:txBody>
      </p:sp>
      <p:sp>
        <p:nvSpPr>
          <p:cNvPr id="7170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Massacci-Paci-Security Engineering</a:t>
            </a:r>
            <a:endParaRPr lang="it-IT" smtClean="0"/>
          </a:p>
        </p:txBody>
      </p:sp>
      <p:sp>
        <p:nvSpPr>
          <p:cNvPr id="7171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EB063BD4-47CB-4953-A4B3-358C2FB5FB28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7172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81C5B0F-F48A-46A7-ACB7-CC23144951DE}" type="datetime1">
              <a:rPr lang="it-IT" smtClean="0"/>
              <a:t>16/09/2014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Technical Security Courses at UniTN</a:t>
            </a:r>
            <a:endParaRPr lang="en-GB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/>
              <a:t>Security Engineering (Fall) – 6 credits – This course</a:t>
            </a:r>
          </a:p>
          <a:p>
            <a:pPr lvl="1"/>
            <a:r>
              <a:rPr lang="en-GB" smtClean="0"/>
              <a:t>Security Management, Security Design and Engineering </a:t>
            </a:r>
          </a:p>
          <a:p>
            <a:r>
              <a:rPr lang="en-GB" smtClean="0"/>
              <a:t>Network Security (Spring) – 6 credits</a:t>
            </a:r>
          </a:p>
          <a:p>
            <a:pPr lvl="1"/>
            <a:r>
              <a:rPr lang="en-GB" smtClean="0"/>
              <a:t>Network Security and Security Protocols</a:t>
            </a:r>
          </a:p>
          <a:p>
            <a:r>
              <a:rPr lang="en-GB" smtClean="0"/>
              <a:t>Applied Cryptography (Fall) – 6 credits</a:t>
            </a:r>
          </a:p>
          <a:p>
            <a:pPr lvl="1"/>
            <a:r>
              <a:rPr lang="en-GB" smtClean="0"/>
              <a:t>Cryptography, Public Key Cryptography</a:t>
            </a:r>
          </a:p>
          <a:p>
            <a:r>
              <a:rPr lang="en-GB" smtClean="0"/>
              <a:t>Software Security Testing (Spring) – 6 credits</a:t>
            </a:r>
          </a:p>
          <a:p>
            <a:pPr lvl="1"/>
            <a:r>
              <a:rPr lang="en-GB" smtClean="0"/>
              <a:t>Reverse engineering, software testing, security testing</a:t>
            </a:r>
          </a:p>
          <a:p>
            <a:r>
              <a:rPr lang="en-GB" smtClean="0"/>
              <a:t>This Course in in the UNITN Curriculum</a:t>
            </a:r>
          </a:p>
          <a:p>
            <a:pPr lvl="1"/>
            <a:r>
              <a:rPr lang="en-GB" smtClean="0"/>
              <a:t>Service Design and Engineering - Depth Requirements</a:t>
            </a:r>
          </a:p>
          <a:p>
            <a:pPr lvl="1"/>
            <a:r>
              <a:rPr lang="en-GB" smtClean="0"/>
              <a:t>Security &amp; Privacy (EIT) – Depth Requirement </a:t>
            </a:r>
          </a:p>
          <a:p>
            <a:pPr lvl="1"/>
            <a:r>
              <a:rPr lang="en-GB" smtClean="0"/>
              <a:t>or any breadth requirement</a:t>
            </a:r>
            <a:endParaRPr lang="en-GB" dirty="0" smtClean="0"/>
          </a:p>
        </p:txBody>
      </p:sp>
      <p:sp>
        <p:nvSpPr>
          <p:cNvPr id="7170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Massacci - Paci - Tran - Security Engineering</a:t>
            </a:r>
            <a:endParaRPr lang="it-IT" smtClean="0"/>
          </a:p>
        </p:txBody>
      </p:sp>
      <p:sp>
        <p:nvSpPr>
          <p:cNvPr id="7171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EB063BD4-47CB-4953-A4B3-358C2FB5FB28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7172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51CB63D-01D3-4313-859F-45E8C9FF1C73}" type="datetime1">
              <a:rPr lang="en-US" smtClean="0"/>
              <a:pPr/>
              <a:t>9/16/2014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8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“</a:t>
            </a:r>
            <a:r>
              <a:rPr lang="it-IT" dirty="0" err="1" smtClean="0"/>
              <a:t>Usual</a:t>
            </a:r>
            <a:r>
              <a:rPr lang="it-IT" dirty="0" smtClean="0"/>
              <a:t>” </a:t>
            </a:r>
            <a:r>
              <a:rPr lang="it-IT" dirty="0" err="1" smtClean="0"/>
              <a:t>Course</a:t>
            </a:r>
            <a:endParaRPr lang="en-US" dirty="0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usual</a:t>
            </a:r>
            <a:r>
              <a:rPr lang="it-IT" dirty="0" smtClean="0"/>
              <a:t> </a:t>
            </a:r>
            <a:r>
              <a:rPr lang="it-IT" dirty="0" err="1" smtClean="0"/>
              <a:t>lectures</a:t>
            </a:r>
            <a:r>
              <a:rPr lang="it-IT" dirty="0" smtClean="0"/>
              <a:t>/</a:t>
            </a:r>
            <a:r>
              <a:rPr lang="it-IT" dirty="0" err="1" smtClean="0"/>
              <a:t>labs</a:t>
            </a:r>
            <a:endParaRPr lang="it-IT" dirty="0" smtClean="0"/>
          </a:p>
          <a:p>
            <a:pPr lvl="1"/>
            <a:r>
              <a:rPr lang="it-IT" dirty="0" smtClean="0"/>
              <a:t>Prof.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theory</a:t>
            </a:r>
            <a:r>
              <a:rPr lang="it-IT" dirty="0" smtClean="0"/>
              <a:t> + Assistant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exercises</a:t>
            </a:r>
            <a:endParaRPr lang="it-IT" dirty="0" smtClean="0"/>
          </a:p>
          <a:p>
            <a:pPr lvl="1"/>
            <a:r>
              <a:rPr lang="it-IT" dirty="0" smtClean="0"/>
              <a:t>Prof.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technique</a:t>
            </a:r>
            <a:r>
              <a:rPr lang="it-IT" dirty="0" smtClean="0"/>
              <a:t>  + Assistant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programs</a:t>
            </a:r>
            <a:endParaRPr lang="it-IT" dirty="0" smtClean="0"/>
          </a:p>
          <a:p>
            <a:pPr lvl="1"/>
            <a:r>
              <a:rPr lang="it-IT" dirty="0" err="1" smtClean="0"/>
              <a:t>Prof+Assist</a:t>
            </a:r>
            <a:r>
              <a:rPr lang="it-IT" dirty="0" smtClean="0"/>
              <a:t> = </a:t>
            </a:r>
            <a:r>
              <a:rPr lang="it-IT" dirty="0" err="1" smtClean="0"/>
              <a:t>Oracles</a:t>
            </a:r>
            <a:r>
              <a:rPr lang="it-IT" dirty="0" smtClean="0"/>
              <a:t> </a:t>
            </a:r>
            <a:r>
              <a:rPr lang="it-IT" dirty="0" err="1" smtClean="0"/>
              <a:t>resolving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doubts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usual</a:t>
            </a:r>
            <a:r>
              <a:rPr lang="it-IT" dirty="0" smtClean="0"/>
              <a:t> </a:t>
            </a:r>
            <a:r>
              <a:rPr lang="it-IT" dirty="0" err="1" smtClean="0"/>
              <a:t>exam</a:t>
            </a:r>
            <a:endParaRPr lang="it-IT" dirty="0" smtClean="0"/>
          </a:p>
          <a:p>
            <a:pPr lvl="1"/>
            <a:r>
              <a:rPr lang="it-IT" dirty="0" smtClean="0"/>
              <a:t>Prof </a:t>
            </a:r>
            <a:r>
              <a:rPr lang="it-IT" dirty="0" err="1" smtClean="0"/>
              <a:t>gives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defined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,</a:t>
            </a:r>
          </a:p>
          <a:p>
            <a:pPr lvl="1"/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mirroring</a:t>
            </a:r>
            <a:r>
              <a:rPr lang="it-IT" dirty="0" smtClean="0"/>
              <a:t> </a:t>
            </a:r>
            <a:r>
              <a:rPr lang="it-IT" dirty="0" err="1" smtClean="0"/>
              <a:t>exercises</a:t>
            </a:r>
            <a:r>
              <a:rPr lang="it-IT" dirty="0" smtClean="0"/>
              <a:t>/code </a:t>
            </a:r>
            <a:r>
              <a:rPr lang="it-IT" dirty="0" err="1" smtClean="0"/>
              <a:t>solutions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usual</a:t>
            </a:r>
            <a:r>
              <a:rPr lang="it-IT" dirty="0" smtClean="0"/>
              <a:t> project</a:t>
            </a:r>
          </a:p>
          <a:p>
            <a:pPr lvl="1"/>
            <a:r>
              <a:rPr lang="it-IT" dirty="0" err="1" smtClean="0"/>
              <a:t>Developing</a:t>
            </a:r>
            <a:r>
              <a:rPr lang="it-IT" dirty="0" smtClean="0"/>
              <a:t> a project (i.e. code)</a:t>
            </a:r>
          </a:p>
          <a:p>
            <a:pPr lvl="1"/>
            <a:r>
              <a:rPr lang="it-IT" dirty="0" smtClean="0"/>
              <a:t>Prof. </a:t>
            </a:r>
            <a:r>
              <a:rPr lang="it-IT" dirty="0" err="1" smtClean="0"/>
              <a:t>knows</a:t>
            </a:r>
            <a:r>
              <a:rPr lang="it-IT" dirty="0" smtClean="0"/>
              <a:t> </a:t>
            </a:r>
            <a:r>
              <a:rPr lang="it-IT" dirty="0" err="1" smtClean="0"/>
              <a:t>exactly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endParaRPr lang="it-IT" dirty="0" smtClean="0"/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course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a “</a:t>
            </a:r>
            <a:r>
              <a:rPr lang="it-IT" dirty="0" err="1" smtClean="0"/>
              <a:t>Usual</a:t>
            </a:r>
            <a:r>
              <a:rPr lang="it-IT" dirty="0" smtClean="0"/>
              <a:t>” </a:t>
            </a:r>
            <a:r>
              <a:rPr lang="it-IT" dirty="0" err="1" smtClean="0"/>
              <a:t>course</a:t>
            </a:r>
            <a:endParaRPr lang="it-IT" dirty="0" smtClean="0"/>
          </a:p>
        </p:txBody>
      </p:sp>
      <p:sp>
        <p:nvSpPr>
          <p:cNvPr id="819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Massacci - Paci - Tran - Security Engineering</a:t>
            </a:r>
            <a:endParaRPr lang="it-IT" smtClean="0"/>
          </a:p>
        </p:txBody>
      </p:sp>
      <p:sp>
        <p:nvSpPr>
          <p:cNvPr id="819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95C032CC-3A24-4D03-952D-EC8E2AD19A38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819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8749C53-5B93-4A3F-A3C0-64D49CB844BC}" type="datetime1">
              <a:rPr lang="en-US" smtClean="0"/>
              <a:pPr/>
              <a:t>9/16/2014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1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 I don’t </a:t>
            </a:r>
            <a:r>
              <a:rPr lang="it-IT" dirty="0" err="1" smtClean="0"/>
              <a:t>want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teach</a:t>
            </a:r>
            <a:r>
              <a:rPr lang="it-IT" dirty="0" smtClean="0"/>
              <a:t> a “</a:t>
            </a:r>
            <a:r>
              <a:rPr lang="it-IT" dirty="0" err="1" smtClean="0"/>
              <a:t>usual</a:t>
            </a:r>
            <a:r>
              <a:rPr lang="it-IT" dirty="0" smtClean="0"/>
              <a:t>” </a:t>
            </a:r>
            <a:r>
              <a:rPr lang="it-IT" dirty="0" err="1" smtClean="0"/>
              <a:t>course</a:t>
            </a:r>
            <a:endParaRPr lang="en-US" dirty="0" smtClean="0"/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write</a:t>
            </a:r>
            <a:r>
              <a:rPr lang="it-IT" dirty="0" smtClean="0"/>
              <a:t> </a:t>
            </a:r>
            <a:r>
              <a:rPr lang="it-IT" dirty="0" err="1" smtClean="0"/>
              <a:t>programs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</a:t>
            </a:r>
            <a:r>
              <a:rPr lang="it-IT" dirty="0" err="1" smtClean="0">
                <a:sym typeface="Wingdings" pitchFamily="2" charset="2"/>
              </a:rPr>
              <a:t>you’re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done</a:t>
            </a:r>
            <a:r>
              <a:rPr lang="it-IT" dirty="0" smtClean="0">
                <a:sym typeface="Wingdings" pitchFamily="2" charset="2"/>
              </a:rPr>
              <a:t> for</a:t>
            </a:r>
            <a:endParaRPr lang="it-IT" dirty="0" smtClean="0"/>
          </a:p>
          <a:p>
            <a:pPr lvl="1"/>
            <a:r>
              <a:rPr lang="it-IT" dirty="0" err="1" smtClean="0"/>
              <a:t>You</a:t>
            </a:r>
            <a:r>
              <a:rPr lang="it-IT" dirty="0" smtClean="0"/>
              <a:t> must </a:t>
            </a:r>
            <a:r>
              <a:rPr lang="it-IT" dirty="0" err="1" smtClean="0"/>
              <a:t>also</a:t>
            </a:r>
            <a:r>
              <a:rPr lang="it-IT" dirty="0" smtClean="0"/>
              <a:t> be </a:t>
            </a:r>
            <a:r>
              <a:rPr lang="it-IT" dirty="0" err="1" smtClean="0"/>
              <a:t>able</a:t>
            </a:r>
            <a:r>
              <a:rPr lang="it-IT" dirty="0" smtClean="0"/>
              <a:t> to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decisions</a:t>
            </a:r>
            <a:r>
              <a:rPr lang="it-IT" dirty="0" smtClean="0"/>
              <a:t> and </a:t>
            </a:r>
            <a:r>
              <a:rPr lang="it-IT" dirty="0" err="1" smtClean="0"/>
              <a:t>communicate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to </a:t>
            </a:r>
            <a:r>
              <a:rPr lang="it-IT" dirty="0" err="1" smtClean="0"/>
              <a:t>upper</a:t>
            </a:r>
            <a:r>
              <a:rPr lang="it-IT" dirty="0" smtClean="0"/>
              <a:t> management</a:t>
            </a:r>
          </a:p>
          <a:p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Ass</a:t>
            </a:r>
            <a:r>
              <a:rPr lang="it-IT" dirty="0" smtClean="0"/>
              <a:t>. ICT </a:t>
            </a:r>
            <a:r>
              <a:rPr lang="it-IT" dirty="0" err="1" smtClean="0"/>
              <a:t>Salary</a:t>
            </a:r>
            <a:r>
              <a:rPr lang="it-IT" dirty="0" smtClean="0"/>
              <a:t> </a:t>
            </a:r>
            <a:r>
              <a:rPr lang="it-IT" dirty="0" err="1" smtClean="0"/>
              <a:t>Survey</a:t>
            </a:r>
            <a:r>
              <a:rPr lang="it-IT" dirty="0" smtClean="0"/>
              <a:t> (for 24-30 </a:t>
            </a:r>
            <a:r>
              <a:rPr lang="it-IT" dirty="0" err="1" smtClean="0"/>
              <a:t>yrs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Web Developer/ IT/Network Administrator – 21-26K€</a:t>
            </a:r>
          </a:p>
          <a:p>
            <a:pPr lvl="1"/>
            <a:r>
              <a:rPr lang="it-IT" dirty="0" err="1" smtClean="0"/>
              <a:t>Programmer</a:t>
            </a:r>
            <a:r>
              <a:rPr lang="it-IT" dirty="0" smtClean="0"/>
              <a:t>/Analyst – 29-41K€ </a:t>
            </a:r>
          </a:p>
          <a:p>
            <a:pPr lvl="1"/>
            <a:r>
              <a:rPr lang="it-IT" dirty="0" err="1" smtClean="0"/>
              <a:t>Sys</a:t>
            </a:r>
            <a:r>
              <a:rPr lang="it-IT" dirty="0" smtClean="0"/>
              <a:t> </a:t>
            </a:r>
            <a:r>
              <a:rPr lang="it-IT" dirty="0" err="1" smtClean="0"/>
              <a:t>Engineer</a:t>
            </a:r>
            <a:r>
              <a:rPr lang="it-IT" dirty="0" smtClean="0"/>
              <a:t>/Architect – 31-44K€</a:t>
            </a:r>
          </a:p>
          <a:p>
            <a:pPr lvl="1"/>
            <a:r>
              <a:rPr lang="it-IT" dirty="0" err="1" smtClean="0"/>
              <a:t>Sw</a:t>
            </a:r>
            <a:r>
              <a:rPr lang="it-IT" dirty="0" smtClean="0"/>
              <a:t> Project Leader/IS Manager – 47-78K€ </a:t>
            </a:r>
          </a:p>
          <a:p>
            <a:pPr lvl="1"/>
            <a:r>
              <a:rPr lang="it-IT" dirty="0" smtClean="0"/>
              <a:t>CIO – 98K€/</a:t>
            </a:r>
            <a:r>
              <a:rPr lang="it-IT" dirty="0" err="1" smtClean="0"/>
              <a:t>year</a:t>
            </a:r>
            <a:endParaRPr lang="it-IT" dirty="0" smtClean="0"/>
          </a:p>
          <a:p>
            <a:r>
              <a:rPr lang="it-IT" dirty="0" smtClean="0"/>
              <a:t>So </a:t>
            </a:r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write</a:t>
            </a:r>
            <a:r>
              <a:rPr lang="it-IT" dirty="0" smtClean="0"/>
              <a:t> a management </a:t>
            </a:r>
            <a:r>
              <a:rPr lang="it-IT" dirty="0" smtClean="0"/>
              <a:t>report…once</a:t>
            </a:r>
            <a:endParaRPr lang="en-US" dirty="0" smtClean="0"/>
          </a:p>
        </p:txBody>
      </p:sp>
      <p:sp>
        <p:nvSpPr>
          <p:cNvPr id="9220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Massacci - Paci - Tran - Security Engineering</a:t>
            </a:r>
            <a:endParaRPr lang="it-IT" smtClean="0"/>
          </a:p>
        </p:txBody>
      </p:sp>
      <p:sp>
        <p:nvSpPr>
          <p:cNvPr id="9221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DBC046C8-1490-486C-94BD-2C52A3534C7B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9222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A98669-FEB8-40A1-BA33-CC2C7E445B95}" type="datetime1">
              <a:rPr lang="en-US" smtClean="0"/>
              <a:pPr/>
              <a:t>9/16/2014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64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Why I don’t want to teach a “usual” course</a:t>
            </a:r>
            <a:endParaRPr lang="en-US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Reality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dirty="0" err="1" smtClean="0"/>
              <a:t>usual</a:t>
            </a:r>
            <a:r>
              <a:rPr lang="it-IT" dirty="0" smtClean="0"/>
              <a:t> </a:t>
            </a:r>
            <a:r>
              <a:rPr lang="it-IT" dirty="0" err="1" smtClean="0"/>
              <a:t>course</a:t>
            </a:r>
            <a:endParaRPr lang="it-IT" dirty="0" smtClean="0"/>
          </a:p>
          <a:p>
            <a:pPr lvl="1"/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defined</a:t>
            </a:r>
            <a:endParaRPr lang="it-IT" dirty="0" smtClean="0"/>
          </a:p>
          <a:p>
            <a:pPr lvl="2"/>
            <a:r>
              <a:rPr lang="it-IT" dirty="0" err="1" smtClean="0"/>
              <a:t>Already</a:t>
            </a:r>
            <a:r>
              <a:rPr lang="it-IT" dirty="0" smtClean="0"/>
              <a:t> a big </a:t>
            </a:r>
            <a:r>
              <a:rPr lang="it-IT" dirty="0" err="1" smtClean="0"/>
              <a:t>step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customers</a:t>
            </a:r>
            <a:r>
              <a:rPr lang="it-IT" dirty="0" smtClean="0"/>
              <a:t> </a:t>
            </a:r>
            <a:r>
              <a:rPr lang="it-IT" dirty="0" err="1" smtClean="0"/>
              <a:t>realize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problem</a:t>
            </a:r>
            <a:endParaRPr lang="it-IT" dirty="0" smtClean="0"/>
          </a:p>
          <a:p>
            <a:pPr lvl="1"/>
            <a:r>
              <a:rPr lang="it-IT" dirty="0" err="1" smtClean="0"/>
              <a:t>Customers</a:t>
            </a:r>
            <a:r>
              <a:rPr lang="it-IT" dirty="0" smtClean="0"/>
              <a:t> don’t </a:t>
            </a:r>
            <a:r>
              <a:rPr lang="it-IT" dirty="0" err="1" smtClean="0"/>
              <a:t>know</a:t>
            </a:r>
            <a:r>
              <a:rPr lang="it-IT" dirty="0" smtClean="0"/>
              <a:t> the </a:t>
            </a:r>
            <a:r>
              <a:rPr lang="it-IT" dirty="0" err="1" smtClean="0"/>
              <a:t>solution</a:t>
            </a:r>
            <a:endParaRPr lang="it-IT" dirty="0" smtClean="0"/>
          </a:p>
          <a:p>
            <a:pPr lvl="2"/>
            <a:r>
              <a:rPr lang="it-IT" dirty="0" err="1" smtClean="0"/>
              <a:t>Otherwise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won</a:t>
            </a:r>
            <a:r>
              <a:rPr lang="it-IT" dirty="0" smtClean="0"/>
              <a:t>’t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paying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in the first </a:t>
            </a:r>
            <a:r>
              <a:rPr lang="it-IT" dirty="0" err="1" smtClean="0"/>
              <a:t>place</a:t>
            </a:r>
            <a:endParaRPr lang="it-IT" dirty="0" smtClean="0"/>
          </a:p>
          <a:p>
            <a:pPr lvl="1"/>
            <a:r>
              <a:rPr lang="it-IT" dirty="0" err="1" smtClean="0"/>
              <a:t>Decision</a:t>
            </a:r>
            <a:r>
              <a:rPr lang="it-IT" dirty="0" smtClean="0"/>
              <a:t> </a:t>
            </a:r>
            <a:r>
              <a:rPr lang="it-IT" dirty="0" err="1" smtClean="0"/>
              <a:t>must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justified</a:t>
            </a:r>
            <a:r>
              <a:rPr lang="it-IT" dirty="0" smtClean="0"/>
              <a:t> and </a:t>
            </a:r>
            <a:r>
              <a:rPr lang="it-IT" dirty="0" err="1" smtClean="0"/>
              <a:t>understood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endParaRPr lang="it-IT" dirty="0" smtClean="0"/>
          </a:p>
          <a:p>
            <a:pPr lvl="2"/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won</a:t>
            </a:r>
            <a:r>
              <a:rPr lang="it-IT" dirty="0" smtClean="0"/>
              <a:t>’t </a:t>
            </a:r>
            <a:r>
              <a:rPr lang="it-IT" dirty="0" err="1" smtClean="0"/>
              <a:t>pay</a:t>
            </a:r>
            <a:r>
              <a:rPr lang="it-IT" dirty="0" smtClean="0"/>
              <a:t> just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found</a:t>
            </a:r>
            <a:r>
              <a:rPr lang="it-IT" dirty="0" smtClean="0"/>
              <a:t> a </a:t>
            </a:r>
            <a:r>
              <a:rPr lang="it-IT" dirty="0" err="1" smtClean="0"/>
              <a:t>solution</a:t>
            </a:r>
            <a:r>
              <a:rPr lang="it-IT" dirty="0" smtClean="0"/>
              <a:t> in a book</a:t>
            </a:r>
          </a:p>
          <a:p>
            <a:pPr lvl="2"/>
            <a:r>
              <a:rPr lang="it-IT" dirty="0" err="1" smtClean="0"/>
              <a:t>They</a:t>
            </a:r>
            <a:r>
              <a:rPr lang="it-IT" dirty="0" smtClean="0"/>
              <a:t> don’t </a:t>
            </a:r>
            <a:r>
              <a:rPr lang="it-IT" dirty="0" err="1" smtClean="0"/>
              <a:t>read</a:t>
            </a:r>
            <a:r>
              <a:rPr lang="it-IT" dirty="0" smtClean="0"/>
              <a:t> code.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paid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.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course</a:t>
            </a:r>
            <a:r>
              <a:rPr lang="it-IT" dirty="0" smtClean="0"/>
              <a:t>’s idea</a:t>
            </a:r>
          </a:p>
          <a:p>
            <a:pPr lvl="1"/>
            <a:r>
              <a:rPr lang="it-IT" dirty="0" err="1" smtClean="0"/>
              <a:t>Teach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security </a:t>
            </a:r>
            <a:r>
              <a:rPr lang="it-IT" dirty="0" err="1" smtClean="0"/>
              <a:t>engineering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</a:t>
            </a:r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real</a:t>
            </a:r>
            <a:r>
              <a:rPr lang="it-IT" dirty="0" smtClean="0"/>
              <a:t> life </a:t>
            </a:r>
            <a:r>
              <a:rPr lang="it-IT" dirty="0" err="1" smtClean="0"/>
              <a:t>including</a:t>
            </a:r>
            <a:r>
              <a:rPr lang="it-IT" dirty="0" smtClean="0"/>
              <a:t> </a:t>
            </a:r>
            <a:r>
              <a:rPr lang="it-IT" dirty="0" err="1" smtClean="0"/>
              <a:t>presenting</a:t>
            </a:r>
            <a:r>
              <a:rPr lang="it-IT" dirty="0" smtClean="0"/>
              <a:t> and </a:t>
            </a:r>
            <a:r>
              <a:rPr lang="it-IT" dirty="0" err="1" smtClean="0"/>
              <a:t>justifying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choices</a:t>
            </a:r>
            <a:endParaRPr lang="it-IT" dirty="0" smtClean="0"/>
          </a:p>
          <a:p>
            <a:r>
              <a:rPr lang="it-IT" dirty="0" err="1" smtClean="0"/>
              <a:t>Consequence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the </a:t>
            </a:r>
            <a:r>
              <a:rPr lang="it-IT" dirty="0" err="1" smtClean="0">
                <a:sym typeface="Wingdings" pitchFamily="2" charset="2"/>
              </a:rPr>
              <a:t>course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is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challenging</a:t>
            </a:r>
            <a:r>
              <a:rPr lang="it-IT" dirty="0" smtClean="0">
                <a:sym typeface="Wingdings" pitchFamily="2" charset="2"/>
              </a:rPr>
              <a:t> (= </a:t>
            </a:r>
            <a:r>
              <a:rPr lang="it-IT" dirty="0" err="1" smtClean="0">
                <a:sym typeface="Wingdings" pitchFamily="2" charset="2"/>
              </a:rPr>
              <a:t>tough</a:t>
            </a:r>
            <a:r>
              <a:rPr lang="it-IT" dirty="0" smtClean="0">
                <a:sym typeface="Wingdings" pitchFamily="2" charset="2"/>
              </a:rPr>
              <a:t>)</a:t>
            </a:r>
            <a:endParaRPr lang="it-IT" dirty="0" smtClean="0"/>
          </a:p>
          <a:p>
            <a:pPr lvl="1"/>
            <a:r>
              <a:rPr lang="it-IT" dirty="0" smtClean="0"/>
              <a:t>40% </a:t>
            </a:r>
            <a:r>
              <a:rPr lang="it-IT" dirty="0" err="1" smtClean="0"/>
              <a:t>hate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(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work), 30% love </a:t>
            </a:r>
            <a:r>
              <a:rPr lang="it-IT" dirty="0" err="1" smtClean="0"/>
              <a:t>it</a:t>
            </a:r>
            <a:r>
              <a:rPr lang="it-IT" dirty="0" smtClean="0"/>
              <a:t> (</a:t>
            </a:r>
            <a:r>
              <a:rPr lang="it-IT" dirty="0" err="1" smtClean="0"/>
              <a:t>learned</a:t>
            </a:r>
            <a:r>
              <a:rPr lang="it-IT" dirty="0" smtClean="0"/>
              <a:t> a </a:t>
            </a:r>
            <a:r>
              <a:rPr lang="it-IT" dirty="0" err="1" smtClean="0"/>
              <a:t>lot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of the </a:t>
            </a:r>
            <a:r>
              <a:rPr lang="it-IT" dirty="0" err="1" smtClean="0"/>
              <a:t>popular</a:t>
            </a:r>
            <a:r>
              <a:rPr lang="it-IT" dirty="0" smtClean="0"/>
              <a:t> </a:t>
            </a:r>
            <a:r>
              <a:rPr lang="it-IT" dirty="0" err="1" smtClean="0"/>
              <a:t>courses</a:t>
            </a:r>
            <a:endParaRPr lang="it-IT" dirty="0" smtClean="0"/>
          </a:p>
          <a:p>
            <a:pPr lvl="1"/>
            <a:endParaRPr lang="en-US" dirty="0" smtClean="0"/>
          </a:p>
        </p:txBody>
      </p:sp>
      <p:sp>
        <p:nvSpPr>
          <p:cNvPr id="10242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Massacci - Paci - Tran - Security Engineering</a:t>
            </a:r>
            <a:endParaRPr lang="it-IT" smtClean="0"/>
          </a:p>
        </p:txBody>
      </p:sp>
      <p:sp>
        <p:nvSpPr>
          <p:cNvPr id="10243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19BA753B-CC78-4460-9AE7-8CF4542CCCB3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10244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D3BE1CB-E0FD-4682-9263-D930C63BE5B9}" type="datetime1">
              <a:rPr lang="en-US" smtClean="0"/>
              <a:pPr/>
              <a:t>9/16/2014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3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Course principles</a:t>
            </a:r>
            <a:endParaRPr lang="en-US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 smtClean="0"/>
              <a:t>Objective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Learn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to </a:t>
            </a:r>
            <a:r>
              <a:rPr lang="it-IT" dirty="0" err="1" smtClean="0"/>
              <a:t>secure</a:t>
            </a:r>
            <a:r>
              <a:rPr lang="it-IT" dirty="0" smtClean="0"/>
              <a:t> </a:t>
            </a:r>
            <a:r>
              <a:rPr lang="it-IT" dirty="0" err="1" smtClean="0"/>
              <a:t>engineer</a:t>
            </a:r>
            <a:r>
              <a:rPr lang="it-IT" dirty="0" smtClean="0"/>
              <a:t> a </a:t>
            </a:r>
            <a:r>
              <a:rPr lang="it-IT" dirty="0" err="1" smtClean="0"/>
              <a:t>real</a:t>
            </a:r>
            <a:r>
              <a:rPr lang="it-IT" dirty="0" smtClean="0"/>
              <a:t> life </a:t>
            </a:r>
            <a:r>
              <a:rPr lang="it-IT" dirty="0" err="1" smtClean="0"/>
              <a:t>problem</a:t>
            </a:r>
            <a:r>
              <a:rPr lang="it-IT" dirty="0" smtClean="0"/>
              <a:t> from high </a:t>
            </a:r>
            <a:r>
              <a:rPr lang="it-IT" dirty="0" err="1" smtClean="0"/>
              <a:t>level</a:t>
            </a:r>
            <a:r>
              <a:rPr lang="it-IT" dirty="0" smtClean="0"/>
              <a:t> management and </a:t>
            </a:r>
            <a:r>
              <a:rPr lang="it-IT" dirty="0" err="1" smtClean="0"/>
              <a:t>early</a:t>
            </a:r>
            <a:r>
              <a:rPr lang="it-IT" dirty="0" smtClean="0"/>
              <a:t> security </a:t>
            </a:r>
            <a:r>
              <a:rPr lang="it-IT" dirty="0" err="1" smtClean="0"/>
              <a:t>requirements</a:t>
            </a:r>
            <a:r>
              <a:rPr lang="it-IT" dirty="0" smtClean="0"/>
              <a:t> down to security </a:t>
            </a:r>
            <a:r>
              <a:rPr lang="it-IT" dirty="0" err="1" smtClean="0"/>
              <a:t>architecture</a:t>
            </a:r>
            <a:endParaRPr lang="it-IT" dirty="0" smtClean="0"/>
          </a:p>
          <a:p>
            <a:r>
              <a:rPr lang="it-IT" dirty="0" err="1" smtClean="0"/>
              <a:t>Methodology</a:t>
            </a:r>
            <a:endParaRPr lang="it-IT" dirty="0" smtClean="0"/>
          </a:p>
          <a:p>
            <a:pPr lvl="1"/>
            <a:r>
              <a:rPr lang="it-IT" dirty="0" err="1" smtClean="0"/>
              <a:t>Lecturers</a:t>
            </a:r>
            <a:r>
              <a:rPr lang="it-IT" dirty="0" smtClean="0"/>
              <a:t>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methodology</a:t>
            </a:r>
            <a:r>
              <a:rPr lang="it-IT" dirty="0" smtClean="0"/>
              <a:t> in </a:t>
            </a:r>
            <a:r>
              <a:rPr lang="it-IT" dirty="0" err="1" smtClean="0"/>
              <a:t>class</a:t>
            </a:r>
            <a:endParaRPr lang="it-IT" dirty="0" smtClean="0"/>
          </a:p>
          <a:p>
            <a:pPr lvl="1"/>
            <a:r>
              <a:rPr lang="it-IT" dirty="0" smtClean="0"/>
              <a:t>Students </a:t>
            </a:r>
            <a:r>
              <a:rPr lang="it-IT" dirty="0" err="1" smtClean="0"/>
              <a:t>apply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on case </a:t>
            </a:r>
            <a:r>
              <a:rPr lang="it-IT" dirty="0" err="1" smtClean="0"/>
              <a:t>study</a:t>
            </a:r>
            <a:endParaRPr lang="it-IT" dirty="0" smtClean="0"/>
          </a:p>
          <a:p>
            <a:r>
              <a:rPr lang="it-IT" dirty="0" err="1" smtClean="0"/>
              <a:t>What</a:t>
            </a:r>
            <a:r>
              <a:rPr lang="it-IT" dirty="0" smtClean="0"/>
              <a:t> do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to </a:t>
            </a:r>
            <a:r>
              <a:rPr lang="it-IT" dirty="0" err="1" smtClean="0"/>
              <a:t>prepare</a:t>
            </a:r>
            <a:endParaRPr lang="it-IT" dirty="0" smtClean="0"/>
          </a:p>
          <a:p>
            <a:pPr lvl="1"/>
            <a:r>
              <a:rPr lang="it-IT" dirty="0" err="1" smtClean="0"/>
              <a:t>Presentations</a:t>
            </a:r>
            <a:r>
              <a:rPr lang="it-IT" dirty="0" smtClean="0"/>
              <a:t> </a:t>
            </a:r>
            <a:r>
              <a:rPr lang="it-IT" dirty="0" err="1" smtClean="0"/>
              <a:t>justify</a:t>
            </a:r>
            <a:r>
              <a:rPr lang="it-IT" dirty="0" smtClean="0"/>
              <a:t> the </a:t>
            </a:r>
            <a:r>
              <a:rPr lang="it-IT" dirty="0" err="1" smtClean="0"/>
              <a:t>solution</a:t>
            </a:r>
            <a:r>
              <a:rPr lang="it-IT" dirty="0" smtClean="0"/>
              <a:t> to the </a:t>
            </a:r>
            <a:r>
              <a:rPr lang="it-IT" dirty="0" err="1" smtClean="0"/>
              <a:t>customers</a:t>
            </a:r>
            <a:endParaRPr lang="it-IT" dirty="0" smtClean="0"/>
          </a:p>
          <a:p>
            <a:pPr lvl="2"/>
            <a:r>
              <a:rPr lang="it-IT" dirty="0" smtClean="0"/>
              <a:t>And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never</a:t>
            </a:r>
            <a:r>
              <a:rPr lang="it-IT" dirty="0" smtClean="0"/>
              <a:t> happy (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get</a:t>
            </a:r>
            <a:r>
              <a:rPr lang="it-IT" dirty="0" smtClean="0"/>
              <a:t> </a:t>
            </a:r>
            <a:r>
              <a:rPr lang="it-IT" dirty="0" err="1" smtClean="0"/>
              <a:t>early</a:t>
            </a:r>
            <a:r>
              <a:rPr lang="it-IT" dirty="0" smtClean="0"/>
              <a:t> feedback)</a:t>
            </a:r>
          </a:p>
          <a:p>
            <a:pPr lvl="1"/>
            <a:r>
              <a:rPr lang="it-IT" dirty="0" err="1" smtClean="0"/>
              <a:t>Deliverable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an executive report to </a:t>
            </a:r>
            <a:r>
              <a:rPr lang="it-IT" dirty="0" err="1" smtClean="0"/>
              <a:t>justify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choices</a:t>
            </a:r>
            <a:endParaRPr lang="it-IT" dirty="0" smtClean="0"/>
          </a:p>
          <a:p>
            <a:pPr lvl="2"/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submit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installments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in </a:t>
            </a:r>
            <a:r>
              <a:rPr lang="it-IT" dirty="0" err="1" smtClean="0"/>
              <a:t>real</a:t>
            </a:r>
            <a:r>
              <a:rPr lang="it-IT" dirty="0" smtClean="0"/>
              <a:t> life (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get</a:t>
            </a:r>
            <a:r>
              <a:rPr lang="it-IT" dirty="0" smtClean="0"/>
              <a:t> feedback)</a:t>
            </a:r>
          </a:p>
          <a:p>
            <a:pPr lvl="2"/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end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get</a:t>
            </a:r>
            <a:r>
              <a:rPr lang="it-IT" dirty="0" smtClean="0"/>
              <a:t> the </a:t>
            </a:r>
            <a:r>
              <a:rPr lang="it-IT" dirty="0" err="1" smtClean="0"/>
              <a:t>money</a:t>
            </a:r>
            <a:endParaRPr lang="it-IT" dirty="0" smtClean="0"/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 </a:t>
            </a:r>
            <a:r>
              <a:rPr lang="it-IT" dirty="0" err="1" smtClean="0"/>
              <a:t>customer</a:t>
            </a:r>
            <a:r>
              <a:rPr lang="it-IT" dirty="0" smtClean="0"/>
              <a:t> (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decided</a:t>
            </a:r>
            <a:r>
              <a:rPr lang="it-IT" dirty="0" smtClean="0"/>
              <a:t> </a:t>
            </a:r>
            <a:r>
              <a:rPr lang="it-IT" dirty="0" err="1" smtClean="0"/>
              <a:t>yet</a:t>
            </a:r>
            <a:r>
              <a:rPr lang="it-IT" dirty="0" smtClean="0"/>
              <a:t>)</a:t>
            </a:r>
            <a:endParaRPr lang="it-IT" dirty="0" smtClean="0"/>
          </a:p>
          <a:p>
            <a:pPr lvl="1"/>
            <a:r>
              <a:rPr lang="it-IT" dirty="0"/>
              <a:t>Smart </a:t>
            </a:r>
            <a:r>
              <a:rPr lang="it-IT" dirty="0" err="1"/>
              <a:t>Grid</a:t>
            </a:r>
            <a:r>
              <a:rPr lang="it-IT" dirty="0"/>
              <a:t> - National </a:t>
            </a:r>
            <a:r>
              <a:rPr lang="it-IT" dirty="0" err="1"/>
              <a:t>Grid</a:t>
            </a:r>
            <a:r>
              <a:rPr lang="it-IT" dirty="0"/>
              <a:t> UK or </a:t>
            </a:r>
            <a:r>
              <a:rPr lang="it-IT" dirty="0" err="1"/>
              <a:t>ePayment</a:t>
            </a:r>
            <a:r>
              <a:rPr lang="it-IT" dirty="0"/>
              <a:t> - Poste Italiane (IT) or </a:t>
            </a:r>
            <a:r>
              <a:rPr lang="it-IT" dirty="0" err="1"/>
              <a:t>Remotely</a:t>
            </a:r>
            <a:r>
              <a:rPr lang="it-IT" dirty="0"/>
              <a:t> </a:t>
            </a:r>
            <a:r>
              <a:rPr lang="it-IT" dirty="0" err="1"/>
              <a:t>Operated</a:t>
            </a:r>
            <a:r>
              <a:rPr lang="it-IT" dirty="0"/>
              <a:t> </a:t>
            </a:r>
            <a:r>
              <a:rPr lang="it-IT" dirty="0" err="1"/>
              <a:t>Tower</a:t>
            </a:r>
            <a:r>
              <a:rPr lang="it-IT" dirty="0"/>
              <a:t> by </a:t>
            </a:r>
            <a:r>
              <a:rPr lang="it-IT" dirty="0" err="1"/>
              <a:t>Eurocontrol</a:t>
            </a:r>
            <a:r>
              <a:rPr lang="it-IT" dirty="0"/>
              <a:t>/SESAR</a:t>
            </a:r>
          </a:p>
        </p:txBody>
      </p:sp>
      <p:sp>
        <p:nvSpPr>
          <p:cNvPr id="11266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Massacci - Paci - Tran - Security Engineering</a:t>
            </a:r>
            <a:endParaRPr lang="it-IT" smtClean="0"/>
          </a:p>
        </p:txBody>
      </p:sp>
      <p:sp>
        <p:nvSpPr>
          <p:cNvPr id="11267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E24AA2DC-27D9-4BE6-87DE-7FCE1378284C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11268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2D8F27D-AFC8-48BB-B4B7-1ED62D28F382}" type="datetime1">
              <a:rPr lang="en-US" smtClean="0"/>
              <a:pPr/>
              <a:t>9/16/2014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07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6244</TotalTime>
  <Words>1930</Words>
  <Application>Microsoft Office PowerPoint</Application>
  <PresentationFormat>On-screen Show (4:3)</PresentationFormat>
  <Paragraphs>322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Narrow</vt:lpstr>
      <vt:lpstr>Lucida Grande</vt:lpstr>
      <vt:lpstr>Wingdings</vt:lpstr>
      <vt:lpstr>1_Blank Presentation</vt:lpstr>
      <vt:lpstr>Security Engineering MSc in Computer Science EIT Master on Security and Privacy</vt:lpstr>
      <vt:lpstr>Who else help here: F. PACI</vt:lpstr>
      <vt:lpstr>Who else help here: K. LABUNETS</vt:lpstr>
      <vt:lpstr>Technical Security Courses at UniTN</vt:lpstr>
      <vt:lpstr>Technical Security Courses at UniTN</vt:lpstr>
      <vt:lpstr>The “Usual” Course</vt:lpstr>
      <vt:lpstr>Why  I don’t want to teach a “usual” course</vt:lpstr>
      <vt:lpstr>Why I don’t want to teach a “usual” course</vt:lpstr>
      <vt:lpstr>Course principles</vt:lpstr>
      <vt:lpstr>Cognitive Levels: why the course is tough</vt:lpstr>
      <vt:lpstr>Security Management Principles</vt:lpstr>
      <vt:lpstr>What you are protecting?</vt:lpstr>
      <vt:lpstr>Specific Technologies will cover…</vt:lpstr>
      <vt:lpstr>Users (Database) Security</vt:lpstr>
      <vt:lpstr>Application Security</vt:lpstr>
      <vt:lpstr>Infrastructure Security</vt:lpstr>
      <vt:lpstr>Mobile Security (bonus if we have time)</vt:lpstr>
      <vt:lpstr>Activity</vt:lpstr>
      <vt:lpstr>How to report your work: Report</vt:lpstr>
      <vt:lpstr>Course Logistics</vt:lpstr>
      <vt:lpstr>Grading</vt:lpstr>
      <vt:lpstr>What you need to be aware of …</vt:lpstr>
      <vt:lpstr>Rule of the game</vt:lpstr>
      <vt:lpstr>Reading Materials</vt:lpstr>
    </vt:vector>
  </TitlesOfParts>
  <Company>Università di Trento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creator>Babbo Natale</dc:creator>
  <cp:lastModifiedBy>massacci</cp:lastModifiedBy>
  <cp:revision>493</cp:revision>
  <dcterms:created xsi:type="dcterms:W3CDTF">2003-02-18T22:21:52Z</dcterms:created>
  <dcterms:modified xsi:type="dcterms:W3CDTF">2014-09-16T08:31:02Z</dcterms:modified>
</cp:coreProperties>
</file>