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1" r:id="rId4"/>
    <p:sldId id="259" r:id="rId5"/>
    <p:sldId id="260" r:id="rId6"/>
    <p:sldId id="264" r:id="rId7"/>
    <p:sldId id="263" r:id="rId8"/>
    <p:sldId id="268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4744-747A-B848-8083-1E4EC7196AAA}" type="datetimeFigureOut">
              <a:rPr lang="en-US" smtClean="0"/>
              <a:t>23/08/15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22170-7168-0642-BA5E-D123BC75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6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6289-6E9A-0A44-8C47-7EE334C84869}" type="datetimeFigureOut">
              <a:rPr lang="en-US" smtClean="0"/>
              <a:t>23/08/15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3C3C0-154F-3540-81C0-6C1F972A6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2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C3C0-154F-3540-81C0-6C1F972A6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we make domain-general catalogue of a similar size like domain-specific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C3C0-154F-3540-81C0-6C1F972A6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r>
              <a:rPr lang="en-US" baseline="0" dirty="0" smtClean="0"/>
              <a:t> in this case are not representative because the list of threats and controls may be not applicable to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C3C0-154F-3540-81C0-6C1F972A6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7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C3C0-154F-3540-81C0-6C1F972A6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C31-2901-EE42-8643-8DA4407AFEF5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7C34-19EA-3447-8E3A-B452BB2DD7E4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A8C7-9E11-4645-81B4-377280F0B66F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6749-3002-DC46-9CD3-9F4EF55689E9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118D-5135-AD42-AA3A-DF90EFFAAC73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D837-6564-5C44-9D21-8F1882711506}" type="datetime1">
              <a:rPr lang="en-US" smtClean="0"/>
              <a:t>23/08/15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8853-537B-0242-BFE8-23A8C37FD893}" type="datetime1">
              <a:rPr lang="en-US" smtClean="0"/>
              <a:t>23/08/15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92F-1925-4F48-BB08-24775AF393EF}" type="datetime1">
              <a:rPr lang="en-US" smtClean="0"/>
              <a:t>23/08/15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935B-FB31-0549-AD1C-91C4B858B6F5}" type="datetime1">
              <a:rPr lang="en-US" smtClean="0"/>
              <a:t>23/08/15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4AC7-FD6D-364D-99F4-38B31E72432F}" type="datetime1">
              <a:rPr lang="en-US" smtClean="0"/>
              <a:t>23/08/15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114F-453C-644E-B486-B659C8DB49C7}" type="datetime1">
              <a:rPr lang="en-US" smtClean="0"/>
              <a:t>23/08/15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C3C837-F734-204A-83B1-37FD5BE2375D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1371600"/>
            <a:ext cx="8362215" cy="1927225"/>
          </a:xfrm>
        </p:spPr>
        <p:txBody>
          <a:bodyPr/>
          <a:lstStyle/>
          <a:p>
            <a:r>
              <a:rPr lang="en-US" sz="4400" dirty="0"/>
              <a:t>Which Security Catalogue Is Better for Novices?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3505200"/>
            <a:ext cx="7785535" cy="1418158"/>
          </a:xfrm>
        </p:spPr>
        <p:txBody>
          <a:bodyPr>
            <a:normAutofit/>
          </a:bodyPr>
          <a:lstStyle/>
          <a:p>
            <a:r>
              <a:rPr lang="en-US" u="sng" dirty="0" smtClean="0"/>
              <a:t>Katsiaryna Labunets</a:t>
            </a:r>
            <a:r>
              <a:rPr lang="en-US" u="sng" baseline="30000" dirty="0" smtClean="0"/>
              <a:t>1</a:t>
            </a:r>
            <a:r>
              <a:rPr lang="en-US" dirty="0" smtClean="0"/>
              <a:t>, Federica Paci</a:t>
            </a:r>
            <a:r>
              <a:rPr lang="en-US" baseline="30000" dirty="0" smtClean="0"/>
              <a:t>2</a:t>
            </a:r>
            <a:r>
              <a:rPr lang="en-US" dirty="0" smtClean="0"/>
              <a:t>, Fabio Massacci</a:t>
            </a:r>
            <a:r>
              <a:rPr lang="en-US" baseline="30000" dirty="0" smtClean="0"/>
              <a:t>1</a:t>
            </a:r>
          </a:p>
          <a:p>
            <a:endParaRPr lang="en-US" sz="1400" baseline="30000" dirty="0" smtClean="0"/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University of Trento, Italy (&lt;name.surname@unitn.it&gt;)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University of Southampton, UK (F.M.Paci@soton.ac.uk)</a:t>
            </a:r>
            <a:endParaRPr lang="en-US" sz="1800" baseline="30000" dirty="0" smtClean="0"/>
          </a:p>
          <a:p>
            <a:endParaRPr lang="en-US" dirty="0"/>
          </a:p>
        </p:txBody>
      </p:sp>
      <p:pic>
        <p:nvPicPr>
          <p:cNvPr id="4" name="Picture 3" descr="Screen Shot 2015-08-17 at 12.0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5" y="5469548"/>
            <a:ext cx="2448092" cy="1351435"/>
          </a:xfrm>
          <a:prstGeom prst="rect">
            <a:avLst/>
          </a:prstGeom>
        </p:spPr>
      </p:pic>
      <p:pic>
        <p:nvPicPr>
          <p:cNvPr id="5" name="Picture 4" descr="Screen Shot 2015-08-17 at 12.04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14" y="5501951"/>
            <a:ext cx="2857500" cy="1257300"/>
          </a:xfrm>
          <a:prstGeom prst="rect">
            <a:avLst/>
          </a:prstGeom>
        </p:spPr>
      </p:pic>
      <p:pic>
        <p:nvPicPr>
          <p:cNvPr id="7" name="Picture 6" descr="Screen Shot 2015-08-17 at 12.04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81" y="5600700"/>
            <a:ext cx="2358941" cy="953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71385"/>
            <a:ext cx="778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EmpiRE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Ottawa, Canada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 24th, 2015</a:t>
            </a:r>
          </a:p>
        </p:txBody>
      </p:sp>
    </p:spTree>
    <p:extLst>
      <p:ext uri="{BB962C8B-B14F-4D97-AF65-F5344CB8AC3E}">
        <p14:creationId xmlns:p14="http://schemas.microsoft.com/office/powerpoint/2010/main" val="372806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Actual Efficacy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5251458" cy="4718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# threats: DOMCAT ~ GENCAT</a:t>
            </a:r>
          </a:p>
          <a:p>
            <a:pPr lvl="1"/>
            <a:r>
              <a:rPr lang="en-US" dirty="0" smtClean="0"/>
              <a:t># sec. controls: DOMCAT &gt; GENCAT</a:t>
            </a:r>
          </a:p>
          <a:p>
            <a:pPr lvl="2"/>
            <a:r>
              <a:rPr lang="en-US" dirty="0" smtClean="0"/>
              <a:t>No statistical significance</a:t>
            </a:r>
          </a:p>
          <a:p>
            <a:r>
              <a:rPr lang="en-US" dirty="0" smtClean="0"/>
              <a:t>Quality (median values)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statistical </a:t>
            </a:r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We would need</a:t>
            </a:r>
          </a:p>
          <a:p>
            <a:pPr lvl="2"/>
            <a:r>
              <a:rPr lang="en-US" dirty="0" smtClean="0"/>
              <a:t>Threats quality: </a:t>
            </a:r>
            <a:r>
              <a:rPr lang="en-US" dirty="0" smtClean="0"/>
              <a:t>38 groups</a:t>
            </a:r>
          </a:p>
          <a:p>
            <a:pPr lvl="2"/>
            <a:r>
              <a:rPr lang="en-US" dirty="0" smtClean="0"/>
              <a:t>Sec. </a:t>
            </a:r>
            <a:r>
              <a:rPr lang="en-US" dirty="0" smtClean="0"/>
              <a:t>controls quality: </a:t>
            </a:r>
            <a:r>
              <a:rPr lang="en-US" dirty="0" smtClean="0"/>
              <a:t>101 groups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Screen Shot 2015-08-19 at 15.0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2" y="389366"/>
            <a:ext cx="3078363" cy="3255535"/>
          </a:xfrm>
          <a:prstGeom prst="rect">
            <a:avLst/>
          </a:prstGeom>
        </p:spPr>
      </p:pic>
      <p:pic>
        <p:nvPicPr>
          <p:cNvPr id="8" name="Picture 7" descr="Screen Shot 2015-08-19 at 15.08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2" y="3608315"/>
            <a:ext cx="3034070" cy="32223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68549"/>
              </p:ext>
            </p:extLst>
          </p:nvPr>
        </p:nvGraphicFramePr>
        <p:xfrm>
          <a:off x="615383" y="3644901"/>
          <a:ext cx="494925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750"/>
                <a:gridCol w="1649750"/>
                <a:gridCol w="1649750"/>
              </a:tblGrid>
              <a:tr h="3407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GENCAT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Threats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Sec. 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11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Perceived Efficacy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Method with Catalogues</a:t>
            </a:r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Catalogues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sz="2400" dirty="0" smtClean="0"/>
              <a:t>We would need or bigger difference (2.5 vs. 4.5) in the results OR more participants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17833"/>
              </p:ext>
            </p:extLst>
          </p:nvPr>
        </p:nvGraphicFramePr>
        <p:xfrm>
          <a:off x="1701857" y="2175182"/>
          <a:ext cx="680876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675"/>
                <a:gridCol w="1270045"/>
                <a:gridCol w="1361699"/>
                <a:gridCol w="2435345"/>
              </a:tblGrid>
              <a:tr h="3407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Req. # participants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Median PEOU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2968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Median 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10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</a:rPr>
                        <a:t> (we had 18)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03204"/>
              </p:ext>
            </p:extLst>
          </p:nvPr>
        </p:nvGraphicFramePr>
        <p:xfrm>
          <a:off x="1701857" y="3951241"/>
          <a:ext cx="680876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675"/>
                <a:gridCol w="1270045"/>
                <a:gridCol w="1361699"/>
                <a:gridCol w="2435345"/>
              </a:tblGrid>
              <a:tr h="3407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Req. # participants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Median PEOU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Median 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9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15" y="1513634"/>
            <a:ext cx="8229600" cy="487680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Which catalogue is better for novices? – </a:t>
            </a:r>
            <a:r>
              <a:rPr lang="en-US" dirty="0" smtClean="0">
                <a:solidFill>
                  <a:srgbClr val="008000"/>
                </a:solidFill>
              </a:rPr>
              <a:t>Both may work</a:t>
            </a:r>
            <a:endParaRPr lang="en-US" dirty="0" smtClean="0">
              <a:solidFill>
                <a:srgbClr val="292934"/>
              </a:solidFill>
            </a:endParaRP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Method + domain-specific catalogues </a:t>
            </a:r>
            <a:r>
              <a:rPr lang="it-IT" dirty="0">
                <a:sym typeface="Wingdings"/>
              </a:rPr>
              <a:t></a:t>
            </a:r>
            <a:r>
              <a:rPr lang="en-US" dirty="0" smtClean="0">
                <a:solidFill>
                  <a:srgbClr val="292934"/>
                </a:solidFill>
              </a:rPr>
              <a:t> higher PU</a:t>
            </a:r>
          </a:p>
          <a:p>
            <a:pPr lvl="1"/>
            <a:r>
              <a:rPr lang="en-US" dirty="0" smtClean="0"/>
              <a:t>Quantitative metrics do not work for catalogues comparison</a:t>
            </a:r>
          </a:p>
          <a:p>
            <a:r>
              <a:rPr lang="en-US" dirty="0" smtClean="0"/>
              <a:t>Open questions</a:t>
            </a:r>
          </a:p>
          <a:p>
            <a:pPr lvl="1"/>
            <a:r>
              <a:rPr lang="en-US" dirty="0" smtClean="0"/>
              <a:t>Comprehensibility of the results</a:t>
            </a:r>
          </a:p>
          <a:p>
            <a:pPr lvl="1"/>
            <a:r>
              <a:rPr lang="en-US" dirty="0" smtClean="0"/>
              <a:t>Replication on a large risk assessment</a:t>
            </a:r>
            <a:endParaRPr lang="en-US" dirty="0" smtClean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Ads</a:t>
            </a:r>
          </a:p>
          <a:p>
            <a:pPr lvl="1"/>
            <a:r>
              <a:rPr lang="en-US" dirty="0" smtClean="0"/>
              <a:t>Want to join the effort?  </a:t>
            </a:r>
            <a:r>
              <a:rPr lang="en-US" dirty="0" smtClean="0">
                <a:sym typeface="Wingdings"/>
              </a:rPr>
              <a:t> we are looking for replications</a:t>
            </a:r>
          </a:p>
          <a:p>
            <a:pPr lvl="1"/>
            <a:r>
              <a:rPr lang="en-US" dirty="0" smtClean="0"/>
              <a:t>More Info?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http://</a:t>
            </a:r>
            <a:r>
              <a:rPr lang="en-US" dirty="0" err="1" smtClean="0"/>
              <a:t>securitylab.disi.unitn.it</a:t>
            </a:r>
            <a:endParaRPr lang="en-US" dirty="0" smtClean="0"/>
          </a:p>
          <a:p>
            <a:pPr lvl="1"/>
            <a:endParaRPr lang="en-US" dirty="0" smtClean="0">
              <a:solidFill>
                <a:srgbClr val="2929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230183" cy="4876800"/>
          </a:xfrm>
        </p:spPr>
        <p:txBody>
          <a:bodyPr/>
          <a:lstStyle/>
          <a:p>
            <a:pPr lvl="1"/>
            <a:r>
              <a:rPr lang="en-US" dirty="0" smtClean="0"/>
              <a:t>Several </a:t>
            </a:r>
            <a:r>
              <a:rPr lang="en-US" dirty="0"/>
              <a:t>methodologies and standards to identify </a:t>
            </a:r>
            <a:r>
              <a:rPr lang="en-US" u="sng" dirty="0"/>
              <a:t>threats</a:t>
            </a:r>
            <a:r>
              <a:rPr lang="en-US" dirty="0"/>
              <a:t> and possible </a:t>
            </a:r>
            <a:r>
              <a:rPr lang="en-US" u="sng" dirty="0"/>
              <a:t>security requirements</a:t>
            </a:r>
            <a:r>
              <a:rPr lang="en-US" dirty="0"/>
              <a:t> are </a:t>
            </a:r>
            <a:r>
              <a:rPr lang="en-US" dirty="0" smtClean="0"/>
              <a:t>available</a:t>
            </a:r>
            <a:endParaRPr lang="ru-RU" dirty="0" smtClean="0"/>
          </a:p>
          <a:p>
            <a:pPr lvl="2"/>
            <a:r>
              <a:rPr lang="en-US" dirty="0" smtClean="0">
                <a:sym typeface="Wingdings" pitchFamily="2" charset="2"/>
              </a:rPr>
              <a:t>Standards: ISO 27005, U</a:t>
            </a:r>
            <a:r>
              <a:rPr lang="it-IT" dirty="0" err="1" smtClean="0">
                <a:sym typeface="Wingdings" pitchFamily="2" charset="2"/>
              </a:rPr>
              <a:t>S</a:t>
            </a:r>
            <a:r>
              <a:rPr lang="it-IT" dirty="0" smtClean="0">
                <a:sym typeface="Wingdings" pitchFamily="2" charset="2"/>
              </a:rPr>
              <a:t> NIST 800-53, </a:t>
            </a:r>
            <a:r>
              <a:rPr lang="it-IT" dirty="0" err="1" smtClean="0">
                <a:sym typeface="Wingdings" pitchFamily="2" charset="2"/>
              </a:rPr>
              <a:t>UK’s</a:t>
            </a:r>
            <a:r>
              <a:rPr lang="it-IT" dirty="0" smtClean="0">
                <a:sym typeface="Wingdings" pitchFamily="2" charset="2"/>
              </a:rPr>
              <a:t> IAS</a:t>
            </a:r>
          </a:p>
          <a:p>
            <a:pPr lvl="2"/>
            <a:r>
              <a:rPr lang="it-IT" dirty="0" err="1" smtClean="0">
                <a:sym typeface="Wingdings" pitchFamily="2" charset="2"/>
              </a:rPr>
              <a:t>Methods</a:t>
            </a:r>
            <a:r>
              <a:rPr lang="it-IT" dirty="0" smtClean="0">
                <a:sym typeface="Wingdings" pitchFamily="2" charset="2"/>
              </a:rPr>
              <a:t>: STRIDE, SABSA, COBIT, </a:t>
            </a:r>
            <a:r>
              <a:rPr lang="it-IT" dirty="0" err="1" smtClean="0">
                <a:sym typeface="Wingdings" pitchFamily="2" charset="2"/>
              </a:rPr>
              <a:t>Eurocontrol</a:t>
            </a:r>
            <a:r>
              <a:rPr lang="it-IT" dirty="0" smtClean="0">
                <a:sym typeface="Wingdings" pitchFamily="2" charset="2"/>
              </a:rPr>
              <a:t> or </a:t>
            </a:r>
            <a:r>
              <a:rPr lang="it-IT" dirty="0" err="1" smtClean="0">
                <a:sym typeface="Wingdings" pitchFamily="2" charset="2"/>
              </a:rPr>
              <a:t>SESAR’s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SecRAM</a:t>
            </a:r>
            <a:endParaRPr lang="it-IT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Any risk assessment needs expertise in domain and security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358" y="762000"/>
            <a:ext cx="2205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06" y="1295400"/>
            <a:ext cx="2654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4741" y="2667000"/>
            <a:ext cx="21820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4158" y="2819400"/>
            <a:ext cx="2286000" cy="30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6245" y="4648200"/>
            <a:ext cx="294975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find expertise?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Experts are expensive and busy</a:t>
            </a:r>
          </a:p>
          <a:p>
            <a:r>
              <a:rPr lang="en-US" dirty="0"/>
              <a:t>Non security experts + catalogue </a:t>
            </a:r>
            <a:r>
              <a:rPr lang="it-IT" dirty="0">
                <a:sym typeface="Wingdings"/>
              </a:rPr>
              <a:t> </a:t>
            </a:r>
            <a:r>
              <a:rPr lang="it-IT" dirty="0" err="1">
                <a:sym typeface="Wingdings"/>
              </a:rPr>
              <a:t>does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it</a:t>
            </a:r>
            <a:r>
              <a:rPr lang="it-IT" dirty="0">
                <a:sym typeface="Wingdings"/>
              </a:rPr>
              <a:t> work? </a:t>
            </a:r>
            <a:r>
              <a:rPr lang="it-IT" dirty="0" smtClean="0">
                <a:sym typeface="Wingdings"/>
              </a:rPr>
              <a:t/>
            </a:r>
            <a:br>
              <a:rPr lang="it-IT" dirty="0" smtClean="0">
                <a:sym typeface="Wingdings"/>
              </a:rPr>
            </a:br>
            <a:r>
              <a:rPr lang="it-IT" dirty="0" err="1" smtClean="0">
                <a:solidFill>
                  <a:srgbClr val="008000"/>
                </a:solidFill>
                <a:sym typeface="Wingdings"/>
              </a:rPr>
              <a:t>Maybe</a:t>
            </a:r>
            <a:r>
              <a:rPr lang="it-IT" dirty="0" smtClean="0">
                <a:solidFill>
                  <a:srgbClr val="008000"/>
                </a:solidFill>
                <a:sym typeface="Wingdings"/>
              </a:rPr>
              <a:t>, yes.</a:t>
            </a:r>
            <a:r>
              <a:rPr lang="it-IT" dirty="0" smtClean="0">
                <a:sym typeface="Wingdings"/>
              </a:rPr>
              <a:t> </a:t>
            </a:r>
            <a:r>
              <a:rPr lang="it-IT" dirty="0">
                <a:solidFill>
                  <a:srgbClr val="008000"/>
                </a:solidFill>
                <a:sym typeface="Wingdings"/>
              </a:rPr>
              <a:t>[REFSQ’15]</a:t>
            </a:r>
          </a:p>
          <a:p>
            <a:pPr lvl="1"/>
            <a:r>
              <a:rPr lang="it-IT" dirty="0">
                <a:sym typeface="Wingdings" pitchFamily="2" charset="2"/>
              </a:rPr>
              <a:t>Non-</a:t>
            </a:r>
            <a:r>
              <a:rPr lang="it-IT" dirty="0" err="1">
                <a:sym typeface="Wingdings" pitchFamily="2" charset="2"/>
              </a:rPr>
              <a:t>experts</a:t>
            </a:r>
            <a:r>
              <a:rPr lang="it-IT" dirty="0">
                <a:sym typeface="Wingdings" pitchFamily="2" charset="2"/>
              </a:rPr>
              <a:t> + </a:t>
            </a:r>
            <a:r>
              <a:rPr lang="it-IT" dirty="0">
                <a:sym typeface="Wingdings"/>
              </a:rPr>
              <a:t>general or</a:t>
            </a:r>
            <a:r>
              <a:rPr lang="it-IT" dirty="0">
                <a:sym typeface="Wingdings" pitchFamily="2" charset="2"/>
              </a:rPr>
              <a:t> domain-</a:t>
            </a:r>
            <a:r>
              <a:rPr lang="it-IT" dirty="0" err="1">
                <a:sym typeface="Wingdings" pitchFamily="2" charset="2"/>
              </a:rPr>
              <a:t>specific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/>
              </a:rPr>
              <a:t>catalogue</a:t>
            </a:r>
            <a:r>
              <a:rPr lang="it-IT" dirty="0">
                <a:sym typeface="Wingdings"/>
              </a:rPr>
              <a:t> ~ Security </a:t>
            </a:r>
            <a:r>
              <a:rPr lang="it-IT" dirty="0" err="1">
                <a:sym typeface="Wingdings"/>
              </a:rPr>
              <a:t>experts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without</a:t>
            </a:r>
            <a:r>
              <a:rPr lang="it-IT" dirty="0">
                <a:sym typeface="Wingdings"/>
              </a:rPr>
              <a:t> a </a:t>
            </a:r>
            <a:r>
              <a:rPr lang="it-IT" dirty="0" err="1">
                <a:sym typeface="Wingdings"/>
              </a:rPr>
              <a:t>catalogue</a:t>
            </a:r>
            <a:endParaRPr lang="it-IT" dirty="0">
              <a:sym typeface="Wingdings"/>
            </a:endParaRPr>
          </a:p>
          <a:p>
            <a:pPr lvl="2"/>
            <a:r>
              <a:rPr lang="it-IT" dirty="0">
                <a:sym typeface="Wingdings"/>
              </a:rPr>
              <a:t>Domain-general: BSI </a:t>
            </a:r>
            <a:r>
              <a:rPr lang="it-IT" dirty="0"/>
              <a:t>IT-</a:t>
            </a:r>
            <a:r>
              <a:rPr lang="it-IT" dirty="0" err="1"/>
              <a:t>Grundschutz</a:t>
            </a:r>
            <a:r>
              <a:rPr lang="it-IT" dirty="0"/>
              <a:t> </a:t>
            </a:r>
            <a:r>
              <a:rPr lang="it-IT" dirty="0" err="1"/>
              <a:t>Catalogue</a:t>
            </a:r>
            <a:endParaRPr lang="it-IT" dirty="0"/>
          </a:p>
          <a:p>
            <a:pPr lvl="2"/>
            <a:r>
              <a:rPr lang="it-IT" dirty="0">
                <a:sym typeface="Wingdings"/>
              </a:rPr>
              <a:t>Domain-</a:t>
            </a:r>
            <a:r>
              <a:rPr lang="it-IT" dirty="0" err="1">
                <a:sym typeface="Wingdings"/>
              </a:rPr>
              <a:t>specific</a:t>
            </a:r>
            <a:r>
              <a:rPr lang="it-IT" dirty="0">
                <a:sym typeface="Wingdings"/>
              </a:rPr>
              <a:t>: </a:t>
            </a:r>
            <a:r>
              <a:rPr lang="it-IT" dirty="0" err="1"/>
              <a:t>Eurocontrol’s</a:t>
            </a:r>
            <a:r>
              <a:rPr lang="it-IT" dirty="0"/>
              <a:t> ATM Security </a:t>
            </a:r>
            <a:r>
              <a:rPr lang="it-IT" dirty="0" err="1"/>
              <a:t>Risk</a:t>
            </a:r>
            <a:r>
              <a:rPr lang="it-IT" dirty="0"/>
              <a:t> Management Toolkit</a:t>
            </a:r>
            <a:endParaRPr lang="it-IT" dirty="0">
              <a:sym typeface="Wingdings"/>
            </a:endParaRPr>
          </a:p>
          <a:p>
            <a:r>
              <a:rPr lang="it-IT" dirty="0" err="1">
                <a:sym typeface="Wingdings"/>
              </a:rPr>
              <a:t>But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which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catalogue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is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better</a:t>
            </a:r>
            <a:r>
              <a:rPr lang="it-IT" dirty="0">
                <a:sym typeface="Wingdings"/>
              </a:rPr>
              <a:t> for </a:t>
            </a:r>
            <a:r>
              <a:rPr lang="it-IT" dirty="0" err="1">
                <a:sym typeface="Wingdings"/>
              </a:rPr>
              <a:t>novices</a:t>
            </a:r>
            <a:r>
              <a:rPr lang="it-IT" dirty="0">
                <a:sym typeface="Wingdings"/>
              </a:rPr>
              <a:t> with no domain </a:t>
            </a:r>
            <a:r>
              <a:rPr lang="it-IT" dirty="0" smtClean="0">
                <a:sym typeface="Wingdings"/>
              </a:rPr>
              <a:t>and no security </a:t>
            </a:r>
            <a:r>
              <a:rPr lang="it-IT" dirty="0">
                <a:sym typeface="Wingdings"/>
              </a:rPr>
              <a:t>expertise?</a:t>
            </a:r>
          </a:p>
          <a:p>
            <a:pPr lvl="1"/>
            <a:r>
              <a:rPr lang="it-IT" dirty="0">
                <a:sym typeface="Wingdings"/>
              </a:rPr>
              <a:t>Domain-general vs. domain-</a:t>
            </a:r>
            <a:r>
              <a:rPr lang="it-IT" dirty="0" err="1" smtClean="0">
                <a:sym typeface="Wingdings"/>
              </a:rPr>
              <a:t>specific</a:t>
            </a:r>
            <a:endParaRPr lang="it-IT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Catalogues’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ym typeface="Wingdings"/>
              </a:rPr>
              <a:t>BSI </a:t>
            </a:r>
            <a:r>
              <a:rPr lang="it-IT" dirty="0"/>
              <a:t>IT-</a:t>
            </a:r>
            <a:r>
              <a:rPr lang="it-IT" dirty="0" err="1"/>
              <a:t>Grundschutz</a:t>
            </a:r>
            <a:r>
              <a:rPr lang="it-IT" dirty="0"/>
              <a:t> </a:t>
            </a:r>
            <a:r>
              <a:rPr lang="it-IT" dirty="0" err="1" smtClean="0"/>
              <a:t>Catalogue</a:t>
            </a:r>
            <a:endParaRPr lang="it-IT" dirty="0" smtClean="0"/>
          </a:p>
          <a:p>
            <a:pPr lvl="1"/>
            <a:r>
              <a:rPr lang="it-IT" dirty="0" err="1" smtClean="0"/>
              <a:t>Introduction</a:t>
            </a:r>
            <a:r>
              <a:rPr lang="it-IT" dirty="0" smtClean="0"/>
              <a:t> 	</a:t>
            </a:r>
            <a:r>
              <a:rPr lang="it-IT" dirty="0" smtClean="0">
                <a:sym typeface="Wingdings"/>
              </a:rPr>
              <a:t> 40 </a:t>
            </a:r>
            <a:r>
              <a:rPr lang="it-IT" dirty="0" err="1" smtClean="0">
                <a:sym typeface="Wingdings"/>
              </a:rPr>
              <a:t>pages</a:t>
            </a:r>
            <a:endParaRPr lang="it-IT" dirty="0" smtClean="0">
              <a:sym typeface="Wingdings"/>
            </a:endParaRPr>
          </a:p>
          <a:p>
            <a:pPr lvl="1"/>
            <a:r>
              <a:rPr lang="it-IT" dirty="0" err="1" smtClean="0">
                <a:sym typeface="Wingdings"/>
              </a:rPr>
              <a:t>Assets</a:t>
            </a:r>
            <a:r>
              <a:rPr lang="it-IT" dirty="0" smtClean="0">
                <a:sym typeface="Wingdings"/>
              </a:rPr>
              <a:t> 		 375 </a:t>
            </a:r>
            <a:r>
              <a:rPr lang="it-IT" dirty="0" err="1" smtClean="0">
                <a:sym typeface="Wingdings"/>
              </a:rPr>
              <a:t>pages</a:t>
            </a:r>
            <a:endParaRPr lang="it-IT" dirty="0" smtClean="0">
              <a:sym typeface="Wingdings"/>
            </a:endParaRPr>
          </a:p>
          <a:p>
            <a:pPr lvl="1"/>
            <a:r>
              <a:rPr lang="it-IT" dirty="0" err="1" smtClean="0">
                <a:sym typeface="Wingdings"/>
              </a:rPr>
              <a:t>Threats</a:t>
            </a:r>
            <a:r>
              <a:rPr lang="it-IT" dirty="0" smtClean="0">
                <a:sym typeface="Wingdings"/>
              </a:rPr>
              <a:t> 		 723 </a:t>
            </a:r>
            <a:r>
              <a:rPr lang="it-IT" dirty="0" err="1" smtClean="0">
                <a:sym typeface="Wingdings"/>
              </a:rPr>
              <a:t>pages</a:t>
            </a:r>
            <a:endParaRPr lang="it-IT" dirty="0" smtClean="0">
              <a:sym typeface="Wingdings"/>
            </a:endParaRPr>
          </a:p>
          <a:p>
            <a:pPr lvl="1"/>
            <a:r>
              <a:rPr lang="it-IT" dirty="0" smtClean="0">
                <a:sym typeface="Wingdings"/>
              </a:rPr>
              <a:t>Security </a:t>
            </a:r>
            <a:r>
              <a:rPr lang="it-IT" dirty="0" err="1" smtClean="0">
                <a:sym typeface="Wingdings"/>
              </a:rPr>
              <a:t>Controls</a:t>
            </a:r>
            <a:r>
              <a:rPr lang="it-IT" dirty="0" smtClean="0">
                <a:sym typeface="Wingdings"/>
              </a:rPr>
              <a:t> 	 3078 </a:t>
            </a:r>
            <a:r>
              <a:rPr lang="it-IT" dirty="0" err="1" smtClean="0">
                <a:sym typeface="Wingdings"/>
              </a:rPr>
              <a:t>pages</a:t>
            </a:r>
            <a:endParaRPr lang="it-IT" dirty="0" smtClean="0">
              <a:sym typeface="Wingdings"/>
            </a:endParaRPr>
          </a:p>
          <a:p>
            <a:r>
              <a:rPr lang="it-IT" dirty="0" err="1"/>
              <a:t>Eurocontrol’s</a:t>
            </a:r>
            <a:r>
              <a:rPr lang="it-IT" dirty="0"/>
              <a:t> ATM Security </a:t>
            </a:r>
            <a:r>
              <a:rPr lang="it-IT" dirty="0" err="1"/>
              <a:t>Risk</a:t>
            </a:r>
            <a:r>
              <a:rPr lang="it-IT" dirty="0"/>
              <a:t> Management Toolkit </a:t>
            </a:r>
          </a:p>
          <a:p>
            <a:pPr lvl="1"/>
            <a:r>
              <a:rPr lang="it-IT" dirty="0" err="1">
                <a:sym typeface="Wingdings"/>
              </a:rPr>
              <a:t>Guidance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Material</a:t>
            </a:r>
            <a:r>
              <a:rPr lang="it-IT" dirty="0">
                <a:sym typeface="Wingdings"/>
              </a:rPr>
              <a:t>           100 </a:t>
            </a:r>
            <a:r>
              <a:rPr lang="it-IT" dirty="0" err="1">
                <a:sym typeface="Wingdings"/>
              </a:rPr>
              <a:t>pages</a:t>
            </a:r>
            <a:endParaRPr lang="it-IT" dirty="0">
              <a:sym typeface="Wingdings"/>
            </a:endParaRPr>
          </a:p>
          <a:p>
            <a:pPr lvl="1"/>
            <a:r>
              <a:rPr lang="it-IT" dirty="0">
                <a:sym typeface="Wingdings"/>
              </a:rPr>
              <a:t>ATM </a:t>
            </a:r>
            <a:r>
              <a:rPr lang="it-IT" dirty="0" err="1">
                <a:sym typeface="Wingdings"/>
              </a:rPr>
              <a:t>specific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Threats</a:t>
            </a:r>
            <a:r>
              <a:rPr lang="it-IT" dirty="0">
                <a:sym typeface="Wingdings"/>
              </a:rPr>
              <a:t>       57 </a:t>
            </a:r>
            <a:r>
              <a:rPr lang="it-IT" dirty="0" err="1">
                <a:sym typeface="Wingdings"/>
              </a:rPr>
              <a:t>pages</a:t>
            </a:r>
            <a:endParaRPr lang="it-IT" dirty="0">
              <a:sym typeface="Wingdings"/>
            </a:endParaRPr>
          </a:p>
          <a:p>
            <a:pPr lvl="1"/>
            <a:r>
              <a:rPr lang="it-IT" dirty="0" err="1">
                <a:sym typeface="Wingdings"/>
              </a:rPr>
              <a:t>Pre-event</a:t>
            </a:r>
            <a:r>
              <a:rPr lang="it-IT" dirty="0">
                <a:sym typeface="Wingdings"/>
              </a:rPr>
              <a:t> ATM </a:t>
            </a:r>
            <a:r>
              <a:rPr lang="it-IT" dirty="0" err="1">
                <a:sym typeface="Wingdings"/>
              </a:rPr>
              <a:t>controls</a:t>
            </a:r>
            <a:r>
              <a:rPr lang="it-IT" dirty="0">
                <a:sym typeface="Wingdings"/>
              </a:rPr>
              <a:t>   72 </a:t>
            </a:r>
            <a:r>
              <a:rPr lang="it-IT" dirty="0" err="1">
                <a:sym typeface="Wingdings"/>
              </a:rPr>
              <a:t>pages</a:t>
            </a:r>
            <a:endParaRPr lang="it-IT" dirty="0">
              <a:sym typeface="Wingdings"/>
            </a:endParaRPr>
          </a:p>
          <a:p>
            <a:pPr lvl="1"/>
            <a:r>
              <a:rPr lang="it-IT" dirty="0">
                <a:sym typeface="Wingdings"/>
              </a:rPr>
              <a:t>Post-</a:t>
            </a:r>
            <a:r>
              <a:rPr lang="it-IT" dirty="0" err="1">
                <a:sym typeface="Wingdings"/>
              </a:rPr>
              <a:t>event</a:t>
            </a:r>
            <a:r>
              <a:rPr lang="it-IT" dirty="0">
                <a:sym typeface="Wingdings"/>
              </a:rPr>
              <a:t> ATM </a:t>
            </a:r>
            <a:r>
              <a:rPr lang="it-IT" dirty="0" err="1">
                <a:sym typeface="Wingdings"/>
              </a:rPr>
              <a:t>controls</a:t>
            </a:r>
            <a:r>
              <a:rPr lang="it-IT" dirty="0">
                <a:sym typeface="Wingdings"/>
              </a:rPr>
              <a:t>  27 </a:t>
            </a:r>
            <a:r>
              <a:rPr lang="it-IT" dirty="0" err="1" smtClean="0">
                <a:sym typeface="Wingdings"/>
              </a:rPr>
              <a:t>pages</a:t>
            </a:r>
            <a:endParaRPr lang="it-IT" dirty="0" smtClean="0">
              <a:sym typeface="Wingdings"/>
            </a:endParaRPr>
          </a:p>
          <a:p>
            <a:r>
              <a:rPr lang="it-IT" dirty="0" err="1" smtClean="0">
                <a:sym typeface="Wingdings"/>
              </a:rPr>
              <a:t>Remotely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Operated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Tower</a:t>
            </a:r>
            <a:r>
              <a:rPr lang="it-IT" dirty="0" smtClean="0">
                <a:sym typeface="Wingdings"/>
              </a:rPr>
              <a:t> Scenario</a:t>
            </a:r>
          </a:p>
          <a:p>
            <a:pPr lvl="1"/>
            <a:r>
              <a:rPr lang="it-IT" dirty="0" err="1" smtClean="0">
                <a:sym typeface="Wingdings"/>
              </a:rPr>
              <a:t>Operational</a:t>
            </a:r>
            <a:r>
              <a:rPr lang="it-IT" dirty="0" smtClean="0">
                <a:sym typeface="Wingdings"/>
              </a:rPr>
              <a:t> Focus Area </a:t>
            </a:r>
            <a:r>
              <a:rPr lang="it-IT" dirty="0" err="1" smtClean="0">
                <a:sym typeface="Wingdings"/>
              </a:rPr>
              <a:t>Description</a:t>
            </a:r>
            <a:r>
              <a:rPr lang="it-IT" dirty="0" smtClean="0">
                <a:sym typeface="Wingdings"/>
              </a:rPr>
              <a:t>  100+ </a:t>
            </a:r>
            <a:r>
              <a:rPr lang="it-IT" dirty="0" err="1" smtClean="0">
                <a:sym typeface="Wingdings"/>
              </a:rPr>
              <a:t>pages</a:t>
            </a:r>
            <a:endParaRPr lang="it-IT" dirty="0" smtClean="0">
              <a:sym typeface="Wingdings"/>
            </a:endParaRPr>
          </a:p>
          <a:p>
            <a:pPr lvl="1"/>
            <a:r>
              <a:rPr lang="it-IT" dirty="0" err="1" smtClean="0">
                <a:sym typeface="Wingdings"/>
              </a:rPr>
              <a:t>Essential</a:t>
            </a:r>
            <a:r>
              <a:rPr lang="it-IT" dirty="0" smtClean="0">
                <a:sym typeface="Wingdings"/>
              </a:rPr>
              <a:t> scenario </a:t>
            </a:r>
            <a:r>
              <a:rPr lang="it-IT" dirty="0" err="1" smtClean="0">
                <a:sym typeface="Wingdings"/>
              </a:rPr>
              <a:t>description</a:t>
            </a:r>
            <a:r>
              <a:rPr lang="it-IT" dirty="0" smtClean="0">
                <a:sym typeface="Wingdings"/>
              </a:rPr>
              <a:t>  24 </a:t>
            </a:r>
            <a:r>
              <a:rPr lang="it-IT" dirty="0" err="1" smtClean="0">
                <a:sym typeface="Wingdings"/>
              </a:rPr>
              <a:t>pages</a:t>
            </a:r>
            <a:endParaRPr lang="it-IT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4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Evaluate the effect of using </a:t>
            </a:r>
            <a:r>
              <a:rPr lang="en-US" u="sng" dirty="0" smtClean="0"/>
              <a:t>domain-general</a:t>
            </a:r>
            <a:r>
              <a:rPr lang="en-US" dirty="0" smtClean="0"/>
              <a:t> vs. </a:t>
            </a:r>
            <a:r>
              <a:rPr lang="en-US" u="sng" dirty="0" smtClean="0"/>
              <a:t>domain-specific catalogues </a:t>
            </a:r>
            <a:r>
              <a:rPr lang="en-US" dirty="0" smtClean="0"/>
              <a:t>on the </a:t>
            </a:r>
            <a:r>
              <a:rPr lang="en-US" i="1" dirty="0" smtClean="0"/>
              <a:t>actual efficacy</a:t>
            </a:r>
            <a:r>
              <a:rPr lang="en-US" dirty="0" smtClean="0"/>
              <a:t> and </a:t>
            </a:r>
            <a:r>
              <a:rPr lang="en-US" i="1" dirty="0" smtClean="0"/>
              <a:t>perception</a:t>
            </a:r>
            <a:r>
              <a:rPr lang="en-US" dirty="0" smtClean="0"/>
              <a:t> of a security risk assessment method applied by novices</a:t>
            </a:r>
          </a:p>
          <a:p>
            <a:r>
              <a:rPr lang="en-US" dirty="0" smtClean="0"/>
              <a:t>Treatments</a:t>
            </a:r>
          </a:p>
          <a:p>
            <a:pPr lvl="1"/>
            <a:r>
              <a:rPr lang="en-US" dirty="0" smtClean="0"/>
              <a:t>Novices with a domain-general catalogue (GENCAT)</a:t>
            </a:r>
          </a:p>
          <a:p>
            <a:pPr lvl="1"/>
            <a:r>
              <a:rPr lang="en-US" dirty="0" smtClean="0"/>
              <a:t>Novices with a domain-specific catalogue (DOMCAT)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ATM Domain – </a:t>
            </a:r>
            <a:r>
              <a:rPr lang="it-IT" dirty="0" err="1" smtClean="0">
                <a:sym typeface="Wingdings"/>
              </a:rPr>
              <a:t>Remotely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Operated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Tower</a:t>
            </a:r>
            <a:r>
              <a:rPr lang="it-IT" dirty="0" smtClean="0">
                <a:sym typeface="Wingdings"/>
              </a:rPr>
              <a:t> Scenario</a:t>
            </a:r>
          </a:p>
          <a:p>
            <a:pPr lvl="1"/>
            <a:r>
              <a:rPr lang="en-US" dirty="0" smtClean="0"/>
              <a:t>Security Method – </a:t>
            </a:r>
            <a:r>
              <a:rPr lang="it-IT" dirty="0" smtClean="0">
                <a:sym typeface="Wingdings"/>
              </a:rPr>
              <a:t>SESAR Security </a:t>
            </a:r>
            <a:r>
              <a:rPr lang="it-IT" dirty="0" err="1" smtClean="0">
                <a:sym typeface="Wingdings"/>
              </a:rPr>
              <a:t>Risk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Assessment</a:t>
            </a:r>
            <a:r>
              <a:rPr lang="it-IT" dirty="0" smtClean="0">
                <a:sym typeface="Wingdings"/>
              </a:rPr>
              <a:t> Method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Catalogues</a:t>
            </a:r>
          </a:p>
          <a:p>
            <a:pPr lvl="2"/>
            <a:r>
              <a:rPr lang="en-US" dirty="0" smtClean="0"/>
              <a:t>GENCAT</a:t>
            </a:r>
            <a:r>
              <a:rPr lang="it-IT" dirty="0" smtClean="0">
                <a:sym typeface="Wingdings"/>
              </a:rPr>
              <a:t>: BSI </a:t>
            </a:r>
            <a:r>
              <a:rPr lang="it-IT" dirty="0" smtClean="0"/>
              <a:t>IT-</a:t>
            </a:r>
            <a:r>
              <a:rPr lang="it-IT" dirty="0" err="1" smtClean="0"/>
              <a:t>Grundschutz</a:t>
            </a:r>
            <a:r>
              <a:rPr lang="it-IT" dirty="0" smtClean="0"/>
              <a:t> </a:t>
            </a:r>
            <a:r>
              <a:rPr lang="it-IT" dirty="0" err="1" smtClean="0"/>
              <a:t>Catalogues</a:t>
            </a:r>
            <a:endParaRPr lang="it-IT" dirty="0" smtClean="0"/>
          </a:p>
          <a:p>
            <a:pPr lvl="2"/>
            <a:r>
              <a:rPr lang="it-IT" dirty="0" smtClean="0">
                <a:sym typeface="Wingdings"/>
              </a:rPr>
              <a:t>DOMCAT: </a:t>
            </a:r>
            <a:r>
              <a:rPr lang="it-IT" dirty="0" err="1" smtClean="0"/>
              <a:t>Eurocontrol’s</a:t>
            </a:r>
            <a:r>
              <a:rPr lang="it-IT" dirty="0" smtClean="0"/>
              <a:t> ATM Security </a:t>
            </a:r>
            <a:r>
              <a:rPr lang="it-IT" dirty="0" err="1" smtClean="0"/>
              <a:t>Risk</a:t>
            </a:r>
            <a:r>
              <a:rPr lang="it-IT" dirty="0" smtClean="0"/>
              <a:t> Management Toolkit</a:t>
            </a:r>
            <a:endParaRPr lang="ru-RU" dirty="0" smtClean="0"/>
          </a:p>
          <a:p>
            <a:pPr lvl="1"/>
            <a:r>
              <a:rPr lang="en-US" dirty="0" smtClean="0">
                <a:sym typeface="Wingdings"/>
              </a:rPr>
              <a:t>Participants: 18 MSc students in Computer Science</a:t>
            </a:r>
            <a:endParaRPr lang="it-IT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91000" cy="4718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Actual Efficacy (AE)</a:t>
            </a:r>
          </a:p>
          <a:p>
            <a:pPr lvl="1"/>
            <a:r>
              <a:rPr lang="en-US" dirty="0"/>
              <a:t>whether the treatment improves performance of the </a:t>
            </a:r>
            <a:r>
              <a:rPr lang="en-US" dirty="0" smtClean="0"/>
              <a:t>task</a:t>
            </a:r>
            <a:endParaRPr lang="it-IT" dirty="0"/>
          </a:p>
          <a:p>
            <a:r>
              <a:rPr lang="it-IT" dirty="0" err="1"/>
              <a:t>Perceived</a:t>
            </a:r>
            <a:r>
              <a:rPr lang="it-IT" dirty="0"/>
              <a:t> </a:t>
            </a:r>
            <a:r>
              <a:rPr lang="it-IT" dirty="0" err="1"/>
              <a:t>Efficacy</a:t>
            </a:r>
            <a:r>
              <a:rPr lang="it-IT" dirty="0"/>
              <a:t> </a:t>
            </a:r>
            <a:r>
              <a:rPr lang="it-IT" dirty="0" smtClean="0"/>
              <a:t>(PE)</a:t>
            </a:r>
          </a:p>
          <a:p>
            <a:pPr lvl="1"/>
            <a:r>
              <a:rPr lang="it-IT" dirty="0" err="1"/>
              <a:t>Perceived</a:t>
            </a:r>
            <a:r>
              <a:rPr lang="it-IT" dirty="0"/>
              <a:t> </a:t>
            </a:r>
            <a:r>
              <a:rPr lang="it-IT" dirty="0" err="1"/>
              <a:t>Ease</a:t>
            </a:r>
            <a:r>
              <a:rPr lang="it-IT" dirty="0"/>
              <a:t> Of Use – PEOU</a:t>
            </a:r>
          </a:p>
          <a:p>
            <a:pPr lvl="2"/>
            <a:r>
              <a:rPr lang="en-US" dirty="0"/>
              <a:t>the degree to which a person believes that using a  treatment would be free of effort</a:t>
            </a:r>
            <a:endParaRPr lang="it-IT" dirty="0"/>
          </a:p>
          <a:p>
            <a:pPr lvl="1"/>
            <a:r>
              <a:rPr lang="it-IT" dirty="0" err="1"/>
              <a:t>Perceived</a:t>
            </a:r>
            <a:r>
              <a:rPr lang="it-IT" dirty="0"/>
              <a:t> </a:t>
            </a:r>
            <a:r>
              <a:rPr lang="it-IT" dirty="0" err="1"/>
              <a:t>Usefulness</a:t>
            </a:r>
            <a:r>
              <a:rPr lang="it-IT" dirty="0"/>
              <a:t> – PU</a:t>
            </a:r>
          </a:p>
          <a:p>
            <a:pPr lvl="2"/>
            <a:r>
              <a:rPr lang="en-US" dirty="0"/>
              <a:t>the degree to which a person believes that a treatment will be effective in achieving its intended objectives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AE Null Hypothesis</a:t>
            </a:r>
          </a:p>
          <a:p>
            <a:pPr lvl="1"/>
            <a:r>
              <a:rPr lang="it-IT" dirty="0"/>
              <a:t>No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treatements</a:t>
            </a:r>
            <a:r>
              <a:rPr lang="it-IT" dirty="0"/>
              <a:t> in </a:t>
            </a:r>
            <a:r>
              <a:rPr lang="it-IT" dirty="0" err="1"/>
              <a:t>identified</a:t>
            </a:r>
            <a:r>
              <a:rPr lang="it-IT" dirty="0"/>
              <a:t> </a:t>
            </a:r>
            <a:r>
              <a:rPr lang="it-IT" dirty="0" err="1" smtClean="0"/>
              <a:t>threats</a:t>
            </a:r>
            <a:r>
              <a:rPr lang="it-IT" dirty="0" smtClean="0"/>
              <a:t>/</a:t>
            </a:r>
            <a:r>
              <a:rPr lang="it-IT" dirty="0" err="1"/>
              <a:t>controls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PE </a:t>
            </a:r>
            <a:r>
              <a:rPr lang="it-IT" dirty="0" err="1" smtClean="0"/>
              <a:t>Null</a:t>
            </a:r>
            <a:r>
              <a:rPr lang="it-IT" dirty="0" smtClean="0"/>
              <a:t> </a:t>
            </a:r>
            <a:r>
              <a:rPr lang="it-IT" dirty="0" err="1" smtClean="0"/>
              <a:t>Hypothesis</a:t>
            </a:r>
            <a:endParaRPr lang="it-IT" dirty="0" smtClean="0"/>
          </a:p>
          <a:p>
            <a:pPr lvl="1"/>
            <a:r>
              <a:rPr lang="it-IT" dirty="0"/>
              <a:t>No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perceived</a:t>
            </a:r>
            <a:r>
              <a:rPr lang="it-IT" dirty="0"/>
              <a:t> </a:t>
            </a:r>
            <a:r>
              <a:rPr lang="it-IT" dirty="0" err="1"/>
              <a:t>efficacy</a:t>
            </a:r>
            <a:r>
              <a:rPr lang="it-IT" dirty="0"/>
              <a:t> (PEOU, PU) by the </a:t>
            </a:r>
            <a:r>
              <a:rPr lang="it-IT" dirty="0" err="1" smtClean="0"/>
              <a:t>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4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0"/>
            <a:ext cx="4112344" cy="4876800"/>
          </a:xfrm>
        </p:spPr>
        <p:txBody>
          <a:bodyPr/>
          <a:lstStyle/>
          <a:p>
            <a:r>
              <a:rPr lang="en-US" dirty="0" smtClean="0"/>
              <a:t>Actual Efficacy</a:t>
            </a:r>
          </a:p>
          <a:p>
            <a:pPr lvl="1"/>
            <a:r>
              <a:rPr lang="en-US" u="sng" dirty="0" smtClean="0"/>
              <a:t>Quantity</a:t>
            </a:r>
            <a:r>
              <a:rPr lang="en-US" dirty="0" smtClean="0"/>
              <a:t> (</a:t>
            </a:r>
            <a:r>
              <a:rPr lang="en-US" dirty="0" err="1" smtClean="0"/>
              <a:t>num</a:t>
            </a:r>
            <a:r>
              <a:rPr lang="en-US" dirty="0" smtClean="0"/>
              <a:t> of threats and security controls reported by groups)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ounted by authors</a:t>
            </a:r>
            <a:endParaRPr lang="en-US" dirty="0"/>
          </a:p>
          <a:p>
            <a:pPr lvl="1"/>
            <a:r>
              <a:rPr lang="en-US" u="sng" dirty="0" smtClean="0"/>
              <a:t>Quality</a:t>
            </a:r>
            <a:r>
              <a:rPr lang="en-US" dirty="0" smtClean="0"/>
              <a:t> </a:t>
            </a:r>
            <a:r>
              <a:rPr lang="en-US" dirty="0"/>
              <a:t>of threats and </a:t>
            </a:r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3 </a:t>
            </a:r>
            <a:r>
              <a:rPr lang="en-US" dirty="0"/>
              <a:t>independent experts in ATM </a:t>
            </a:r>
            <a:r>
              <a:rPr lang="en-US" dirty="0" smtClean="0"/>
              <a:t>security</a:t>
            </a:r>
            <a:endParaRPr lang="en-US" dirty="0"/>
          </a:p>
          <a:p>
            <a:r>
              <a:rPr lang="en-US" dirty="0" smtClean="0"/>
              <a:t>Perceived Efficacy</a:t>
            </a:r>
          </a:p>
          <a:p>
            <a:pPr lvl="1"/>
            <a:r>
              <a:rPr lang="en-US" dirty="0" smtClean="0"/>
              <a:t>Perceived </a:t>
            </a:r>
            <a:r>
              <a:rPr lang="en-US" dirty="0"/>
              <a:t>Ease of </a:t>
            </a:r>
            <a:r>
              <a:rPr lang="en-US" dirty="0" smtClean="0"/>
              <a:t>Use + Perceived Usefulness</a:t>
            </a:r>
            <a:endParaRPr lang="en-US" dirty="0"/>
          </a:p>
          <a:p>
            <a:pPr lvl="2"/>
            <a:r>
              <a:rPr lang="en-US" dirty="0" smtClean="0"/>
              <a:t>Measured by mean of post</a:t>
            </a:r>
            <a:r>
              <a:rPr lang="en-US" dirty="0"/>
              <a:t>-task </a:t>
            </a:r>
            <a:r>
              <a:rPr lang="en-US" dirty="0" smtClean="0"/>
              <a:t>questionnaires on 1-5 </a:t>
            </a:r>
            <a:r>
              <a:rPr lang="en-US" dirty="0" err="1" smtClean="0"/>
              <a:t>Likert</a:t>
            </a:r>
            <a:r>
              <a:rPr lang="en-US" dirty="0" smtClean="0"/>
              <a:t>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8-18 at 15.4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04" y="632060"/>
            <a:ext cx="3708255" cy="2556792"/>
          </a:xfrm>
          <a:prstGeom prst="rect">
            <a:avLst/>
          </a:prstGeom>
        </p:spPr>
      </p:pic>
      <p:pic>
        <p:nvPicPr>
          <p:cNvPr id="6" name="Picture 5" descr="Screen Shot 2015-08-18 at 15.4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81" y="2185430"/>
            <a:ext cx="3484693" cy="3938031"/>
          </a:xfrm>
          <a:prstGeom prst="rect">
            <a:avLst/>
          </a:prstGeom>
        </p:spPr>
      </p:pic>
      <p:pic>
        <p:nvPicPr>
          <p:cNvPr id="7" name="Picture 6" descr="Screen Shot 2015-08-18 at 15.46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90" y="2781376"/>
            <a:ext cx="3569873" cy="36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Quantity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Quantity of threats/controls </a:t>
            </a:r>
            <a:r>
              <a:rPr lang="it-IT" dirty="0" err="1">
                <a:sym typeface="Wingdings"/>
              </a:rPr>
              <a:t>makes</a:t>
            </a:r>
            <a:r>
              <a:rPr lang="it-IT" dirty="0">
                <a:sym typeface="Wingdings"/>
              </a:rPr>
              <a:t> no </a:t>
            </a:r>
            <a:r>
              <a:rPr lang="it-IT" dirty="0" err="1">
                <a:sym typeface="Wingdings"/>
              </a:rPr>
              <a:t>sense</a:t>
            </a:r>
            <a:r>
              <a:rPr lang="it-IT" dirty="0">
                <a:sym typeface="Wingdings"/>
              </a:rPr>
              <a:t> with </a:t>
            </a:r>
            <a:r>
              <a:rPr lang="it-IT" dirty="0" err="1" smtClean="0">
                <a:sym typeface="Wingdings"/>
              </a:rPr>
              <a:t>catalogue</a:t>
            </a:r>
            <a:endParaRPr lang="it-IT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28" y="2590891"/>
            <a:ext cx="2205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5-08-20 at 22.22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4" y="3088464"/>
            <a:ext cx="2330598" cy="3276283"/>
          </a:xfrm>
          <a:prstGeom prst="rect">
            <a:avLst/>
          </a:prstGeom>
        </p:spPr>
      </p:pic>
      <p:pic>
        <p:nvPicPr>
          <p:cNvPr id="10" name="Picture 9" descr="Screen Shot 2015-08-20 at 22.31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15" y="2499469"/>
            <a:ext cx="2922203" cy="3926474"/>
          </a:xfrm>
          <a:prstGeom prst="rect">
            <a:avLst/>
          </a:prstGeom>
        </p:spPr>
      </p:pic>
      <p:pic>
        <p:nvPicPr>
          <p:cNvPr id="12" name="Picture 11" descr="стакан-воды-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35" y="3099780"/>
            <a:ext cx="3396725" cy="28702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633285" y="2394751"/>
            <a:ext cx="2508930" cy="8773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</a:t>
            </a:r>
            <a:r>
              <a:rPr lang="ru-RU" dirty="0" smtClean="0"/>
              <a:t> </a:t>
            </a:r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633285" y="5755804"/>
            <a:ext cx="2508930" cy="8773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YYY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1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Application scenario</a:t>
            </a:r>
            <a:endParaRPr lang="en-US" dirty="0"/>
          </a:p>
          <a:p>
            <a:pPr lvl="2"/>
            <a:r>
              <a:rPr lang="it-IT" dirty="0" smtClean="0">
                <a:sym typeface="Wingdings"/>
              </a:rPr>
              <a:t>1 hour training by ATM domain </a:t>
            </a:r>
            <a:r>
              <a:rPr lang="it-IT" dirty="0" err="1" smtClean="0">
                <a:sym typeface="Wingdings"/>
              </a:rPr>
              <a:t>expert</a:t>
            </a:r>
            <a:endParaRPr lang="it-IT" dirty="0" smtClean="0">
              <a:sym typeface="Wingdings"/>
            </a:endParaRPr>
          </a:p>
          <a:p>
            <a:pPr lvl="1"/>
            <a:r>
              <a:rPr lang="it-IT" dirty="0" smtClean="0">
                <a:sym typeface="Wingdings"/>
              </a:rPr>
              <a:t>Method</a:t>
            </a:r>
          </a:p>
          <a:p>
            <a:pPr lvl="2"/>
            <a:r>
              <a:rPr lang="it-IT" dirty="0" smtClean="0">
                <a:sym typeface="Wingdings"/>
              </a:rPr>
              <a:t>8 hours tutorial by EUROCONTROL </a:t>
            </a:r>
            <a:r>
              <a:rPr lang="it-IT" dirty="0" err="1" smtClean="0">
                <a:sym typeface="Wingdings"/>
              </a:rPr>
              <a:t>expert</a:t>
            </a:r>
            <a:r>
              <a:rPr lang="it-IT" dirty="0" smtClean="0">
                <a:sym typeface="Wingdings"/>
              </a:rPr>
              <a:t> 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6 hours to revise the security risk assessment</a:t>
            </a:r>
          </a:p>
          <a:p>
            <a:pPr lvl="1"/>
            <a:r>
              <a:rPr lang="en-US" dirty="0" smtClean="0"/>
              <a:t>2 post-task questionnaires to collect participants’ perception of:</a:t>
            </a:r>
          </a:p>
          <a:p>
            <a:pPr lvl="2"/>
            <a:r>
              <a:rPr lang="en-US" dirty="0" smtClean="0"/>
              <a:t>the method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catalogues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3 ATM security experts evaluated the quality of threats and security controls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5315</TotalTime>
  <Words>673</Words>
  <Application>Microsoft Macintosh PowerPoint</Application>
  <PresentationFormat>On-screen Show (4:3)</PresentationFormat>
  <Paragraphs>169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Which Security Catalogue Is Better for Novices?</vt:lpstr>
      <vt:lpstr>The Problem</vt:lpstr>
      <vt:lpstr>Where to find expertise?</vt:lpstr>
      <vt:lpstr>Catalogues’ Scales</vt:lpstr>
      <vt:lpstr>Research Method</vt:lpstr>
      <vt:lpstr>Metrics</vt:lpstr>
      <vt:lpstr>Measurements</vt:lpstr>
      <vt:lpstr>Is Quantity Useful?</vt:lpstr>
      <vt:lpstr>Experimental Protocol</vt:lpstr>
      <vt:lpstr>Results: Actual Efficacy</vt:lpstr>
      <vt:lpstr>Results: Perceived Efficacy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Security Catalogue Is Better for Novices?</dc:title>
  <dc:creator>Kate</dc:creator>
  <cp:lastModifiedBy>Kate</cp:lastModifiedBy>
  <cp:revision>38</cp:revision>
  <dcterms:created xsi:type="dcterms:W3CDTF">2015-08-17T10:00:32Z</dcterms:created>
  <dcterms:modified xsi:type="dcterms:W3CDTF">2015-08-24T12:11:07Z</dcterms:modified>
</cp:coreProperties>
</file>