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303" r:id="rId3"/>
    <p:sldId id="301" r:id="rId4"/>
    <p:sldId id="306" r:id="rId5"/>
    <p:sldId id="307" r:id="rId6"/>
    <p:sldId id="302" r:id="rId7"/>
    <p:sldId id="296" r:id="rId8"/>
    <p:sldId id="259" r:id="rId9"/>
    <p:sldId id="304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6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7" r:id="rId41"/>
    <p:sldId id="305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725" autoAdjust="0"/>
  </p:normalViewPr>
  <p:slideViewPr>
    <p:cSldViewPr snapToGrid="0" snapToObjects="1">
      <p:cViewPr varScale="1">
        <p:scale>
          <a:sx n="93" d="100"/>
          <a:sy n="93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37933-E099-BC4B-ADE0-B9DE566B7E92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07BD0-CCDD-6F40-AC62-E6B4AA67FA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551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Material: https://</a:t>
            </a:r>
            <a:r>
              <a:rPr lang="en-US" dirty="0" err="1" smtClean="0"/>
              <a:t>citizenlab.org</a:t>
            </a:r>
            <a:r>
              <a:rPr lang="en-US" dirty="0" smtClean="0"/>
              <a:t>/2013/03/you-only-click-twice-finfishers-global-proliferation-2/#1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07BD0-CCDD-6F40-AC62-E6B4AA67FAA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395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https://community.rapid7.com/community/</a:t>
            </a:r>
            <a:r>
              <a:rPr lang="en-US" dirty="0" err="1" smtClean="0"/>
              <a:t>infosec</a:t>
            </a:r>
            <a:r>
              <a:rPr lang="en-US" dirty="0" smtClean="0"/>
              <a:t>/blog/2012/08/08/</a:t>
            </a:r>
            <a:r>
              <a:rPr lang="en-US" dirty="0" err="1" smtClean="0"/>
              <a:t>finfisher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07BD0-CCDD-6F40-AC62-E6B4AA67FAA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395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 &lt;- email of equivalent</a:t>
            </a:r>
            <a:r>
              <a:rPr lang="en-US" baseline="0" dirty="0" smtClean="0"/>
              <a:t> </a:t>
            </a:r>
            <a:r>
              <a:rPr lang="en-US" dirty="0" smtClean="0"/>
              <a:t>attack</a:t>
            </a:r>
          </a:p>
          <a:p>
            <a:r>
              <a:rPr lang="en-US" dirty="0" smtClean="0"/>
              <a:t>Right &lt;-</a:t>
            </a:r>
            <a:r>
              <a:rPr lang="en-US" baseline="0" dirty="0" smtClean="0"/>
              <a:t> displayed picture when opening exe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07BD0-CCDD-6F40-AC62-E6B4AA67FAA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27984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https://community.rapid7.com/community/</a:t>
            </a:r>
            <a:r>
              <a:rPr lang="en-US" dirty="0" err="1" smtClean="0"/>
              <a:t>infosec</a:t>
            </a:r>
            <a:r>
              <a:rPr lang="en-US" dirty="0" smtClean="0"/>
              <a:t>/blog/2012/08/08/</a:t>
            </a:r>
            <a:r>
              <a:rPr lang="en-US" dirty="0" err="1" smtClean="0"/>
              <a:t>finfisher</a:t>
            </a:r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github.com</a:t>
            </a:r>
            <a:r>
              <a:rPr lang="en-US" dirty="0" smtClean="0"/>
              <a:t>/</a:t>
            </a:r>
            <a:r>
              <a:rPr lang="en-US" dirty="0" err="1" smtClean="0"/>
              <a:t>mieleke</a:t>
            </a:r>
            <a:r>
              <a:rPr lang="en-US" dirty="0" smtClean="0"/>
              <a:t>/Process-Hollowing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07BD0-CCDD-6F40-AC62-E6B4AA67FAA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8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FinSpy</a:t>
            </a:r>
            <a:r>
              <a:rPr lang="en-US" baseline="0" dirty="0" smtClean="0"/>
              <a:t> </a:t>
            </a:r>
            <a:r>
              <a:rPr lang="en-US" dirty="0" smtClean="0"/>
              <a:t>C&amp;C servers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07BD0-CCDD-6F40-AC62-E6B4AA67FAA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302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wikileaks.org</a:t>
            </a:r>
            <a:r>
              <a:rPr lang="en-US" dirty="0" smtClean="0"/>
              <a:t>/</a:t>
            </a:r>
            <a:r>
              <a:rPr lang="en-US" dirty="0" err="1" smtClean="0"/>
              <a:t>hackingteam</a:t>
            </a:r>
            <a:r>
              <a:rPr lang="en-US" dirty="0" smtClean="0"/>
              <a:t>/emails/</a:t>
            </a:r>
            <a:r>
              <a:rPr lang="en-US" dirty="0" err="1" smtClean="0"/>
              <a:t>emailid</a:t>
            </a:r>
            <a:r>
              <a:rPr lang="en-US" dirty="0" smtClean="0"/>
              <a:t>/19213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07BD0-CCDD-6F40-AC62-E6B4AA67FAA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615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80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28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096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2450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7567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2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1105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515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35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96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5563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300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783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0CC23-C840-F64A-868D-8B0138AB6D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026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</a:t>
            </a:r>
            <a:r>
              <a:rPr lang="it-IT" dirty="0" err="1" smtClean="0"/>
              <a:t>title</a:t>
            </a:r>
            <a:r>
              <a:rPr lang="it-IT" dirty="0" smtClean="0"/>
              <a:t>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Click to </a:t>
            </a:r>
            <a:r>
              <a:rPr lang="it-IT" dirty="0" err="1" smtClean="0"/>
              <a:t>edit</a:t>
            </a:r>
            <a:r>
              <a:rPr lang="it-IT" dirty="0" smtClean="0"/>
              <a:t> Master text </a:t>
            </a:r>
            <a:r>
              <a:rPr lang="it-IT" dirty="0" err="1" smtClean="0"/>
              <a:t>styles</a:t>
            </a:r>
            <a:endParaRPr lang="it-IT" dirty="0" smtClean="0"/>
          </a:p>
          <a:p>
            <a:pPr lvl="1"/>
            <a:r>
              <a:rPr lang="it-IT" dirty="0" smtClean="0"/>
              <a:t>Second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2"/>
            <a:r>
              <a:rPr lang="it-IT" dirty="0" smtClean="0"/>
              <a:t>Third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3"/>
            <a:r>
              <a:rPr lang="it-IT" dirty="0" err="1" smtClean="0"/>
              <a:t>Fourth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it-IT" dirty="0" smtClean="0"/>
          </a:p>
          <a:p>
            <a:pPr lvl="4"/>
            <a:r>
              <a:rPr lang="it-IT" dirty="0" err="1" smtClean="0"/>
              <a:t>Fifth</a:t>
            </a:r>
            <a:r>
              <a:rPr lang="it-IT" dirty="0" smtClean="0"/>
              <a:t> </a:t>
            </a:r>
            <a:r>
              <a:rPr lang="it-IT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EC71B-2A4D-4B44-99F9-A52D69D3479E}" type="datetimeFigureOut">
              <a:rPr lang="en-US" smtClean="0"/>
              <a:pPr/>
              <a:t>9/15/2015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0CC23-C840-F64A-868D-8B0138AB6D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7332" y="93821"/>
            <a:ext cx="1765037" cy="520686"/>
          </a:xfrm>
          <a:prstGeom prst="rect">
            <a:avLst/>
          </a:prstGeom>
        </p:spPr>
      </p:pic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17"/>
          <a:srcRect r="63736"/>
          <a:stretch>
            <a:fillRect/>
          </a:stretch>
        </p:blipFill>
        <p:spPr bwMode="auto">
          <a:xfrm>
            <a:off x="7600270" y="0"/>
            <a:ext cx="1543730" cy="72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8690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00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libero.it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Document1.docx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Offensive technologies</a:t>
            </a:r>
            <a:br>
              <a:rPr lang="en-US" dirty="0" smtClean="0"/>
            </a:b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Lecture 0- Administrative Details</a:t>
            </a:r>
          </a:p>
          <a:p>
            <a:r>
              <a:rPr lang="en-US" dirty="0" smtClean="0"/>
              <a:t>Fabio </a:t>
            </a:r>
            <a:r>
              <a:rPr lang="en-US" dirty="0" err="1" smtClean="0"/>
              <a:t>Massacci</a:t>
            </a:r>
            <a:endParaRPr lang="en-US" dirty="0" smtClean="0"/>
          </a:p>
          <a:p>
            <a:endParaRPr lang="en-US" dirty="0" smtClean="0"/>
          </a:p>
          <a:p>
            <a:r>
              <a:rPr lang="en-US" sz="1600" dirty="0"/>
              <a:t>https://</a:t>
            </a:r>
            <a:r>
              <a:rPr lang="en-US" sz="1600" dirty="0" err="1"/>
              <a:t>securitylab.disi.unitn.it</a:t>
            </a:r>
            <a:r>
              <a:rPr lang="en-US" sz="1600" dirty="0"/>
              <a:t>/</a:t>
            </a:r>
            <a:r>
              <a:rPr lang="en-US" sz="1600" dirty="0" err="1"/>
              <a:t>doku.php?id</a:t>
            </a:r>
            <a:r>
              <a:rPr lang="en-US" sz="1600" dirty="0"/>
              <a:t>=</a:t>
            </a:r>
            <a:r>
              <a:rPr lang="en-US" sz="1600" dirty="0" err="1"/>
              <a:t>course_on_offensive_technologies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1726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640960" cy="424847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Will be offensive </a:t>
            </a:r>
            <a:r>
              <a:rPr lang="it-IT" dirty="0" err="1" smtClean="0"/>
              <a:t>technologies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to stay?</a:t>
            </a:r>
          </a:p>
          <a:p>
            <a:pPr lvl="1"/>
            <a:r>
              <a:rPr lang="it-IT" dirty="0" err="1" smtClean="0"/>
              <a:t>Hacking</a:t>
            </a:r>
            <a:r>
              <a:rPr lang="it-IT" dirty="0" smtClean="0"/>
              <a:t> “</a:t>
            </a:r>
            <a:r>
              <a:rPr lang="it-IT" dirty="0" err="1" smtClean="0"/>
              <a:t>expires</a:t>
            </a:r>
            <a:r>
              <a:rPr lang="it-IT" dirty="0" smtClean="0"/>
              <a:t>” the idea “</a:t>
            </a:r>
            <a:r>
              <a:rPr lang="it-IT" dirty="0" err="1" smtClean="0"/>
              <a:t>stays</a:t>
            </a:r>
            <a:r>
              <a:rPr lang="it-IT" dirty="0" smtClean="0"/>
              <a:t>”</a:t>
            </a:r>
          </a:p>
          <a:p>
            <a:pPr lvl="2"/>
            <a:r>
              <a:rPr lang="it-IT" dirty="0" err="1" smtClean="0"/>
              <a:t>Well</a:t>
            </a:r>
            <a:r>
              <a:rPr lang="it-IT" dirty="0" smtClean="0"/>
              <a:t> </a:t>
            </a:r>
            <a:r>
              <a:rPr lang="it-IT" dirty="0" err="1" smtClean="0"/>
              <a:t>old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are </a:t>
            </a:r>
            <a:r>
              <a:rPr lang="it-IT" dirty="0" err="1" smtClean="0"/>
              <a:t>still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…</a:t>
            </a:r>
          </a:p>
          <a:p>
            <a:pPr lvl="1"/>
            <a:r>
              <a:rPr lang="it-IT" dirty="0" err="1" smtClean="0"/>
              <a:t>Attacker</a:t>
            </a:r>
            <a:r>
              <a:rPr lang="it-IT" dirty="0" smtClean="0"/>
              <a:t> style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importance</a:t>
            </a:r>
            <a:r>
              <a:rPr lang="it-IT" dirty="0" smtClean="0"/>
              <a:t> for defense</a:t>
            </a:r>
          </a:p>
          <a:p>
            <a:pPr lvl="1"/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there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something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can be </a:t>
            </a:r>
            <a:r>
              <a:rPr lang="it-IT" dirty="0" err="1" smtClean="0"/>
              <a:t>abused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abused</a:t>
            </a:r>
            <a:endParaRPr lang="it-IT" dirty="0" smtClean="0"/>
          </a:p>
          <a:p>
            <a:pPr lvl="2"/>
            <a:r>
              <a:rPr lang="it-IT" dirty="0" err="1" smtClean="0"/>
              <a:t>Motivation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important</a:t>
            </a:r>
            <a:r>
              <a:rPr lang="it-IT" dirty="0" smtClean="0"/>
              <a:t> – </a:t>
            </a:r>
            <a:r>
              <a:rPr lang="it-IT" dirty="0" err="1" smtClean="0"/>
              <a:t>cost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to be </a:t>
            </a:r>
            <a:r>
              <a:rPr lang="it-IT" dirty="0" err="1" smtClean="0"/>
              <a:t>feasible</a:t>
            </a:r>
            <a:r>
              <a:rPr lang="it-IT" dirty="0" smtClean="0"/>
              <a:t> – </a:t>
            </a:r>
            <a:r>
              <a:rPr lang="it-IT" dirty="0" err="1" smtClean="0"/>
              <a:t>engineering</a:t>
            </a:r>
            <a:endParaRPr lang="it-IT" dirty="0" smtClean="0"/>
          </a:p>
          <a:p>
            <a:pPr lvl="1"/>
            <a:r>
              <a:rPr lang="it-IT" dirty="0" err="1" smtClean="0"/>
              <a:t>Same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</a:t>
            </a:r>
            <a:r>
              <a:rPr lang="it-IT" dirty="0" err="1" smtClean="0"/>
              <a:t>apply</a:t>
            </a:r>
            <a:r>
              <a:rPr lang="it-IT" dirty="0" smtClean="0"/>
              <a:t> for </a:t>
            </a:r>
            <a:r>
              <a:rPr lang="it-IT" dirty="0" err="1" smtClean="0"/>
              <a:t>protection</a:t>
            </a:r>
            <a:r>
              <a:rPr lang="it-IT" dirty="0" smtClean="0"/>
              <a:t> </a:t>
            </a:r>
            <a:r>
              <a:rPr lang="it-IT" dirty="0" err="1" smtClean="0"/>
              <a:t>mechanism</a:t>
            </a:r>
            <a:endParaRPr lang="it-IT" dirty="0" smtClean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67944" y="6165304"/>
            <a:ext cx="4177606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it-IT" dirty="0" err="1" smtClean="0"/>
              <a:t>Question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0561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4032448" cy="424847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S-TRUST </a:t>
            </a:r>
            <a:r>
              <a:rPr lang="it-IT" dirty="0" err="1" smtClean="0"/>
              <a:t>Authentication</a:t>
            </a:r>
            <a:r>
              <a:rPr lang="it-IT" dirty="0" smtClean="0"/>
              <a:t> and </a:t>
            </a:r>
            <a:r>
              <a:rPr lang="it-IT" dirty="0" err="1" smtClean="0"/>
              <a:t>Encryption</a:t>
            </a:r>
            <a:r>
              <a:rPr lang="it-IT" dirty="0" smtClean="0"/>
              <a:t> </a:t>
            </a:r>
            <a:r>
              <a:rPr lang="it-IT" dirty="0" err="1" smtClean="0"/>
              <a:t>Root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Deutscher</a:t>
            </a:r>
            <a:r>
              <a:rPr lang="it-IT" dirty="0" smtClean="0"/>
              <a:t> </a:t>
            </a:r>
            <a:r>
              <a:rPr lang="it-IT" dirty="0" err="1" smtClean="0"/>
              <a:t>Sparkassen</a:t>
            </a:r>
            <a:r>
              <a:rPr lang="it-IT" dirty="0" smtClean="0"/>
              <a:t> </a:t>
            </a:r>
            <a:r>
              <a:rPr lang="it-IT" dirty="0" err="1" smtClean="0"/>
              <a:t>Verlag</a:t>
            </a:r>
            <a:r>
              <a:rPr lang="it-IT" dirty="0" smtClean="0"/>
              <a:t> </a:t>
            </a:r>
            <a:r>
              <a:rPr lang="it-IT" dirty="0" err="1" smtClean="0"/>
              <a:t>GmbH</a:t>
            </a:r>
            <a:r>
              <a:rPr lang="it-IT" dirty="0" smtClean="0"/>
              <a:t>, Stuttgart, Baden-</a:t>
            </a:r>
            <a:r>
              <a:rPr lang="it-IT" dirty="0" err="1" smtClean="0"/>
              <a:t>Wuerttemberg</a:t>
            </a:r>
            <a:r>
              <a:rPr lang="it-IT" dirty="0" smtClean="0"/>
              <a:t> (DE)</a:t>
            </a:r>
          </a:p>
          <a:p>
            <a:r>
              <a:rPr lang="it-IT" dirty="0" err="1" smtClean="0"/>
              <a:t>NetLock</a:t>
            </a:r>
            <a:r>
              <a:rPr lang="it-IT" dirty="0" smtClean="0"/>
              <a:t> </a:t>
            </a:r>
            <a:r>
              <a:rPr lang="it-IT" dirty="0" err="1" smtClean="0"/>
              <a:t>Kozjegyzoi</a:t>
            </a:r>
            <a:r>
              <a:rPr lang="it-IT" dirty="0" smtClean="0"/>
              <a:t> </a:t>
            </a:r>
            <a:r>
              <a:rPr lang="it-IT" dirty="0" err="1" smtClean="0"/>
              <a:t>Tanusitvanykiado</a:t>
            </a:r>
            <a:endParaRPr lang="it-IT" dirty="0" smtClean="0"/>
          </a:p>
          <a:p>
            <a:pPr lvl="1"/>
            <a:r>
              <a:rPr lang="it-IT" dirty="0" err="1" smtClean="0"/>
              <a:t>Tanusitvanykiadok</a:t>
            </a:r>
            <a:r>
              <a:rPr lang="it-IT" dirty="0" smtClean="0"/>
              <a:t>, </a:t>
            </a:r>
            <a:r>
              <a:rPr lang="it-IT" dirty="0" err="1" smtClean="0"/>
              <a:t>NetLock</a:t>
            </a:r>
            <a:r>
              <a:rPr lang="it-IT" dirty="0" smtClean="0"/>
              <a:t> </a:t>
            </a:r>
            <a:r>
              <a:rPr lang="it-IT" dirty="0" err="1" smtClean="0"/>
              <a:t>Halozatbiztonsagi</a:t>
            </a:r>
            <a:r>
              <a:rPr lang="it-IT" dirty="0" smtClean="0"/>
              <a:t> </a:t>
            </a:r>
            <a:r>
              <a:rPr lang="it-IT" dirty="0" err="1" smtClean="0"/>
              <a:t>Kft</a:t>
            </a:r>
            <a:r>
              <a:rPr lang="it-IT" dirty="0" smtClean="0"/>
              <a:t>., Budapest, </a:t>
            </a:r>
            <a:r>
              <a:rPr lang="it-IT" dirty="0" err="1" smtClean="0"/>
              <a:t>Hungary</a:t>
            </a:r>
            <a:endParaRPr lang="it-IT" dirty="0" smtClean="0"/>
          </a:p>
          <a:p>
            <a:r>
              <a:rPr lang="it-IT" dirty="0" smtClean="0"/>
              <a:t>TÜRKTRUST </a:t>
            </a:r>
            <a:r>
              <a:rPr lang="it-IT" dirty="0" err="1" smtClean="0"/>
              <a:t>Elektronik</a:t>
            </a:r>
            <a:r>
              <a:rPr lang="it-IT" dirty="0" smtClean="0"/>
              <a:t> </a:t>
            </a:r>
            <a:r>
              <a:rPr lang="it-IT" dirty="0" err="1" smtClean="0"/>
              <a:t>Sertifika</a:t>
            </a:r>
            <a:r>
              <a:rPr lang="it-IT" dirty="0" smtClean="0"/>
              <a:t> </a:t>
            </a:r>
            <a:r>
              <a:rPr lang="it-IT" dirty="0" err="1" smtClean="0"/>
              <a:t>Hizmet</a:t>
            </a:r>
            <a:r>
              <a:rPr lang="it-IT" dirty="0" smtClean="0"/>
              <a:t> </a:t>
            </a:r>
            <a:r>
              <a:rPr lang="it-IT" dirty="0" err="1" smtClean="0"/>
              <a:t>Sağlayıcısı</a:t>
            </a:r>
            <a:endParaRPr lang="it-IT" dirty="0" smtClean="0"/>
          </a:p>
          <a:p>
            <a:pPr lvl="1"/>
            <a:r>
              <a:rPr lang="it-IT" dirty="0" err="1" smtClean="0"/>
              <a:t>Bilgiİletişim</a:t>
            </a:r>
            <a:r>
              <a:rPr lang="it-IT" dirty="0" smtClean="0"/>
              <a:t> ve </a:t>
            </a:r>
            <a:r>
              <a:rPr lang="it-IT" dirty="0" err="1" smtClean="0"/>
              <a:t>Bilişim</a:t>
            </a:r>
            <a:r>
              <a:rPr lang="it-IT" dirty="0" smtClean="0"/>
              <a:t> </a:t>
            </a:r>
            <a:r>
              <a:rPr lang="it-IT" dirty="0" err="1" smtClean="0"/>
              <a:t>Güvenliği</a:t>
            </a:r>
            <a:r>
              <a:rPr lang="it-IT" dirty="0" smtClean="0"/>
              <a:t> </a:t>
            </a:r>
            <a:r>
              <a:rPr lang="it-IT" dirty="0" err="1" smtClean="0"/>
              <a:t>Hizmetleri</a:t>
            </a:r>
            <a:r>
              <a:rPr lang="it-IT" dirty="0" smtClean="0"/>
              <a:t> A.Ş. ANKARA, </a:t>
            </a:r>
            <a:r>
              <a:rPr lang="it-IT" dirty="0" err="1" smtClean="0"/>
              <a:t>Turkey</a:t>
            </a:r>
            <a:endParaRPr lang="it-IT" dirty="0" smtClean="0"/>
          </a:p>
          <a:p>
            <a:r>
              <a:rPr lang="it-IT" dirty="0" smtClean="0"/>
              <a:t>CA </a:t>
            </a:r>
            <a:r>
              <a:rPr lang="ja-JP" altLang="it-IT" dirty="0" smtClean="0"/>
              <a:t>沃通根证书</a:t>
            </a:r>
          </a:p>
          <a:p>
            <a:pPr lvl="1"/>
            <a:r>
              <a:rPr lang="it-IT" dirty="0" err="1" smtClean="0"/>
              <a:t>WoSign</a:t>
            </a:r>
            <a:r>
              <a:rPr lang="it-IT" dirty="0" smtClean="0"/>
              <a:t> CA Limited, China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4788024" y="1556792"/>
            <a:ext cx="4104456" cy="4248472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dirty="0" smtClean="0"/>
              <a:t>To </a:t>
            </a:r>
            <a:r>
              <a:rPr lang="it-IT" dirty="0" err="1" smtClean="0"/>
              <a:t>guarantee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a website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really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claims</a:t>
            </a:r>
            <a:r>
              <a:rPr lang="it-IT" dirty="0" smtClean="0"/>
              <a:t> to be?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Do </a:t>
            </a:r>
            <a:r>
              <a:rPr lang="it-IT" dirty="0" err="1" smtClean="0"/>
              <a:t>you</a:t>
            </a:r>
            <a:r>
              <a:rPr lang="it-IT" dirty="0" smtClean="0"/>
              <a:t> trust </a:t>
            </a:r>
            <a:r>
              <a:rPr lang="it-IT" dirty="0" err="1" smtClean="0"/>
              <a:t>these</a:t>
            </a:r>
            <a:r>
              <a:rPr lang="it-IT" dirty="0" smtClean="0"/>
              <a:t> </a:t>
            </a:r>
            <a:r>
              <a:rPr lang="it-IT" dirty="0" err="1" smtClean="0"/>
              <a:t>organisations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3694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3535919" cy="424847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ONE webpage</a:t>
            </a:r>
          </a:p>
          <a:p>
            <a:pPr lvl="1"/>
            <a:r>
              <a:rPr lang="en-US" dirty="0" smtClean="0"/>
              <a:t>Plenty of ads</a:t>
            </a:r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We DON’T look at the ads</a:t>
            </a:r>
          </a:p>
          <a:p>
            <a:pPr lvl="1"/>
            <a:r>
              <a:rPr lang="en-US" dirty="0" smtClean="0"/>
              <a:t>Only click on mail</a:t>
            </a:r>
            <a:endParaRPr lang="en-US" dirty="0"/>
          </a:p>
          <a:p>
            <a:r>
              <a:rPr lang="en-US" dirty="0" smtClean="0"/>
              <a:t>And download the program of the </a:t>
            </a:r>
            <a:r>
              <a:rPr lang="en-US" dirty="0" err="1" smtClean="0"/>
              <a:t>infosec</a:t>
            </a:r>
            <a:r>
              <a:rPr lang="en-US" dirty="0" smtClean="0"/>
              <a:t> conference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6" b="1216"/>
          <a:stretch>
            <a:fillRect/>
          </a:stretch>
        </p:blipFill>
        <p:spPr>
          <a:xfrm>
            <a:off x="3852003" y="1757845"/>
            <a:ext cx="5291997" cy="38895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it-IT" dirty="0" err="1" smtClean="0"/>
              <a:t>What’s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7843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6" r="6462" b="2876"/>
          <a:stretch/>
        </p:blipFill>
        <p:spPr>
          <a:xfrm>
            <a:off x="106363" y="1600200"/>
            <a:ext cx="5427380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it-IT" dirty="0" err="1" smtClean="0"/>
              <a:t>What’s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?</a:t>
            </a:r>
            <a:endParaRPr lang="it-IT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5039544" y="2030247"/>
            <a:ext cx="4104456" cy="4248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ONE PDF file, </a:t>
            </a:r>
            <a:r>
              <a:rPr lang="it-IT" dirty="0" err="1" smtClean="0"/>
              <a:t>essentially</a:t>
            </a:r>
            <a:r>
              <a:rPr lang="it-IT" dirty="0" smtClean="0"/>
              <a:t> an image</a:t>
            </a:r>
          </a:p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happens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open </a:t>
            </a:r>
            <a:r>
              <a:rPr lang="it-IT" dirty="0" err="1" smtClean="0"/>
              <a:t>it</a:t>
            </a:r>
            <a:r>
              <a:rPr lang="it-IT" dirty="0" smtClean="0"/>
              <a:t>?</a:t>
            </a:r>
          </a:p>
          <a:p>
            <a:pPr lvl="1"/>
            <a:r>
              <a:rPr lang="it-IT" dirty="0" err="1" smtClean="0"/>
              <a:t>Nothing</a:t>
            </a:r>
            <a:endParaRPr lang="it-IT" dirty="0" smtClean="0"/>
          </a:p>
          <a:p>
            <a:pPr lvl="1"/>
            <a:r>
              <a:rPr lang="it-IT" dirty="0" smtClean="0"/>
              <a:t>Acrobat Reader shows the image on the monitor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9763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4032448" cy="4248472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photocopier</a:t>
            </a:r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 err="1" smtClean="0"/>
              <a:t>printer</a:t>
            </a:r>
            <a:endParaRPr lang="it-IT" dirty="0" smtClean="0"/>
          </a:p>
          <a:p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send</a:t>
            </a:r>
            <a:r>
              <a:rPr lang="it-IT" dirty="0" smtClean="0"/>
              <a:t> a file, and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prints</a:t>
            </a:r>
            <a:endParaRPr lang="it-IT" dirty="0" smtClean="0"/>
          </a:p>
        </p:txBody>
      </p:sp>
      <p:pic>
        <p:nvPicPr>
          <p:cNvPr id="1026" name="Picture 2" descr="http://www.office.xerox.com/catalog_photos/WCP232_WCP238_FAMILY_RESERVED_spec_277x19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85" r="15985"/>
          <a:stretch>
            <a:fillRect/>
          </a:stretch>
        </p:blipFill>
        <p:spPr bwMode="auto">
          <a:xfrm>
            <a:off x="4283968" y="1556792"/>
            <a:ext cx="4117796" cy="396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it-IT" dirty="0" err="1" smtClean="0"/>
              <a:t>What’s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396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ffice.xerox.com/catalog_photos/WCP232_WCP238_FAMILY_RESERVED_spec_277x19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77" r="16577"/>
          <a:stretch>
            <a:fillRect/>
          </a:stretch>
        </p:blipFill>
        <p:spPr>
          <a:xfrm>
            <a:off x="251520" y="2492896"/>
            <a:ext cx="4032448" cy="3312368"/>
          </a:xfrm>
        </p:spPr>
      </p:pic>
      <p:pic>
        <p:nvPicPr>
          <p:cNvPr id="2052" name="Picture 4" descr="Apollo16LM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13" r="6513"/>
          <a:stretch>
            <a:fillRect/>
          </a:stretch>
        </p:blipFill>
        <p:spPr>
          <a:xfrm>
            <a:off x="4788024" y="2564904"/>
            <a:ext cx="4104456" cy="3240360"/>
          </a:xfr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i="1" dirty="0" err="1" smtClean="0"/>
              <a:t>really</a:t>
            </a:r>
            <a:r>
              <a:rPr lang="it-IT" i="1" dirty="0" smtClean="0"/>
              <a:t> </a:t>
            </a:r>
            <a:r>
              <a:rPr lang="it-IT" i="1" dirty="0" err="1" smtClean="0"/>
              <a:t>is</a:t>
            </a:r>
            <a:r>
              <a:rPr lang="it-IT" i="1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? Just </a:t>
            </a:r>
            <a:r>
              <a:rPr lang="it-IT" dirty="0" err="1" smtClean="0"/>
              <a:t>like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!</a:t>
            </a:r>
            <a:endParaRPr lang="it-I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535113"/>
            <a:ext cx="4040188" cy="639762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Xerox computer to just </a:t>
            </a:r>
            <a:r>
              <a:rPr lang="it-IT" dirty="0" err="1" smtClean="0"/>
              <a:t>print</a:t>
            </a:r>
            <a:r>
              <a:rPr lang="it-IT" dirty="0" smtClean="0"/>
              <a:t> a file:</a:t>
            </a:r>
          </a:p>
          <a:p>
            <a:r>
              <a:rPr lang="it-IT" dirty="0" smtClean="0"/>
              <a:t>Intel Celeron - 733 MHZ – 128MB</a:t>
            </a:r>
            <a:endParaRPr lang="it-IT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102225" y="1535113"/>
            <a:ext cx="4041775" cy="639762"/>
          </a:xfrm>
        </p:spPr>
        <p:txBody>
          <a:bodyPr>
            <a:normAutofit fontScale="40000" lnSpcReduction="20000"/>
          </a:bodyPr>
          <a:lstStyle/>
          <a:p>
            <a:r>
              <a:rPr lang="it-IT" dirty="0" smtClean="0"/>
              <a:t>NASA computer to  </a:t>
            </a:r>
            <a:r>
              <a:rPr lang="it-IT" dirty="0" err="1" smtClean="0"/>
              <a:t>land</a:t>
            </a:r>
            <a:r>
              <a:rPr lang="it-IT" dirty="0" smtClean="0"/>
              <a:t> Apollo 16 to the Moon</a:t>
            </a:r>
          </a:p>
          <a:p>
            <a:r>
              <a:rPr lang="it-IT" dirty="0" smtClean="0"/>
              <a:t>AGC – 1 MHz – 4KB RAM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088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06" r="10706"/>
          <a:stretch>
            <a:fillRect/>
          </a:stretch>
        </p:blipFill>
        <p:spPr>
          <a:xfrm>
            <a:off x="0" y="1600200"/>
            <a:ext cx="5099222" cy="452596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003484" y="1556792"/>
            <a:ext cx="4104456" cy="465765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it-IT" dirty="0" err="1" smtClean="0"/>
              <a:t>That’s</a:t>
            </a:r>
            <a:r>
              <a:rPr lang="it-IT" dirty="0" smtClean="0"/>
              <a:t> a </a:t>
            </a:r>
            <a:r>
              <a:rPr lang="it-IT" b="1" dirty="0" err="1" smtClean="0"/>
              <a:t>program</a:t>
            </a:r>
            <a:r>
              <a:rPr lang="it-IT" dirty="0" smtClean="0"/>
              <a:t> </a:t>
            </a:r>
            <a:r>
              <a:rPr lang="it-IT" dirty="0" err="1" smtClean="0"/>
              <a:t>containing</a:t>
            </a:r>
            <a:endParaRPr lang="it-IT" dirty="0" smtClean="0"/>
          </a:p>
          <a:p>
            <a:pPr lvl="1"/>
            <a:r>
              <a:rPr lang="it-IT" dirty="0" err="1" smtClean="0"/>
              <a:t>at</a:t>
            </a:r>
            <a:r>
              <a:rPr lang="it-IT" dirty="0" smtClean="0"/>
              <a:t> </a:t>
            </a:r>
            <a:r>
              <a:rPr lang="it-IT" dirty="0" err="1" smtClean="0"/>
              <a:t>least</a:t>
            </a:r>
            <a:r>
              <a:rPr lang="it-IT" dirty="0" smtClean="0"/>
              <a:t> 1682 </a:t>
            </a:r>
            <a:r>
              <a:rPr lang="it-IT" dirty="0" err="1" smtClean="0"/>
              <a:t>instructions</a:t>
            </a:r>
            <a:endParaRPr lang="it-IT" dirty="0" smtClean="0"/>
          </a:p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happens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we</a:t>
            </a:r>
            <a:r>
              <a:rPr lang="it-IT" dirty="0" smtClean="0"/>
              <a:t> open </a:t>
            </a:r>
            <a:r>
              <a:rPr lang="it-IT" dirty="0" err="1" smtClean="0"/>
              <a:t>it</a:t>
            </a:r>
            <a:r>
              <a:rPr lang="it-IT" dirty="0" smtClean="0"/>
              <a:t>?</a:t>
            </a:r>
          </a:p>
          <a:p>
            <a:pPr lvl="1"/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instructions</a:t>
            </a:r>
            <a:r>
              <a:rPr lang="it-IT" dirty="0" smtClean="0"/>
              <a:t> are </a:t>
            </a:r>
            <a:r>
              <a:rPr lang="it-IT" dirty="0" err="1" smtClean="0"/>
              <a:t>executed</a:t>
            </a:r>
            <a:endParaRPr lang="it-IT" dirty="0" smtClean="0"/>
          </a:p>
          <a:p>
            <a:pPr lvl="1"/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necessarily</a:t>
            </a:r>
            <a:r>
              <a:rPr lang="it-IT" dirty="0" smtClean="0"/>
              <a:t> </a:t>
            </a:r>
            <a:r>
              <a:rPr lang="it-IT" dirty="0" err="1" smtClean="0"/>
              <a:t>true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the </a:t>
            </a:r>
            <a:r>
              <a:rPr lang="it-IT" dirty="0" err="1" smtClean="0"/>
              <a:t>result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displayed</a:t>
            </a:r>
            <a:endParaRPr lang="it-IT" dirty="0" smtClean="0"/>
          </a:p>
          <a:p>
            <a:r>
              <a:rPr lang="it-IT" dirty="0" smtClean="0"/>
              <a:t>PDF </a:t>
            </a:r>
            <a:r>
              <a:rPr lang="it-IT" dirty="0" err="1" smtClean="0"/>
              <a:t>language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/>
              <a:t> </a:t>
            </a:r>
            <a:r>
              <a:rPr lang="it-IT" dirty="0" err="1" smtClean="0"/>
              <a:t>Turing</a:t>
            </a:r>
            <a:r>
              <a:rPr lang="it-IT" dirty="0" smtClean="0"/>
              <a:t> Complete</a:t>
            </a:r>
          </a:p>
          <a:p>
            <a:pPr lvl="1"/>
            <a:r>
              <a:rPr lang="it-IT" b="1" u="sng" dirty="0" smtClean="0"/>
              <a:t>ANY</a:t>
            </a:r>
            <a:r>
              <a:rPr lang="it-IT" dirty="0" smtClean="0"/>
              <a:t> </a:t>
            </a:r>
            <a:r>
              <a:rPr lang="it-IT" dirty="0" err="1" smtClean="0"/>
              <a:t>function</a:t>
            </a:r>
            <a:r>
              <a:rPr lang="it-IT" dirty="0" smtClean="0"/>
              <a:t> can be </a:t>
            </a:r>
            <a:r>
              <a:rPr lang="it-IT" dirty="0" err="1" smtClean="0"/>
              <a:t>written</a:t>
            </a:r>
            <a:r>
              <a:rPr lang="it-IT" dirty="0" smtClean="0"/>
              <a:t> in PDF </a:t>
            </a:r>
            <a:r>
              <a:rPr lang="it-IT" dirty="0" err="1" smtClean="0"/>
              <a:t>language</a:t>
            </a:r>
            <a:endParaRPr lang="it-IT" dirty="0" smtClean="0"/>
          </a:p>
          <a:p>
            <a:pPr lvl="1"/>
            <a:r>
              <a:rPr lang="it-IT" dirty="0" smtClean="0"/>
              <a:t>Opening a PDF file can </a:t>
            </a:r>
            <a:r>
              <a:rPr lang="it-IT" dirty="0" err="1" smtClean="0"/>
              <a:t>seamlessly</a:t>
            </a:r>
            <a:r>
              <a:rPr lang="it-IT" dirty="0" smtClean="0"/>
              <a:t> display an image and </a:t>
            </a:r>
            <a:r>
              <a:rPr lang="it-IT" dirty="0" err="1" smtClean="0"/>
              <a:t>simultaneously</a:t>
            </a:r>
            <a:r>
              <a:rPr lang="it-IT" dirty="0" smtClean="0"/>
              <a:t> solve small </a:t>
            </a:r>
            <a:r>
              <a:rPr lang="it-IT" dirty="0" err="1" smtClean="0"/>
              <a:t>Fermat’s</a:t>
            </a:r>
            <a:r>
              <a:rPr lang="it-IT" dirty="0" smtClean="0"/>
              <a:t> </a:t>
            </a:r>
            <a:r>
              <a:rPr lang="it-IT" dirty="0" err="1" smtClean="0"/>
              <a:t>theorem</a:t>
            </a:r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i="1" dirty="0" err="1" smtClean="0"/>
              <a:t>really</a:t>
            </a:r>
            <a:r>
              <a:rPr lang="it-IT" i="1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991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999061"/>
            <a:ext cx="4032448" cy="424847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When we type </a:t>
            </a:r>
            <a:r>
              <a:rPr lang="en-US" dirty="0" smtClean="0">
                <a:hlinkClick r:id="rId2"/>
              </a:rPr>
              <a:t>www.libero.it</a:t>
            </a:r>
            <a:r>
              <a:rPr lang="en-US" dirty="0" smtClean="0"/>
              <a:t> on the browser, YOUR computer will:</a:t>
            </a:r>
          </a:p>
          <a:p>
            <a:r>
              <a:rPr lang="en-US" dirty="0" smtClean="0"/>
              <a:t>Execute</a:t>
            </a:r>
          </a:p>
          <a:p>
            <a:pPr lvl="1"/>
            <a:r>
              <a:rPr lang="en-US" dirty="0" smtClean="0"/>
              <a:t>186 local functions</a:t>
            </a:r>
          </a:p>
          <a:p>
            <a:pPr lvl="1"/>
            <a:r>
              <a:rPr lang="en-US" dirty="0" smtClean="0"/>
              <a:t>15 functions from </a:t>
            </a:r>
            <a:r>
              <a:rPr lang="en-US" b="1" i="1" dirty="0" smtClean="0"/>
              <a:t>external</a:t>
            </a:r>
            <a:r>
              <a:rPr lang="en-US" dirty="0" smtClean="0"/>
              <a:t> sites</a:t>
            </a:r>
          </a:p>
          <a:p>
            <a:r>
              <a:rPr lang="en-US" dirty="0" smtClean="0"/>
              <a:t>Aggregate static contents from</a:t>
            </a:r>
          </a:p>
          <a:p>
            <a:pPr lvl="1"/>
            <a:r>
              <a:rPr lang="en-US" dirty="0" smtClean="0"/>
              <a:t>676 websites of which</a:t>
            </a:r>
          </a:p>
          <a:p>
            <a:pPr lvl="1"/>
            <a:r>
              <a:rPr lang="en-US" dirty="0" smtClean="0"/>
              <a:t>370 external websites</a:t>
            </a:r>
          </a:p>
          <a:p>
            <a:pPr lvl="1"/>
            <a:r>
              <a:rPr lang="en-US" dirty="0" smtClean="0"/>
              <a:t>193 may be just images</a:t>
            </a:r>
          </a:p>
          <a:p>
            <a:r>
              <a:rPr lang="en-US" dirty="0" smtClean="0"/>
              <a:t>Aggregate dynamic content from </a:t>
            </a:r>
          </a:p>
          <a:p>
            <a:pPr lvl="1"/>
            <a:r>
              <a:rPr lang="en-US" dirty="0" smtClean="0"/>
              <a:t>8 advertisers (at least)</a:t>
            </a:r>
          </a:p>
          <a:p>
            <a:r>
              <a:rPr lang="en-US" dirty="0" smtClean="0"/>
              <a:t>Are all of these actions “good” ones?</a:t>
            </a:r>
          </a:p>
          <a:p>
            <a:endParaRPr lang="en-US" dirty="0" smtClean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6" b="1216"/>
          <a:stretch>
            <a:fillRect/>
          </a:stretch>
        </p:blipFill>
        <p:spPr>
          <a:xfrm>
            <a:off x="3640685" y="1417638"/>
            <a:ext cx="5503315" cy="3764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i="1" dirty="0" err="1" smtClean="0"/>
              <a:t>really</a:t>
            </a:r>
            <a:r>
              <a:rPr lang="it-IT" i="1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this</a:t>
            </a:r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8539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4032448" cy="424847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it-IT" dirty="0" smtClean="0"/>
              <a:t>S-TRUST </a:t>
            </a:r>
            <a:r>
              <a:rPr lang="it-IT" dirty="0" err="1" smtClean="0"/>
              <a:t>Authentication</a:t>
            </a:r>
            <a:r>
              <a:rPr lang="it-IT" dirty="0" smtClean="0"/>
              <a:t> and </a:t>
            </a:r>
            <a:r>
              <a:rPr lang="it-IT" dirty="0" err="1" smtClean="0"/>
              <a:t>Encryption</a:t>
            </a:r>
            <a:r>
              <a:rPr lang="it-IT" dirty="0" smtClean="0"/>
              <a:t> </a:t>
            </a:r>
            <a:r>
              <a:rPr lang="it-IT" dirty="0" err="1" smtClean="0"/>
              <a:t>Root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/>
              <a:t>D</a:t>
            </a:r>
            <a:r>
              <a:rPr lang="it-IT" dirty="0" err="1" smtClean="0"/>
              <a:t>eutscher</a:t>
            </a:r>
            <a:r>
              <a:rPr lang="it-IT" dirty="0" smtClean="0"/>
              <a:t> </a:t>
            </a:r>
            <a:r>
              <a:rPr lang="it-IT" dirty="0" err="1" smtClean="0"/>
              <a:t>Sparkassen</a:t>
            </a:r>
            <a:r>
              <a:rPr lang="it-IT" dirty="0" smtClean="0"/>
              <a:t> </a:t>
            </a:r>
            <a:r>
              <a:rPr lang="it-IT" dirty="0" err="1" smtClean="0"/>
              <a:t>Verlag</a:t>
            </a:r>
            <a:r>
              <a:rPr lang="it-IT" dirty="0" smtClean="0"/>
              <a:t> </a:t>
            </a:r>
            <a:r>
              <a:rPr lang="it-IT" dirty="0" err="1" smtClean="0"/>
              <a:t>GmbH</a:t>
            </a:r>
            <a:r>
              <a:rPr lang="it-IT" dirty="0" smtClean="0"/>
              <a:t>, Stuttgart, Baden-</a:t>
            </a:r>
            <a:r>
              <a:rPr lang="it-IT" dirty="0" err="1" smtClean="0"/>
              <a:t>Wuerttemberg</a:t>
            </a:r>
            <a:r>
              <a:rPr lang="it-IT" dirty="0" smtClean="0"/>
              <a:t> (DE)</a:t>
            </a:r>
          </a:p>
          <a:p>
            <a:r>
              <a:rPr lang="it-IT" dirty="0" err="1" smtClean="0"/>
              <a:t>NetLock</a:t>
            </a:r>
            <a:r>
              <a:rPr lang="it-IT" dirty="0" smtClean="0"/>
              <a:t> </a:t>
            </a:r>
            <a:r>
              <a:rPr lang="it-IT" dirty="0" err="1" smtClean="0"/>
              <a:t>Kozjegyzoi</a:t>
            </a:r>
            <a:r>
              <a:rPr lang="it-IT" dirty="0" smtClean="0"/>
              <a:t> </a:t>
            </a:r>
            <a:r>
              <a:rPr lang="it-IT" dirty="0" err="1" smtClean="0"/>
              <a:t>Tanusitvanykiado</a:t>
            </a:r>
            <a:endParaRPr lang="it-IT" dirty="0" smtClean="0"/>
          </a:p>
          <a:p>
            <a:pPr lvl="1"/>
            <a:r>
              <a:rPr lang="it-IT" dirty="0" err="1" smtClean="0"/>
              <a:t>Tanusitvanykiadok</a:t>
            </a:r>
            <a:r>
              <a:rPr lang="it-IT" dirty="0" smtClean="0"/>
              <a:t>, </a:t>
            </a:r>
            <a:r>
              <a:rPr lang="it-IT" dirty="0" err="1" smtClean="0"/>
              <a:t>NetLock</a:t>
            </a:r>
            <a:r>
              <a:rPr lang="it-IT" dirty="0" smtClean="0"/>
              <a:t> </a:t>
            </a:r>
            <a:r>
              <a:rPr lang="it-IT" dirty="0" err="1" smtClean="0"/>
              <a:t>Halozatbiztonsagi</a:t>
            </a:r>
            <a:r>
              <a:rPr lang="it-IT" dirty="0" smtClean="0"/>
              <a:t> </a:t>
            </a:r>
            <a:r>
              <a:rPr lang="it-IT" dirty="0" err="1" smtClean="0"/>
              <a:t>Kft</a:t>
            </a:r>
            <a:r>
              <a:rPr lang="it-IT" dirty="0" smtClean="0"/>
              <a:t>., Budapest, </a:t>
            </a:r>
            <a:r>
              <a:rPr lang="it-IT" dirty="0" err="1" smtClean="0"/>
              <a:t>Hungary</a:t>
            </a:r>
            <a:endParaRPr lang="it-IT" dirty="0" smtClean="0"/>
          </a:p>
          <a:p>
            <a:r>
              <a:rPr lang="it-IT" dirty="0" smtClean="0"/>
              <a:t>TÜRKTRUST </a:t>
            </a:r>
            <a:r>
              <a:rPr lang="it-IT" dirty="0" err="1" smtClean="0"/>
              <a:t>Elektronik</a:t>
            </a:r>
            <a:r>
              <a:rPr lang="it-IT" dirty="0" smtClean="0"/>
              <a:t> </a:t>
            </a:r>
            <a:r>
              <a:rPr lang="it-IT" dirty="0" err="1" smtClean="0"/>
              <a:t>Sertifika</a:t>
            </a:r>
            <a:r>
              <a:rPr lang="it-IT" dirty="0" smtClean="0"/>
              <a:t> </a:t>
            </a:r>
            <a:r>
              <a:rPr lang="it-IT" dirty="0" err="1" smtClean="0"/>
              <a:t>Hizmet</a:t>
            </a:r>
            <a:r>
              <a:rPr lang="it-IT" dirty="0" smtClean="0"/>
              <a:t> </a:t>
            </a:r>
            <a:r>
              <a:rPr lang="it-IT" dirty="0" err="1" smtClean="0"/>
              <a:t>Sağlayıcısı</a:t>
            </a:r>
            <a:endParaRPr lang="it-IT" dirty="0" smtClean="0"/>
          </a:p>
          <a:p>
            <a:pPr lvl="1"/>
            <a:r>
              <a:rPr lang="it-IT" dirty="0" err="1" smtClean="0"/>
              <a:t>Bilgiİletişim</a:t>
            </a:r>
            <a:r>
              <a:rPr lang="it-IT" dirty="0" smtClean="0"/>
              <a:t> ve </a:t>
            </a:r>
            <a:r>
              <a:rPr lang="it-IT" dirty="0" err="1" smtClean="0"/>
              <a:t>Bilişim</a:t>
            </a:r>
            <a:r>
              <a:rPr lang="it-IT" dirty="0" smtClean="0"/>
              <a:t> </a:t>
            </a:r>
            <a:r>
              <a:rPr lang="it-IT" dirty="0" err="1" smtClean="0"/>
              <a:t>Güvenliği</a:t>
            </a:r>
            <a:r>
              <a:rPr lang="it-IT" dirty="0" smtClean="0"/>
              <a:t> </a:t>
            </a:r>
            <a:r>
              <a:rPr lang="it-IT" dirty="0" err="1" smtClean="0"/>
              <a:t>Hizmetleri</a:t>
            </a:r>
            <a:r>
              <a:rPr lang="it-IT" dirty="0" smtClean="0"/>
              <a:t> A.Ş. ANKARA, </a:t>
            </a:r>
            <a:r>
              <a:rPr lang="it-IT" dirty="0" err="1" smtClean="0"/>
              <a:t>Turkey</a:t>
            </a:r>
            <a:endParaRPr lang="it-IT" dirty="0" smtClean="0"/>
          </a:p>
          <a:p>
            <a:r>
              <a:rPr lang="ja-JP" altLang="it-IT" dirty="0" smtClean="0"/>
              <a:t>沃通根证书</a:t>
            </a:r>
          </a:p>
          <a:p>
            <a:pPr lvl="1"/>
            <a:r>
              <a:rPr lang="it-IT" dirty="0" err="1" smtClean="0"/>
              <a:t>WoSign</a:t>
            </a:r>
            <a:r>
              <a:rPr lang="it-IT" dirty="0" smtClean="0"/>
              <a:t> CA Limited, China</a:t>
            </a:r>
          </a:p>
          <a:p>
            <a:endParaRPr lang="it-IT" dirty="0" smtClean="0"/>
          </a:p>
          <a:p>
            <a:endParaRPr lang="it-IT" dirty="0" smtClean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36" r="15536"/>
          <a:stretch>
            <a:fillRect/>
          </a:stretch>
        </p:blipFill>
        <p:spPr>
          <a:xfrm>
            <a:off x="4524515" y="1556792"/>
            <a:ext cx="4535855" cy="34927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it-IT" dirty="0" err="1" smtClean="0"/>
              <a:t>Who</a:t>
            </a:r>
            <a:r>
              <a:rPr lang="it-IT" dirty="0" smtClean="0"/>
              <a:t> trusts </a:t>
            </a:r>
            <a:r>
              <a:rPr lang="it-IT" dirty="0" err="1" smtClean="0"/>
              <a:t>these</a:t>
            </a:r>
            <a:r>
              <a:rPr lang="it-IT" dirty="0" smtClean="0"/>
              <a:t>? </a:t>
            </a:r>
            <a:r>
              <a:rPr lang="it-IT" dirty="0" err="1" smtClean="0"/>
              <a:t>Everybody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6862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640960" cy="4248472"/>
          </a:xfrm>
        </p:spPr>
        <p:txBody>
          <a:bodyPr>
            <a:normAutofit fontScale="77500" lnSpcReduction="20000"/>
          </a:bodyPr>
          <a:lstStyle/>
          <a:p>
            <a:r>
              <a:rPr lang="it-IT" dirty="0" err="1" smtClean="0"/>
              <a:t>Even</a:t>
            </a:r>
            <a:r>
              <a:rPr lang="it-IT" dirty="0" smtClean="0"/>
              <a:t> with the </a:t>
            </a:r>
            <a:r>
              <a:rPr lang="it-IT" dirty="0" err="1" smtClean="0"/>
              <a:t>basic</a:t>
            </a:r>
            <a:r>
              <a:rPr lang="it-IT" dirty="0" smtClean="0"/>
              <a:t> </a:t>
            </a:r>
            <a:r>
              <a:rPr lang="it-IT" dirty="0" err="1" smtClean="0"/>
              <a:t>assumption</a:t>
            </a:r>
            <a:endParaRPr lang="it-IT" dirty="0" smtClean="0"/>
          </a:p>
          <a:p>
            <a:pPr lvl="1"/>
            <a:r>
              <a:rPr lang="it-IT" dirty="0" err="1" smtClean="0"/>
              <a:t>What’s</a:t>
            </a:r>
            <a:r>
              <a:rPr lang="it-IT" dirty="0" smtClean="0"/>
              <a:t> from inside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trusted</a:t>
            </a:r>
            <a:endParaRPr lang="it-IT" dirty="0" smtClean="0"/>
          </a:p>
          <a:p>
            <a:pPr lvl="1"/>
            <a:r>
              <a:rPr lang="it-IT" dirty="0" err="1" smtClean="0"/>
              <a:t>What’s</a:t>
            </a:r>
            <a:r>
              <a:rPr lang="it-IT" dirty="0" smtClean="0"/>
              <a:t> from </a:t>
            </a:r>
            <a:r>
              <a:rPr lang="it-IT" dirty="0" err="1" smtClean="0"/>
              <a:t>outside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untrusted</a:t>
            </a:r>
            <a:endParaRPr lang="it-IT" dirty="0" smtClean="0"/>
          </a:p>
          <a:p>
            <a:r>
              <a:rPr lang="it-IT" dirty="0" smtClean="0"/>
              <a:t>BUT in </a:t>
            </a:r>
            <a:r>
              <a:rPr lang="it-IT" dirty="0" err="1" smtClean="0"/>
              <a:t>todays</a:t>
            </a:r>
            <a:r>
              <a:rPr lang="it-IT" dirty="0" smtClean="0"/>
              <a:t> Internet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true</a:t>
            </a:r>
            <a:endParaRPr lang="it-IT" dirty="0" smtClean="0"/>
          </a:p>
          <a:p>
            <a:pPr lvl="1"/>
            <a:r>
              <a:rPr lang="it-IT" dirty="0" err="1" smtClean="0"/>
              <a:t>Comes</a:t>
            </a:r>
            <a:r>
              <a:rPr lang="it-IT" dirty="0" smtClean="0"/>
              <a:t> from inside</a:t>
            </a:r>
            <a:r>
              <a:rPr lang="it-IT" dirty="0" smtClean="0">
                <a:sym typeface="Wingdings"/>
              </a:rPr>
              <a:t> Goes out  </a:t>
            </a:r>
            <a:r>
              <a:rPr lang="it-IT" dirty="0" err="1" smtClean="0">
                <a:sym typeface="Wingdings"/>
              </a:rPr>
              <a:t>Comes</a:t>
            </a:r>
            <a:r>
              <a:rPr lang="it-IT" dirty="0" smtClean="0">
                <a:sym typeface="Wingdings"/>
              </a:rPr>
              <a:t> back</a:t>
            </a:r>
          </a:p>
          <a:p>
            <a:pPr lvl="1"/>
            <a:r>
              <a:rPr lang="it-IT" dirty="0" err="1" smtClean="0">
                <a:sym typeface="Wingdings"/>
              </a:rPr>
              <a:t>Visualise</a:t>
            </a:r>
            <a:r>
              <a:rPr lang="it-IT" dirty="0" smtClean="0">
                <a:sym typeface="Wingdings"/>
              </a:rPr>
              <a:t> a </a:t>
            </a:r>
            <a:r>
              <a:rPr lang="it-IT" dirty="0" err="1" smtClean="0">
                <a:sym typeface="Wingdings"/>
              </a:rPr>
              <a:t>webpage</a:t>
            </a:r>
            <a:r>
              <a:rPr lang="it-IT" dirty="0" smtClean="0">
                <a:sym typeface="Wingdings"/>
              </a:rPr>
              <a:t> = HTTP GET</a:t>
            </a:r>
          </a:p>
          <a:p>
            <a:pPr lvl="2"/>
            <a:r>
              <a:rPr lang="it-IT" dirty="0" smtClean="0">
                <a:sym typeface="Wingdings"/>
              </a:rPr>
              <a:t>HTTP GET = go out, </a:t>
            </a:r>
            <a:r>
              <a:rPr lang="it-IT" dirty="0" err="1" smtClean="0">
                <a:sym typeface="Wingdings"/>
              </a:rPr>
              <a:t>deliver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what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you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find</a:t>
            </a:r>
            <a:r>
              <a:rPr lang="it-IT" dirty="0" smtClean="0">
                <a:sym typeface="Wingdings"/>
              </a:rPr>
              <a:t>, and </a:t>
            </a:r>
            <a:r>
              <a:rPr lang="it-IT" dirty="0" err="1" smtClean="0">
                <a:sym typeface="Wingdings"/>
              </a:rPr>
              <a:t>what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you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find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is</a:t>
            </a:r>
            <a:r>
              <a:rPr lang="it-IT" dirty="0" smtClean="0">
                <a:sym typeface="Wingdings"/>
              </a:rPr>
              <a:t> an </a:t>
            </a:r>
            <a:r>
              <a:rPr lang="it-IT" dirty="0" err="1" smtClean="0">
                <a:sym typeface="Wingdings"/>
              </a:rPr>
              <a:t>executable</a:t>
            </a:r>
            <a:r>
              <a:rPr lang="it-IT" dirty="0" smtClean="0">
                <a:sym typeface="Wingdings"/>
              </a:rPr>
              <a:t> (for </a:t>
            </a:r>
            <a:r>
              <a:rPr lang="it-IT" dirty="0" err="1" smtClean="0">
                <a:sym typeface="Wingdings"/>
              </a:rPr>
              <a:t>convenience</a:t>
            </a:r>
            <a:r>
              <a:rPr lang="it-IT" dirty="0" smtClean="0">
                <a:sym typeface="Wingdings"/>
              </a:rPr>
              <a:t>)</a:t>
            </a:r>
          </a:p>
          <a:p>
            <a:pPr lvl="1"/>
            <a:r>
              <a:rPr lang="it-IT" dirty="0" err="1" smtClean="0">
                <a:sym typeface="Wingdings"/>
              </a:rPr>
              <a:t>E-mails</a:t>
            </a:r>
            <a:r>
              <a:rPr lang="it-IT" dirty="0" smtClean="0">
                <a:sym typeface="Wingdings"/>
              </a:rPr>
              <a:t> come from </a:t>
            </a:r>
            <a:r>
              <a:rPr lang="it-IT" dirty="0" err="1" smtClean="0">
                <a:sym typeface="Wingdings"/>
              </a:rPr>
              <a:t>outside</a:t>
            </a:r>
            <a:r>
              <a:rPr lang="it-IT" dirty="0" smtClean="0">
                <a:sym typeface="Wingdings"/>
              </a:rPr>
              <a:t> etc. etc. </a:t>
            </a:r>
          </a:p>
          <a:p>
            <a:r>
              <a:rPr lang="it-IT" dirty="0" err="1" smtClean="0">
                <a:sym typeface="Wingdings"/>
              </a:rPr>
              <a:t>We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have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too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many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powerful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things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that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make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our</a:t>
            </a:r>
            <a:r>
              <a:rPr lang="it-IT" dirty="0" smtClean="0">
                <a:sym typeface="Wingdings"/>
              </a:rPr>
              <a:t> life </a:t>
            </a:r>
            <a:r>
              <a:rPr lang="it-IT" dirty="0" err="1" smtClean="0">
                <a:sym typeface="Wingdings"/>
              </a:rPr>
              <a:t>nice</a:t>
            </a:r>
            <a:r>
              <a:rPr lang="it-IT" dirty="0" smtClean="0">
                <a:sym typeface="Wingdings"/>
              </a:rPr>
              <a:t>, </a:t>
            </a:r>
            <a:r>
              <a:rPr lang="it-IT" dirty="0" err="1" smtClean="0">
                <a:sym typeface="Wingdings"/>
              </a:rPr>
              <a:t>too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powerful</a:t>
            </a:r>
            <a:r>
              <a:rPr lang="it-IT" dirty="0" smtClean="0">
                <a:sym typeface="Wingdings"/>
              </a:rPr>
              <a:t> to control and </a:t>
            </a:r>
            <a:r>
              <a:rPr lang="it-IT" dirty="0" err="1" smtClean="0">
                <a:sym typeface="Wingdings"/>
              </a:rPr>
              <a:t>lock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them</a:t>
            </a:r>
            <a:r>
              <a:rPr lang="it-IT" dirty="0" smtClean="0">
                <a:sym typeface="Wingdings"/>
              </a:rPr>
              <a:t> down and </a:t>
            </a:r>
            <a:r>
              <a:rPr lang="it-IT" dirty="0" err="1" smtClean="0">
                <a:sym typeface="Wingdings"/>
              </a:rPr>
              <a:t>lock</a:t>
            </a:r>
            <a:r>
              <a:rPr lang="it-IT" dirty="0" smtClean="0">
                <a:sym typeface="Wingdings"/>
              </a:rPr>
              <a:t> </a:t>
            </a:r>
            <a:r>
              <a:rPr lang="it-IT" dirty="0" err="1" smtClean="0">
                <a:sym typeface="Wingdings"/>
              </a:rPr>
              <a:t>them</a:t>
            </a:r>
            <a:r>
              <a:rPr lang="it-IT" dirty="0" smtClean="0">
                <a:sym typeface="Wingdings"/>
              </a:rPr>
              <a:t> out</a:t>
            </a:r>
            <a:endParaRPr lang="it-IT" dirty="0" smtClean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67944" y="6165304"/>
            <a:ext cx="4177606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/>
          <a:lstStyle/>
          <a:p>
            <a:r>
              <a:rPr lang="it-IT" dirty="0" err="1" smtClean="0"/>
              <a:t>Question</a:t>
            </a:r>
            <a:r>
              <a:rPr lang="it-IT" dirty="0" smtClean="0"/>
              <a:t> - </a:t>
            </a:r>
            <a:r>
              <a:rPr lang="it-IT" dirty="0" err="1" smtClean="0"/>
              <a:t>discussion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05393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Course Objective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dirty="0" err="1" smtClean="0"/>
              <a:t>Myths</a:t>
            </a:r>
            <a:r>
              <a:rPr lang="it-IT" dirty="0" smtClean="0"/>
              <a:t>: </a:t>
            </a:r>
          </a:p>
          <a:p>
            <a:pPr lvl="1"/>
            <a:r>
              <a:rPr lang="it-IT" dirty="0" smtClean="0"/>
              <a:t>Hackers are social </a:t>
            </a:r>
            <a:r>
              <a:rPr lang="it-IT" dirty="0" err="1" smtClean="0"/>
              <a:t>outcast</a:t>
            </a:r>
            <a:r>
              <a:rPr lang="it-IT" dirty="0" smtClean="0"/>
              <a:t> with “</a:t>
            </a:r>
            <a:r>
              <a:rPr lang="it-IT" dirty="0" err="1" smtClean="0"/>
              <a:t>deviant</a:t>
            </a:r>
            <a:r>
              <a:rPr lang="it-IT" dirty="0" smtClean="0"/>
              <a:t>” </a:t>
            </a:r>
            <a:r>
              <a:rPr lang="it-IT" dirty="0" err="1" smtClean="0"/>
              <a:t>skills</a:t>
            </a:r>
            <a:r>
              <a:rPr lang="it-IT" dirty="0" smtClean="0"/>
              <a:t> and do </a:t>
            </a:r>
            <a:r>
              <a:rPr lang="it-IT" dirty="0" err="1" smtClean="0"/>
              <a:t>this</a:t>
            </a:r>
            <a:r>
              <a:rPr lang="it-IT" dirty="0" smtClean="0"/>
              <a:t> out of </a:t>
            </a:r>
            <a:r>
              <a:rPr lang="it-IT" dirty="0" err="1" smtClean="0"/>
              <a:t>bravery</a:t>
            </a:r>
            <a:r>
              <a:rPr lang="it-IT" dirty="0" smtClean="0"/>
              <a:t> and </a:t>
            </a:r>
            <a:r>
              <a:rPr lang="it-IT" dirty="0" err="1" smtClean="0"/>
              <a:t>spite</a:t>
            </a:r>
            <a:r>
              <a:rPr lang="it-IT" dirty="0" smtClean="0"/>
              <a:t> for society</a:t>
            </a:r>
          </a:p>
          <a:p>
            <a:pPr lvl="1"/>
            <a:r>
              <a:rPr lang="it-IT" dirty="0" err="1" smtClean="0"/>
              <a:t>Bad</a:t>
            </a:r>
            <a:r>
              <a:rPr lang="it-IT" dirty="0" smtClean="0"/>
              <a:t> </a:t>
            </a:r>
            <a:r>
              <a:rPr lang="it-IT" dirty="0" err="1" smtClean="0"/>
              <a:t>things</a:t>
            </a:r>
            <a:r>
              <a:rPr lang="it-IT" dirty="0" smtClean="0"/>
              <a:t> </a:t>
            </a:r>
            <a:r>
              <a:rPr lang="it-IT" dirty="0" err="1" smtClean="0"/>
              <a:t>only</a:t>
            </a:r>
            <a:r>
              <a:rPr lang="it-IT" dirty="0" smtClean="0"/>
              <a:t> </a:t>
            </a:r>
            <a:r>
              <a:rPr lang="it-IT" dirty="0" err="1" smtClean="0"/>
              <a:t>happens</a:t>
            </a:r>
            <a:r>
              <a:rPr lang="it-IT" dirty="0" smtClean="0"/>
              <a:t> to </a:t>
            </a:r>
            <a:r>
              <a:rPr lang="it-IT" dirty="0" err="1" smtClean="0"/>
              <a:t>people</a:t>
            </a:r>
            <a:r>
              <a:rPr lang="it-IT" dirty="0" smtClean="0"/>
              <a:t> </a:t>
            </a:r>
            <a:r>
              <a:rPr lang="it-IT" dirty="0" err="1" smtClean="0"/>
              <a:t>who</a:t>
            </a:r>
            <a:r>
              <a:rPr lang="it-IT" dirty="0" smtClean="0"/>
              <a:t> </a:t>
            </a:r>
            <a:r>
              <a:rPr lang="it-IT" dirty="0" err="1" smtClean="0"/>
              <a:t>mess</a:t>
            </a:r>
            <a:r>
              <a:rPr lang="it-IT" dirty="0" smtClean="0"/>
              <a:t> up and,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I’m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incompetent</a:t>
            </a:r>
            <a:r>
              <a:rPr lang="it-IT" dirty="0" smtClean="0"/>
              <a:t>,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won’t</a:t>
            </a:r>
            <a:r>
              <a:rPr lang="it-IT" dirty="0" smtClean="0"/>
              <a:t> </a:t>
            </a:r>
            <a:r>
              <a:rPr lang="it-IT" dirty="0" err="1" smtClean="0"/>
              <a:t>happen</a:t>
            </a:r>
            <a:r>
              <a:rPr lang="it-IT" dirty="0" smtClean="0"/>
              <a:t> to me.</a:t>
            </a:r>
          </a:p>
          <a:p>
            <a:r>
              <a:rPr lang="it-IT" dirty="0" smtClean="0"/>
              <a:t>Reality (concise </a:t>
            </a:r>
            <a:r>
              <a:rPr lang="it-IT" dirty="0" err="1" smtClean="0"/>
              <a:t>version</a:t>
            </a:r>
            <a:r>
              <a:rPr lang="it-IT" dirty="0" smtClean="0"/>
              <a:t>)</a:t>
            </a:r>
          </a:p>
          <a:p>
            <a:pPr lvl="1"/>
            <a:r>
              <a:rPr lang="it-IT" dirty="0" err="1" smtClean="0"/>
              <a:t>Hacking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a </a:t>
            </a:r>
            <a:r>
              <a:rPr lang="it-IT" dirty="0" err="1" smtClean="0"/>
              <a:t>professional</a:t>
            </a:r>
            <a:r>
              <a:rPr lang="it-IT" dirty="0" smtClean="0"/>
              <a:t> </a:t>
            </a:r>
            <a:r>
              <a:rPr lang="it-IT" dirty="0" err="1" smtClean="0"/>
              <a:t>activity</a:t>
            </a:r>
            <a:r>
              <a:rPr lang="it-IT" dirty="0" smtClean="0"/>
              <a:t> </a:t>
            </a:r>
            <a:r>
              <a:rPr lang="it-IT" dirty="0" err="1" smtClean="0"/>
              <a:t>performed</a:t>
            </a:r>
            <a:r>
              <a:rPr lang="it-IT" dirty="0" smtClean="0"/>
              <a:t> by a wide </a:t>
            </a:r>
            <a:r>
              <a:rPr lang="it-IT" dirty="0" err="1" smtClean="0"/>
              <a:t>varieties</a:t>
            </a:r>
            <a:r>
              <a:rPr lang="it-IT" dirty="0" smtClean="0"/>
              <a:t> of </a:t>
            </a:r>
            <a:r>
              <a:rPr lang="it-IT" dirty="0" err="1" smtClean="0"/>
              <a:t>actors</a:t>
            </a:r>
            <a:endParaRPr lang="it-IT" dirty="0" smtClean="0"/>
          </a:p>
          <a:p>
            <a:r>
              <a:rPr lang="it-IT" dirty="0" smtClean="0"/>
              <a:t>Reality (</a:t>
            </a:r>
            <a:r>
              <a:rPr lang="it-IT" dirty="0" err="1" smtClean="0"/>
              <a:t>extended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)</a:t>
            </a:r>
          </a:p>
          <a:p>
            <a:pPr lvl="1"/>
            <a:r>
              <a:rPr lang="fr-FR" dirty="0" smtClean="0"/>
              <a:t>’</a:t>
            </a:r>
            <a:r>
              <a:rPr lang="en-US" dirty="0" smtClean="0"/>
              <a:t>80s: hacker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security expert</a:t>
            </a:r>
          </a:p>
          <a:p>
            <a:pPr lvl="2"/>
            <a:r>
              <a:rPr lang="en-US" dirty="0" smtClean="0"/>
              <a:t>Curiosity-driven, Interested in the technical aspects of the </a:t>
            </a:r>
            <a:r>
              <a:rPr lang="en-US" dirty="0" err="1" smtClean="0"/>
              <a:t>vuln</a:t>
            </a:r>
            <a:endParaRPr lang="en-US" dirty="0" smtClean="0"/>
          </a:p>
          <a:p>
            <a:pPr lvl="1"/>
            <a:r>
              <a:rPr lang="fr-FR" dirty="0" smtClean="0"/>
              <a:t>’</a:t>
            </a:r>
            <a:r>
              <a:rPr lang="en-US" dirty="0" smtClean="0"/>
              <a:t>90s: hacker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“script kiddie”</a:t>
            </a:r>
          </a:p>
          <a:p>
            <a:pPr lvl="2"/>
            <a:r>
              <a:rPr lang="en-US" dirty="0" smtClean="0"/>
              <a:t>“How do I install </a:t>
            </a:r>
            <a:r>
              <a:rPr lang="en-US" dirty="0" err="1" smtClean="0"/>
              <a:t>linux</a:t>
            </a:r>
            <a:r>
              <a:rPr lang="en-US" dirty="0" smtClean="0"/>
              <a:t> to become an hacker”, Batch attacks from a tool (e.g. se7en)</a:t>
            </a:r>
          </a:p>
          <a:p>
            <a:pPr lvl="1"/>
            <a:r>
              <a:rPr lang="en-US" dirty="0" smtClean="0"/>
              <a:t>‘00s: hacker </a:t>
            </a:r>
            <a:r>
              <a:rPr lang="en-US" dirty="0" smtClean="0">
                <a:sym typeface="Wingdings"/>
              </a:rPr>
              <a:t> financially motivated criminal</a:t>
            </a:r>
            <a:endParaRPr lang="en-US" dirty="0" smtClean="0"/>
          </a:p>
          <a:p>
            <a:pPr lvl="2"/>
            <a:r>
              <a:rPr lang="en-US" dirty="0" smtClean="0"/>
              <a:t>Economic model and incentives behind exploit engineering</a:t>
            </a:r>
          </a:p>
          <a:p>
            <a:pPr lvl="1"/>
            <a:r>
              <a:rPr lang="en-US" dirty="0" smtClean="0"/>
              <a:t>‘10s: hacker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State actors 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somewhere in between politics and theft</a:t>
            </a:r>
            <a:endParaRPr lang="en-US" dirty="0" smtClean="0"/>
          </a:p>
          <a:p>
            <a:r>
              <a:rPr lang="it-IT" dirty="0" smtClean="0"/>
              <a:t>Course </a:t>
            </a:r>
            <a:r>
              <a:rPr lang="it-IT" dirty="0" err="1" smtClean="0"/>
              <a:t>Objectives</a:t>
            </a:r>
            <a:endParaRPr lang="it-IT" dirty="0" smtClean="0"/>
          </a:p>
          <a:p>
            <a:pPr lvl="1"/>
            <a:r>
              <a:rPr lang="it-IT" dirty="0" smtClean="0"/>
              <a:t>Offensive </a:t>
            </a:r>
            <a:r>
              <a:rPr lang="it-IT" dirty="0" err="1" smtClean="0"/>
              <a:t>technologies</a:t>
            </a:r>
            <a:r>
              <a:rPr lang="it-IT" dirty="0" smtClean="0"/>
              <a:t> are a </a:t>
            </a:r>
            <a:r>
              <a:rPr lang="it-IT" dirty="0" err="1" smtClean="0"/>
              <a:t>permanent</a:t>
            </a:r>
            <a:r>
              <a:rPr lang="it-IT" dirty="0" smtClean="0"/>
              <a:t> </a:t>
            </a:r>
            <a:r>
              <a:rPr lang="it-IT" dirty="0" err="1" smtClean="0"/>
              <a:t>characteristics</a:t>
            </a:r>
            <a:r>
              <a:rPr lang="it-IT" dirty="0" smtClean="0"/>
              <a:t> of a </a:t>
            </a:r>
            <a:r>
              <a:rPr lang="it-IT" dirty="0" err="1" smtClean="0"/>
              <a:t>technological</a:t>
            </a:r>
            <a:r>
              <a:rPr lang="it-IT" dirty="0" smtClean="0"/>
              <a:t> society.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cannot</a:t>
            </a:r>
            <a:r>
              <a:rPr lang="it-IT" dirty="0" smtClean="0"/>
              <a:t> be </a:t>
            </a:r>
            <a:r>
              <a:rPr lang="it-IT" dirty="0" err="1" smtClean="0"/>
              <a:t>eliminated</a:t>
            </a:r>
            <a:r>
              <a:rPr lang="it-IT" dirty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</a:t>
            </a:r>
            <a:r>
              <a:rPr lang="it-IT" dirty="0" err="1" smtClean="0"/>
              <a:t>uses</a:t>
            </a:r>
            <a:r>
              <a:rPr lang="it-IT" dirty="0" smtClean="0"/>
              <a:t> the </a:t>
            </a:r>
            <a:r>
              <a:rPr lang="it-IT" dirty="0" err="1" smtClean="0"/>
              <a:t>very</a:t>
            </a:r>
            <a:r>
              <a:rPr lang="it-IT" dirty="0" smtClean="0"/>
              <a:t> </a:t>
            </a:r>
            <a:r>
              <a:rPr lang="it-IT" dirty="0" err="1" smtClean="0"/>
              <a:t>same</a:t>
            </a:r>
            <a:r>
              <a:rPr lang="it-IT" dirty="0" smtClean="0"/>
              <a:t> “</a:t>
            </a:r>
            <a:r>
              <a:rPr lang="it-IT" dirty="0" err="1" smtClean="0"/>
              <a:t>features</a:t>
            </a:r>
            <a:r>
              <a:rPr lang="it-IT" dirty="0" smtClean="0"/>
              <a:t>”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make</a:t>
            </a:r>
            <a:r>
              <a:rPr lang="it-IT" dirty="0" smtClean="0"/>
              <a:t> </a:t>
            </a:r>
            <a:r>
              <a:rPr lang="it-IT" dirty="0" err="1" smtClean="0"/>
              <a:t>our</a:t>
            </a:r>
            <a:r>
              <a:rPr lang="it-IT" dirty="0" smtClean="0"/>
              <a:t> society </a:t>
            </a:r>
            <a:r>
              <a:rPr lang="it-IT" dirty="0" err="1" smtClean="0"/>
              <a:t>advanced</a:t>
            </a:r>
            <a:r>
              <a:rPr lang="it-IT" dirty="0" smtClean="0"/>
              <a:t>. </a:t>
            </a:r>
          </a:p>
          <a:p>
            <a:pPr lvl="1"/>
            <a:r>
              <a:rPr lang="it-IT" dirty="0" smtClean="0"/>
              <a:t>The </a:t>
            </a:r>
            <a:r>
              <a:rPr lang="it-IT" dirty="0" err="1" smtClean="0"/>
              <a:t>course</a:t>
            </a:r>
            <a:r>
              <a:rPr lang="it-IT" dirty="0" smtClean="0"/>
              <a:t> </a:t>
            </a:r>
            <a:r>
              <a:rPr lang="it-IT" dirty="0" err="1" smtClean="0"/>
              <a:t>guides</a:t>
            </a:r>
            <a:r>
              <a:rPr lang="it-IT" dirty="0" smtClean="0"/>
              <a:t> </a:t>
            </a:r>
            <a:r>
              <a:rPr lang="it-IT" dirty="0" err="1" smtClean="0"/>
              <a:t>students</a:t>
            </a:r>
            <a:r>
              <a:rPr lang="it-IT" dirty="0" smtClean="0"/>
              <a:t> to </a:t>
            </a:r>
            <a:r>
              <a:rPr lang="it-IT" dirty="0" err="1" smtClean="0"/>
              <a:t>understand</a:t>
            </a:r>
            <a:r>
              <a:rPr lang="it-IT" dirty="0" smtClean="0"/>
              <a:t> the </a:t>
            </a:r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economic</a:t>
            </a:r>
            <a:r>
              <a:rPr lang="it-IT" dirty="0" smtClean="0"/>
              <a:t>, social and </a:t>
            </a:r>
            <a:r>
              <a:rPr lang="it-IT" dirty="0" err="1" smtClean="0"/>
              <a:t>technological</a:t>
            </a:r>
            <a:r>
              <a:rPr lang="it-IT" dirty="0" smtClean="0"/>
              <a:t> drivers </a:t>
            </a:r>
            <a:r>
              <a:rPr lang="it-IT" dirty="0" err="1" smtClean="0"/>
              <a:t>behind</a:t>
            </a:r>
            <a:r>
              <a:rPr lang="it-IT" dirty="0" smtClean="0"/>
              <a:t> </a:t>
            </a:r>
            <a:r>
              <a:rPr lang="it-IT" dirty="0" err="1" smtClean="0"/>
              <a:t>malware</a:t>
            </a:r>
            <a:r>
              <a:rPr lang="it-IT" dirty="0" smtClean="0"/>
              <a:t> </a:t>
            </a:r>
            <a:r>
              <a:rPr lang="it-IT" dirty="0" err="1" smtClean="0"/>
              <a:t>development</a:t>
            </a:r>
            <a:r>
              <a:rPr lang="it-IT" dirty="0" smtClean="0"/>
              <a:t> by </a:t>
            </a:r>
            <a:r>
              <a:rPr lang="it-IT" dirty="0" err="1" smtClean="0"/>
              <a:t>governamental</a:t>
            </a:r>
            <a:r>
              <a:rPr lang="it-IT" dirty="0" smtClean="0"/>
              <a:t> </a:t>
            </a:r>
            <a:r>
              <a:rPr lang="it-IT" dirty="0" err="1" smtClean="0"/>
              <a:t>actors</a:t>
            </a:r>
            <a:r>
              <a:rPr lang="it-IT" dirty="0" smtClean="0"/>
              <a:t>. </a:t>
            </a:r>
            <a:r>
              <a:rPr lang="it-IT" dirty="0" err="1"/>
              <a:t>Understanding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</a:t>
            </a:r>
            <a:r>
              <a:rPr lang="it-IT" dirty="0" err="1"/>
              <a:t>allows</a:t>
            </a:r>
            <a:r>
              <a:rPr lang="it-IT" dirty="0"/>
              <a:t> </a:t>
            </a:r>
            <a:r>
              <a:rPr lang="it-IT" dirty="0" err="1"/>
              <a:t>us</a:t>
            </a:r>
            <a:r>
              <a:rPr lang="it-IT" dirty="0"/>
              <a:t> to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identify</a:t>
            </a:r>
            <a:r>
              <a:rPr lang="it-IT" dirty="0"/>
              <a:t> </a:t>
            </a:r>
            <a:r>
              <a:rPr lang="it-IT" dirty="0" err="1"/>
              <a:t>methods</a:t>
            </a:r>
            <a:r>
              <a:rPr lang="it-IT" dirty="0"/>
              <a:t> to </a:t>
            </a:r>
            <a:r>
              <a:rPr lang="it-IT" dirty="0" err="1"/>
              <a:t>defend</a:t>
            </a:r>
            <a:r>
              <a:rPr lang="it-IT" dirty="0"/>
              <a:t> </a:t>
            </a:r>
            <a:r>
              <a:rPr lang="it-IT" dirty="0" err="1"/>
              <a:t>ourselves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49022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640960" cy="424847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Type of infection is a function of attacker’s goal:</a:t>
            </a:r>
          </a:p>
          <a:p>
            <a:pPr lvl="1"/>
            <a:r>
              <a:rPr lang="en-US" sz="2600" dirty="0" smtClean="0"/>
              <a:t>Botnet creation </a:t>
            </a:r>
            <a:r>
              <a:rPr lang="en-US" sz="2600" dirty="0" smtClean="0">
                <a:sym typeface="Wingdings"/>
              </a:rPr>
              <a:t> simple form of control for limited functionalities</a:t>
            </a:r>
            <a:endParaRPr lang="en-US" sz="2600" dirty="0" smtClean="0"/>
          </a:p>
          <a:p>
            <a:pPr lvl="1"/>
            <a:r>
              <a:rPr lang="en-US" sz="2600" dirty="0" smtClean="0"/>
              <a:t>Virus/</a:t>
            </a:r>
            <a:r>
              <a:rPr lang="en-US" sz="2600" dirty="0" err="1" smtClean="0"/>
              <a:t>keylogger</a:t>
            </a:r>
            <a:r>
              <a:rPr lang="en-US" sz="2600" dirty="0" smtClean="0"/>
              <a:t> → credential theft /spoofing/ spam/ remote control</a:t>
            </a:r>
          </a:p>
          <a:p>
            <a:pPr lvl="1"/>
            <a:r>
              <a:rPr lang="en-US" sz="2600" dirty="0" smtClean="0"/>
              <a:t>Full-fledged </a:t>
            </a:r>
            <a:r>
              <a:rPr lang="en-US" sz="2600" dirty="0"/>
              <a:t>b</a:t>
            </a:r>
            <a:r>
              <a:rPr lang="en-US" sz="2600" dirty="0" smtClean="0"/>
              <a:t>ackdoors → monitoring / remote control</a:t>
            </a:r>
          </a:p>
          <a:p>
            <a:pPr lvl="1"/>
            <a:r>
              <a:rPr lang="en-US" sz="2600" dirty="0" err="1" smtClean="0"/>
              <a:t>Ransomware</a:t>
            </a:r>
            <a:r>
              <a:rPr lang="en-US" sz="2600" dirty="0" smtClean="0"/>
              <a:t> → direct </a:t>
            </a:r>
            <a:r>
              <a:rPr lang="en-US" sz="2600" dirty="0" err="1" smtClean="0"/>
              <a:t>monetisation</a:t>
            </a:r>
            <a:r>
              <a:rPr lang="en-US" sz="2600" dirty="0" smtClean="0"/>
              <a:t> &amp; low profile</a:t>
            </a:r>
          </a:p>
          <a:p>
            <a:r>
              <a:rPr lang="en-US" sz="2600" dirty="0" smtClean="0"/>
              <a:t>Regardless of what the attacker wants to do, he/she must have some level of access to the machine</a:t>
            </a:r>
            <a:endParaRPr lang="en-US" sz="2600" dirty="0"/>
          </a:p>
          <a:p>
            <a:pPr lvl="1"/>
            <a:r>
              <a:rPr lang="en-US" sz="2600" dirty="0" smtClean="0"/>
              <a:t>Remote control = long term avenue for the attacker to “valorize" the infection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143000"/>
          </a:xfrm>
        </p:spPr>
        <p:txBody>
          <a:bodyPr/>
          <a:lstStyle/>
          <a:p>
            <a:r>
              <a:rPr lang="en-US" dirty="0" smtClean="0"/>
              <a:t>Attack delivery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67944" y="6165304"/>
            <a:ext cx="4177606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43777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23528" y="1772817"/>
            <a:ext cx="8229600" cy="4176463"/>
          </a:xfrm>
        </p:spPr>
        <p:txBody>
          <a:bodyPr>
            <a:normAutofit/>
          </a:bodyPr>
          <a:lstStyle/>
          <a:p>
            <a:r>
              <a:rPr lang="en-US" sz="1950" b="1" dirty="0" smtClean="0"/>
              <a:t>Human vector </a:t>
            </a:r>
            <a:r>
              <a:rPr lang="en-US" sz="1950" b="1" dirty="0"/>
              <a:t>(social engineering</a:t>
            </a:r>
            <a:r>
              <a:rPr lang="en-US" sz="1950" b="1" dirty="0" smtClean="0"/>
              <a:t>) </a:t>
            </a:r>
            <a:r>
              <a:rPr lang="en-US" sz="1950" b="1" dirty="0" smtClean="0">
                <a:sym typeface="Wingdings"/>
              </a:rPr>
              <a:t> user vulnerability</a:t>
            </a:r>
            <a:endParaRPr lang="en-US" sz="1950" b="1" dirty="0"/>
          </a:p>
          <a:p>
            <a:pPr lvl="1"/>
            <a:r>
              <a:rPr lang="en-US" sz="1950" dirty="0" smtClean="0"/>
              <a:t>The attacker convinces the user on doing something for him/her (e.g. install a virus masked as an anti-virus → </a:t>
            </a:r>
            <a:r>
              <a:rPr lang="en-US" sz="1950" dirty="0" err="1" smtClean="0"/>
              <a:t>fakeAV</a:t>
            </a:r>
            <a:r>
              <a:rPr lang="en-US" sz="1950" dirty="0" smtClean="0"/>
              <a:t>)</a:t>
            </a:r>
          </a:p>
          <a:p>
            <a:r>
              <a:rPr lang="en-US" sz="1950" b="1" dirty="0" err="1" smtClean="0"/>
              <a:t>Tecnological</a:t>
            </a:r>
            <a:r>
              <a:rPr lang="en-US" sz="1950" b="1" dirty="0" smtClean="0"/>
              <a:t> vector </a:t>
            </a:r>
            <a:r>
              <a:rPr lang="en-US" sz="1950" b="1" dirty="0" smtClean="0">
                <a:sym typeface="Wingdings"/>
              </a:rPr>
              <a:t> software vulnerability</a:t>
            </a:r>
            <a:endParaRPr lang="en-US" sz="1950" b="1" dirty="0" smtClean="0"/>
          </a:p>
          <a:p>
            <a:pPr lvl="1"/>
            <a:r>
              <a:rPr lang="en-US" sz="1950" dirty="0" smtClean="0"/>
              <a:t>Principal cause is that most systems are not capable of distinguishing “legitimate” input from “rogue” input (e.g. as provided by the attacker)</a:t>
            </a:r>
          </a:p>
          <a:p>
            <a:pPr lvl="1"/>
            <a:r>
              <a:rPr lang="en-US" sz="1950" dirty="0" smtClean="0"/>
              <a:t>The system executes whatever’s in memory.</a:t>
            </a:r>
          </a:p>
          <a:p>
            <a:pPr lvl="1"/>
            <a:r>
              <a:rPr lang="en-US" sz="1950" dirty="0" smtClean="0"/>
              <a:t>Virtually any software has bugs that the attacker can exploit to deviate the execution of the software towards actions in his own agenda.</a:t>
            </a:r>
          </a:p>
          <a:p>
            <a:r>
              <a:rPr lang="en-US" sz="1950" b="1" dirty="0" smtClean="0"/>
              <a:t>Mixed:</a:t>
            </a:r>
            <a:r>
              <a:rPr lang="en-US" sz="1950" dirty="0" smtClean="0"/>
              <a:t> e.g. link on social network, link clicked by a user on a document, opening an email with a malware, IP connected camera with pre-loaded malware etc.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143000"/>
          </a:xfrm>
        </p:spPr>
        <p:txBody>
          <a:bodyPr/>
          <a:lstStyle/>
          <a:p>
            <a:r>
              <a:rPr lang="en-US" dirty="0" smtClean="0"/>
              <a:t>How does the infection happen?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67944" y="6165304"/>
            <a:ext cx="4177606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38229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323528" y="1772817"/>
            <a:ext cx="3816424" cy="374441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Attacker convinces the user to install a virus masked as a legitimate  application</a:t>
            </a:r>
          </a:p>
          <a:p>
            <a:r>
              <a:rPr lang="en-US" sz="2200" dirty="0" smtClean="0"/>
              <a:t>The example here is a fake antivirus product called “Win 8 Security System”</a:t>
            </a:r>
          </a:p>
          <a:p>
            <a:pPr lvl="1"/>
            <a:r>
              <a:rPr lang="en-US" sz="2200" dirty="0" smtClean="0"/>
              <a:t>User thinks it’s actual AV</a:t>
            </a:r>
          </a:p>
          <a:p>
            <a:pPr lvl="1"/>
            <a:r>
              <a:rPr lang="en-US" sz="2200" dirty="0" smtClean="0"/>
              <a:t>In reality it infects the system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832" y="188640"/>
            <a:ext cx="8805664" cy="1143000"/>
          </a:xfrm>
        </p:spPr>
        <p:txBody>
          <a:bodyPr/>
          <a:lstStyle/>
          <a:p>
            <a:r>
              <a:rPr lang="en-US" dirty="0" smtClean="0"/>
              <a:t>Human vector: social engineering</a:t>
            </a:r>
            <a:endParaRPr lang="en-US" dirty="0"/>
          </a:p>
        </p:txBody>
      </p:sp>
      <p:pic>
        <p:nvPicPr>
          <p:cNvPr id="4" name="Picture 3" descr="win8se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1772816"/>
            <a:ext cx="5044199" cy="3528392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67944" y="6165304"/>
            <a:ext cx="4177606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23541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251520" y="1556792"/>
            <a:ext cx="8640960" cy="424847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143000"/>
          </a:xfrm>
        </p:spPr>
        <p:txBody>
          <a:bodyPr/>
          <a:lstStyle/>
          <a:p>
            <a:r>
              <a:rPr lang="en-US" dirty="0" smtClean="0"/>
              <a:t>Example of attempted infection</a:t>
            </a:r>
            <a:endParaRPr lang="en-US" dirty="0"/>
          </a:p>
        </p:txBody>
      </p:sp>
      <p:pic>
        <p:nvPicPr>
          <p:cNvPr id="4" name="Picture 3" descr="spam prov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40768"/>
            <a:ext cx="9144000" cy="5246557"/>
          </a:xfrm>
          <a:prstGeom prst="rect">
            <a:avLst/>
          </a:prstGeom>
        </p:spPr>
      </p:pic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67944" y="6165304"/>
            <a:ext cx="4177606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11546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 rot="16200000">
            <a:off x="2257416" y="-530240"/>
            <a:ext cx="5024710" cy="874847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The attack usually exploits some vulnerability in software</a:t>
            </a:r>
          </a:p>
          <a:p>
            <a:r>
              <a:rPr lang="en-US" dirty="0" smtClean="0"/>
              <a:t>System is fed with computationally valid codes in input to a vulnerable software → code is executed</a:t>
            </a:r>
            <a:endParaRPr lang="en-US" b="1" dirty="0" smtClean="0"/>
          </a:p>
          <a:p>
            <a:r>
              <a:rPr lang="en-US" dirty="0" smtClean="0"/>
              <a:t>Several types of vulnerabilities</a:t>
            </a:r>
          </a:p>
          <a:p>
            <a:pPr lvl="1"/>
            <a:r>
              <a:rPr lang="en-US" dirty="0" smtClean="0"/>
              <a:t>XSS</a:t>
            </a:r>
          </a:p>
          <a:p>
            <a:pPr lvl="1"/>
            <a:r>
              <a:rPr lang="en-US" dirty="0" smtClean="0"/>
              <a:t>Buffer overflow</a:t>
            </a:r>
          </a:p>
          <a:p>
            <a:pPr lvl="1"/>
            <a:r>
              <a:rPr lang="en-US" dirty="0" err="1" smtClean="0"/>
              <a:t>SQLi</a:t>
            </a:r>
            <a:endParaRPr lang="en-US" dirty="0" smtClean="0"/>
          </a:p>
          <a:p>
            <a:pPr lvl="1"/>
            <a:r>
              <a:rPr lang="en-US" dirty="0" smtClean="0"/>
              <a:t>Privilege escalation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More exercises and details in</a:t>
            </a:r>
          </a:p>
          <a:p>
            <a:pPr lvl="1"/>
            <a:r>
              <a:rPr lang="en-US" dirty="0" smtClean="0"/>
              <a:t>Network Security Course</a:t>
            </a:r>
          </a:p>
          <a:p>
            <a:pPr lvl="1"/>
            <a:r>
              <a:rPr lang="en-US" dirty="0" smtClean="0"/>
              <a:t>Security Testing Course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1143000"/>
          </a:xfrm>
        </p:spPr>
        <p:txBody>
          <a:bodyPr/>
          <a:lstStyle/>
          <a:p>
            <a:r>
              <a:rPr lang="en-US" dirty="0" smtClean="0"/>
              <a:t>Technological vector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Fabio Massacci  - Luca Allodi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xmlns="" val="19891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Vulnerability examples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Fabio Massacci  - Luca Allodi</a:t>
            </a:r>
            <a:endParaRPr lang="it-IT" dirty="0" smtClean="0"/>
          </a:p>
        </p:txBody>
      </p:sp>
      <p:pic>
        <p:nvPicPr>
          <p:cNvPr id="6" name="Picture 5" descr="nvd acrob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3900" y="4397332"/>
            <a:ext cx="5625900" cy="1959018"/>
          </a:xfrm>
          <a:prstGeom prst="rect">
            <a:avLst/>
          </a:prstGeom>
        </p:spPr>
      </p:pic>
      <p:pic>
        <p:nvPicPr>
          <p:cNvPr id="7" name="Picture 6" descr="nvd vulnerabilità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363"/>
          <a:stretch/>
        </p:blipFill>
        <p:spPr>
          <a:xfrm>
            <a:off x="562239" y="1661904"/>
            <a:ext cx="4961362" cy="2010261"/>
          </a:xfrm>
          <a:prstGeom prst="rect">
            <a:avLst/>
          </a:prstGeom>
        </p:spPr>
      </p:pic>
      <p:pic>
        <p:nvPicPr>
          <p:cNvPr id="5" name="Picture 4" descr="nvd flash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1586" y="3752772"/>
            <a:ext cx="5657839" cy="187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90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all vulnerabilities are equal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 smtClean="0"/>
              <a:t>Publicily</a:t>
            </a:r>
            <a:r>
              <a:rPr lang="en-US" dirty="0" smtClean="0"/>
              <a:t> disclosed vulnerabilities → knowledge about the </a:t>
            </a:r>
            <a:r>
              <a:rPr lang="en-US" dirty="0" err="1" smtClean="0"/>
              <a:t>vuln</a:t>
            </a:r>
            <a:r>
              <a:rPr lang="en-US" dirty="0" smtClean="0"/>
              <a:t> is in the public domain</a:t>
            </a:r>
          </a:p>
          <a:p>
            <a:pPr lvl="1"/>
            <a:r>
              <a:rPr lang="en-US" dirty="0" smtClean="0"/>
              <a:t>Responsible disclosure </a:t>
            </a:r>
          </a:p>
          <a:p>
            <a:pPr lvl="2"/>
            <a:r>
              <a:rPr lang="en-US" dirty="0" err="1" smtClean="0"/>
              <a:t>Vuln</a:t>
            </a:r>
            <a:r>
              <a:rPr lang="en-US" dirty="0" smtClean="0"/>
              <a:t> disclosed first to vendor</a:t>
            </a:r>
          </a:p>
          <a:p>
            <a:pPr lvl="2"/>
            <a:r>
              <a:rPr lang="en-US" dirty="0" smtClean="0"/>
              <a:t>Vendor releases patch</a:t>
            </a:r>
          </a:p>
          <a:p>
            <a:pPr lvl="2"/>
            <a:r>
              <a:rPr lang="en-US" dirty="0" smtClean="0"/>
              <a:t>Vulnerability is disclosed</a:t>
            </a:r>
          </a:p>
          <a:p>
            <a:pPr lvl="1"/>
            <a:r>
              <a:rPr lang="en-US" dirty="0" smtClean="0"/>
              <a:t>“Not responsible” disclosure</a:t>
            </a:r>
          </a:p>
          <a:p>
            <a:pPr lvl="2"/>
            <a:r>
              <a:rPr lang="en-US" dirty="0" err="1" smtClean="0"/>
              <a:t>Vuln</a:t>
            </a:r>
            <a:r>
              <a:rPr lang="en-US" dirty="0" smtClean="0"/>
              <a:t> is disclosed</a:t>
            </a:r>
          </a:p>
          <a:p>
            <a:pPr lvl="2"/>
            <a:r>
              <a:rPr lang="en-US" dirty="0" smtClean="0"/>
              <a:t>Vendor gets to know it (word-of-mouth, sec researcher..)</a:t>
            </a:r>
          </a:p>
          <a:p>
            <a:pPr lvl="2"/>
            <a:r>
              <a:rPr lang="en-US" dirty="0" smtClean="0"/>
              <a:t>Vendor (eventually) patches</a:t>
            </a:r>
          </a:p>
          <a:p>
            <a:r>
              <a:rPr lang="en-US" dirty="0" smtClean="0"/>
              <a:t>Privately disclosed vulnerabilities</a:t>
            </a:r>
          </a:p>
          <a:p>
            <a:pPr lvl="1"/>
            <a:r>
              <a:rPr lang="en-US" dirty="0" smtClean="0"/>
              <a:t>Somebody found the </a:t>
            </a:r>
            <a:r>
              <a:rPr lang="en-US" dirty="0" err="1" smtClean="0"/>
              <a:t>vuln</a:t>
            </a:r>
            <a:endParaRPr lang="en-US" dirty="0" smtClean="0"/>
          </a:p>
          <a:p>
            <a:pPr lvl="1"/>
            <a:r>
              <a:rPr lang="en-US" dirty="0" smtClean="0"/>
              <a:t>keeps info for him/her self </a:t>
            </a:r>
          </a:p>
          <a:p>
            <a:pPr lvl="1"/>
            <a:r>
              <a:rPr lang="en-US" dirty="0" smtClean="0"/>
              <a:t>OR sells it to a few costumers</a:t>
            </a:r>
          </a:p>
          <a:p>
            <a:r>
              <a:rPr lang="en-US" dirty="0" smtClean="0"/>
              <a:t>Privately disclosed </a:t>
            </a:r>
            <a:r>
              <a:rPr lang="en-US" dirty="0" err="1" smtClean="0"/>
              <a:t>vulns</a:t>
            </a:r>
            <a:r>
              <a:rPr lang="en-US" dirty="0" smtClean="0"/>
              <a:t> also called “0</a:t>
            </a:r>
            <a:r>
              <a:rPr lang="en-US" dirty="0"/>
              <a:t>-</a:t>
            </a:r>
            <a:r>
              <a:rPr lang="en-US" dirty="0" smtClean="0"/>
              <a:t>day”</a:t>
            </a:r>
          </a:p>
          <a:p>
            <a:pPr lvl="1"/>
            <a:r>
              <a:rPr lang="en-US" dirty="0" smtClean="0"/>
              <a:t>0-day exploit is “Defined </a:t>
            </a:r>
            <a:r>
              <a:rPr lang="en-US" dirty="0"/>
              <a:t>as computer language code written to take advantage of a particular vulnerability, which has been discovered but is not publicly known</a:t>
            </a:r>
            <a:r>
              <a:rPr lang="en-US" dirty="0" smtClean="0"/>
              <a:t>.” </a:t>
            </a:r>
          </a:p>
          <a:p>
            <a:pPr lvl="2"/>
            <a:r>
              <a:rPr lang="en-US" dirty="0" smtClean="0"/>
              <a:t>First definition in academic literature by </a:t>
            </a:r>
            <a:r>
              <a:rPr lang="en-US" dirty="0" err="1" smtClean="0"/>
              <a:t>Arkin</a:t>
            </a:r>
            <a:r>
              <a:rPr lang="en-US" dirty="0" smtClean="0"/>
              <a:t> in 2002.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92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</a:t>
            </a:r>
            <a:r>
              <a:rPr lang="en-US" dirty="0" err="1" smtClean="0"/>
              <a:t>vs</a:t>
            </a:r>
            <a:r>
              <a:rPr lang="en-US" dirty="0" smtClean="0"/>
              <a:t> private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Two separate markets</a:t>
            </a:r>
          </a:p>
          <a:p>
            <a:pPr lvl="1"/>
            <a:r>
              <a:rPr lang="en-US" dirty="0" smtClean="0"/>
              <a:t>Public </a:t>
            </a:r>
            <a:r>
              <a:rPr lang="en-US" dirty="0" err="1" smtClean="0"/>
              <a:t>vulns</a:t>
            </a:r>
            <a:r>
              <a:rPr lang="en-US" dirty="0" smtClean="0"/>
              <a:t> → vendor pays researcher for finding it</a:t>
            </a:r>
          </a:p>
          <a:p>
            <a:pPr lvl="1"/>
            <a:r>
              <a:rPr lang="en-US" dirty="0" smtClean="0"/>
              <a:t>Private </a:t>
            </a:r>
            <a:r>
              <a:rPr lang="en-US" dirty="0" err="1" smtClean="0"/>
              <a:t>vulns</a:t>
            </a:r>
            <a:r>
              <a:rPr lang="en-US" dirty="0" smtClean="0"/>
              <a:t> → rich player pays researcher to own exclusive information</a:t>
            </a:r>
          </a:p>
          <a:p>
            <a:r>
              <a:rPr lang="en-US" dirty="0" smtClean="0"/>
              <a:t>Vulnerabilities are </a:t>
            </a:r>
            <a:r>
              <a:rPr lang="en-US" b="1" dirty="0" smtClean="0"/>
              <a:t>information</a:t>
            </a:r>
            <a:endParaRPr lang="en-US" dirty="0" smtClean="0"/>
          </a:p>
          <a:p>
            <a:pPr lvl="1"/>
            <a:r>
              <a:rPr lang="en-US" dirty="0" smtClean="0"/>
              <a:t>In theory: once the info is out, </a:t>
            </a:r>
            <a:r>
              <a:rPr lang="en-US" dirty="0" err="1" smtClean="0"/>
              <a:t>vuln</a:t>
            </a:r>
            <a:r>
              <a:rPr lang="en-US" dirty="0" smtClean="0"/>
              <a:t> is “replicable”</a:t>
            </a:r>
          </a:p>
          <a:p>
            <a:pPr lvl="2"/>
            <a:r>
              <a:rPr lang="en-US" dirty="0" smtClean="0"/>
              <a:t>Private </a:t>
            </a:r>
            <a:r>
              <a:rPr lang="en-US" dirty="0" err="1" smtClean="0"/>
              <a:t>vuln</a:t>
            </a:r>
            <a:r>
              <a:rPr lang="en-US" dirty="0" smtClean="0"/>
              <a:t> → no value if disclosed</a:t>
            </a:r>
          </a:p>
          <a:p>
            <a:pPr lvl="2"/>
            <a:r>
              <a:rPr lang="en-US" dirty="0" smtClean="0"/>
              <a:t>Public </a:t>
            </a:r>
            <a:r>
              <a:rPr lang="en-US" dirty="0" err="1" smtClean="0"/>
              <a:t>vuln</a:t>
            </a:r>
            <a:r>
              <a:rPr lang="en-US" dirty="0" smtClean="0"/>
              <a:t> → no value after publication</a:t>
            </a:r>
          </a:p>
          <a:p>
            <a:pPr lvl="1"/>
            <a:r>
              <a:rPr lang="en-US" dirty="0" smtClean="0"/>
              <a:t>Not really true </a:t>
            </a:r>
            <a:r>
              <a:rPr lang="en-US" dirty="0" smtClean="0">
                <a:sym typeface="Wingdings"/>
              </a:rPr>
              <a:t>but</a:t>
            </a:r>
            <a:r>
              <a:rPr lang="en-US" dirty="0" smtClean="0"/>
              <a:t> disclosure still changes game</a:t>
            </a:r>
          </a:p>
          <a:p>
            <a:pPr lvl="2"/>
            <a:r>
              <a:rPr lang="en-US" dirty="0" smtClean="0"/>
              <a:t>Engineering exploits is difficult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Black market tools only use an handful of disclosed </a:t>
            </a:r>
            <a:r>
              <a:rPr lang="en-US" dirty="0" err="1" smtClean="0"/>
              <a:t>vulns</a:t>
            </a:r>
            <a:endParaRPr lang="en-US" dirty="0" smtClean="0"/>
          </a:p>
          <a:p>
            <a:pPr lvl="2"/>
            <a:r>
              <a:rPr lang="en-US" dirty="0" smtClean="0"/>
              <a:t>High profile victims might be alerted by security </a:t>
            </a:r>
            <a:r>
              <a:rPr lang="en-US" dirty="0" smtClean="0">
                <a:sym typeface="Wingdings"/>
              </a:rPr>
              <a:t> low profile victims may remain vulnerable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76696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Alledged</a:t>
            </a:r>
            <a:r>
              <a:rPr lang="en-US" dirty="0" smtClean="0"/>
              <a:t> (1</a:t>
            </a:r>
            <a:r>
              <a:rPr lang="en-US" baseline="30000" dirty="0" smtClean="0"/>
              <a:t>st</a:t>
            </a:r>
            <a:r>
              <a:rPr lang="en-US" dirty="0" smtClean="0"/>
              <a:t> time) price list for 0-days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81245"/>
            <a:ext cx="8229600" cy="720176"/>
          </a:xfrm>
        </p:spPr>
        <p:txBody>
          <a:bodyPr>
            <a:normAutofit/>
          </a:bodyPr>
          <a:lstStyle/>
          <a:p>
            <a:r>
              <a:rPr lang="en-US" sz="1800" dirty="0" smtClean="0"/>
              <a:t>http://</a:t>
            </a:r>
            <a:r>
              <a:rPr lang="en-US" sz="1800" dirty="0" err="1" smtClean="0"/>
              <a:t>www.forbes.com</a:t>
            </a:r>
            <a:r>
              <a:rPr lang="en-US" sz="1800" dirty="0" smtClean="0"/>
              <a:t>/sites/</a:t>
            </a:r>
            <a:r>
              <a:rPr lang="en-US" sz="1800" dirty="0" err="1" smtClean="0"/>
              <a:t>andygreenberg</a:t>
            </a:r>
            <a:r>
              <a:rPr lang="en-US" sz="1800" dirty="0" smtClean="0"/>
              <a:t>/2012/03/23/shopping-for-zero-days-an-price-list-for-hackers-secret-software-exploits/</a:t>
            </a:r>
            <a:endParaRPr lang="en-US" sz="1800" dirty="0"/>
          </a:p>
        </p:txBody>
      </p:sp>
      <p:pic>
        <p:nvPicPr>
          <p:cNvPr id="4" name="Picture 3" descr="Screen Shot 2015-09-10 at 15.50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04059" y="1783715"/>
            <a:ext cx="66421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82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buys into these markets?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Allegedly (2</a:t>
            </a:r>
            <a:r>
              <a:rPr lang="en-US" baseline="30000" dirty="0" smtClean="0"/>
              <a:t>nd</a:t>
            </a:r>
            <a:r>
              <a:rPr lang="en-US" dirty="0" smtClean="0"/>
              <a:t> time), mostly governments</a:t>
            </a:r>
          </a:p>
          <a:p>
            <a:r>
              <a:rPr lang="en-US" dirty="0" smtClean="0"/>
              <a:t>Ok, but from whom?</a:t>
            </a:r>
          </a:p>
          <a:p>
            <a:r>
              <a:rPr lang="en-US" dirty="0" smtClean="0"/>
              <a:t>Allegedly (3</a:t>
            </a:r>
            <a:r>
              <a:rPr lang="en-US" baseline="30000" dirty="0" smtClean="0"/>
              <a:t>rd</a:t>
            </a:r>
            <a:r>
              <a:rPr lang="en-US" dirty="0" smtClean="0"/>
              <a:t> time), from private agencies that sell malware and exploits to governments</a:t>
            </a:r>
          </a:p>
          <a:p>
            <a:pPr lvl="1"/>
            <a:r>
              <a:rPr lang="en-US" dirty="0" smtClean="0"/>
              <a:t>Which governments?</a:t>
            </a:r>
          </a:p>
          <a:p>
            <a:pPr lvl="1"/>
            <a:r>
              <a:rPr lang="en-US" dirty="0" smtClean="0"/>
              <a:t>Mostly oppressive ones (yes, allegedly, 4</a:t>
            </a:r>
            <a:r>
              <a:rPr lang="en-US" baseline="30000" dirty="0" smtClean="0"/>
              <a:t>th</a:t>
            </a:r>
            <a:r>
              <a:rPr lang="en-US" dirty="0" smtClean="0"/>
              <a:t> time)</a:t>
            </a:r>
          </a:p>
          <a:p>
            <a:r>
              <a:rPr lang="en-US" dirty="0" smtClean="0"/>
              <a:t>Sample of agency names</a:t>
            </a:r>
          </a:p>
          <a:p>
            <a:pPr lvl="1"/>
            <a:r>
              <a:rPr lang="en-US" dirty="0" err="1" smtClean="0"/>
              <a:t>VuPEN</a:t>
            </a:r>
            <a:r>
              <a:rPr lang="en-US" dirty="0" smtClean="0"/>
              <a:t> (used to be in France)</a:t>
            </a:r>
          </a:p>
          <a:p>
            <a:pPr lvl="1"/>
            <a:r>
              <a:rPr lang="en-US" dirty="0" smtClean="0"/>
              <a:t>Gamma International (UK/Germany)</a:t>
            </a:r>
          </a:p>
          <a:p>
            <a:pPr lvl="1"/>
            <a:r>
              <a:rPr lang="en-US" dirty="0" smtClean="0"/>
              <a:t>Hacking Team (Italy)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271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Course </a:t>
            </a:r>
            <a:r>
              <a:rPr lang="it-IT" dirty="0" err="1" smtClean="0"/>
              <a:t>Structures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it-IT" dirty="0" smtClean="0"/>
              <a:t>Learning: </a:t>
            </a:r>
          </a:p>
          <a:p>
            <a:pPr lvl="1"/>
            <a:r>
              <a:rPr lang="it-IT" dirty="0" err="1" smtClean="0"/>
              <a:t>Introduction</a:t>
            </a:r>
            <a:r>
              <a:rPr lang="it-IT" dirty="0" smtClean="0"/>
              <a:t> </a:t>
            </a:r>
          </a:p>
          <a:p>
            <a:pPr lvl="1"/>
            <a:r>
              <a:rPr lang="it-IT" dirty="0" smtClean="0"/>
              <a:t>Black </a:t>
            </a:r>
            <a:r>
              <a:rPr lang="it-IT" dirty="0" err="1" smtClean="0"/>
              <a:t>markets</a:t>
            </a:r>
            <a:endParaRPr lang="it-IT" dirty="0"/>
          </a:p>
          <a:p>
            <a:pPr lvl="1"/>
            <a:r>
              <a:rPr lang="it-IT" dirty="0" err="1" smtClean="0"/>
              <a:t>Understanding</a:t>
            </a:r>
            <a:r>
              <a:rPr lang="it-IT" dirty="0" smtClean="0"/>
              <a:t> </a:t>
            </a:r>
            <a:r>
              <a:rPr lang="it-IT" dirty="0" err="1" smtClean="0"/>
              <a:t>how</a:t>
            </a:r>
            <a:r>
              <a:rPr lang="it-IT" dirty="0" smtClean="0"/>
              <a:t> buffer </a:t>
            </a:r>
            <a:r>
              <a:rPr lang="it-IT" dirty="0" err="1" smtClean="0"/>
              <a:t>overflow</a:t>
            </a:r>
            <a:r>
              <a:rPr lang="it-IT" dirty="0" smtClean="0"/>
              <a:t> work</a:t>
            </a:r>
          </a:p>
          <a:p>
            <a:pPr lvl="2"/>
            <a:r>
              <a:rPr lang="it-IT" dirty="0" err="1" smtClean="0"/>
              <a:t>A“taster</a:t>
            </a:r>
            <a:r>
              <a:rPr lang="it-IT" dirty="0" smtClean="0"/>
              <a:t>” to </a:t>
            </a:r>
            <a:r>
              <a:rPr lang="it-IT" dirty="0" err="1" smtClean="0"/>
              <a:t>understand</a:t>
            </a:r>
            <a:r>
              <a:rPr lang="it-IT" dirty="0" smtClean="0"/>
              <a:t> the </a:t>
            </a:r>
            <a:r>
              <a:rPr lang="it-IT" dirty="0" err="1" smtClean="0"/>
              <a:t>intrinsic</a:t>
            </a:r>
            <a:r>
              <a:rPr lang="it-IT" dirty="0" smtClean="0"/>
              <a:t> </a:t>
            </a:r>
            <a:r>
              <a:rPr lang="it-IT" dirty="0" err="1" smtClean="0"/>
              <a:t>complication</a:t>
            </a:r>
            <a:r>
              <a:rPr lang="it-IT" dirty="0" smtClean="0"/>
              <a:t> of </a:t>
            </a:r>
            <a:r>
              <a:rPr lang="it-IT" dirty="0" err="1" smtClean="0"/>
              <a:t>modern</a:t>
            </a:r>
            <a:r>
              <a:rPr lang="it-IT" dirty="0" smtClean="0"/>
              <a:t> software </a:t>
            </a:r>
            <a:r>
              <a:rPr lang="it-IT" dirty="0" smtClean="0">
                <a:sym typeface="Wingdings"/>
              </a:rPr>
              <a:t> </a:t>
            </a:r>
            <a:r>
              <a:rPr lang="it-IT" dirty="0" smtClean="0"/>
              <a:t>Security </a:t>
            </a:r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course</a:t>
            </a:r>
            <a:endParaRPr lang="it-IT" dirty="0" smtClean="0"/>
          </a:p>
          <a:p>
            <a:pPr lvl="1"/>
            <a:r>
              <a:rPr lang="it-IT" dirty="0" smtClean="0"/>
              <a:t>Data </a:t>
            </a:r>
            <a:r>
              <a:rPr lang="it-IT" dirty="0" err="1" smtClean="0"/>
              <a:t>analysis</a:t>
            </a:r>
            <a:r>
              <a:rPr lang="it-IT" dirty="0" smtClean="0"/>
              <a:t>, qualitative “</a:t>
            </a:r>
            <a:r>
              <a:rPr lang="it-IT" dirty="0" err="1" smtClean="0"/>
              <a:t>coding</a:t>
            </a:r>
            <a:r>
              <a:rPr lang="it-IT" dirty="0" smtClean="0"/>
              <a:t>” </a:t>
            </a:r>
            <a:endParaRPr lang="it-IT" dirty="0"/>
          </a:p>
          <a:p>
            <a:pPr lvl="1"/>
            <a:r>
              <a:rPr lang="it-IT" dirty="0" err="1" smtClean="0"/>
              <a:t>Governamental</a:t>
            </a:r>
            <a:r>
              <a:rPr lang="it-IT" dirty="0" smtClean="0"/>
              <a:t> </a:t>
            </a:r>
            <a:r>
              <a:rPr lang="it-IT" dirty="0" err="1" smtClean="0"/>
              <a:t>Malware</a:t>
            </a:r>
            <a:endParaRPr lang="it-IT" dirty="0" smtClean="0"/>
          </a:p>
          <a:p>
            <a:pPr lvl="2"/>
            <a:r>
              <a:rPr lang="it-IT" dirty="0" smtClean="0"/>
              <a:t>General </a:t>
            </a:r>
            <a:r>
              <a:rPr lang="it-IT" dirty="0" err="1" smtClean="0"/>
              <a:t>introduction</a:t>
            </a:r>
            <a:r>
              <a:rPr lang="it-IT" dirty="0" smtClean="0"/>
              <a:t>, </a:t>
            </a:r>
            <a:r>
              <a:rPr lang="it-IT" dirty="0" err="1" smtClean="0"/>
              <a:t>lectures</a:t>
            </a:r>
            <a:r>
              <a:rPr lang="it-IT" dirty="0" smtClean="0"/>
              <a:t> from </a:t>
            </a:r>
            <a:r>
              <a:rPr lang="it-IT" dirty="0" err="1" smtClean="0"/>
              <a:t>external</a:t>
            </a:r>
            <a:r>
              <a:rPr lang="it-IT" dirty="0" smtClean="0"/>
              <a:t> </a:t>
            </a:r>
            <a:r>
              <a:rPr lang="it-IT" dirty="0" err="1" smtClean="0"/>
              <a:t>experts</a:t>
            </a:r>
            <a:endParaRPr lang="it-IT" dirty="0"/>
          </a:p>
          <a:p>
            <a:pPr lvl="1"/>
            <a:r>
              <a:rPr lang="it-IT" dirty="0" smtClean="0"/>
              <a:t>Legal </a:t>
            </a:r>
            <a:r>
              <a:rPr lang="it-IT" dirty="0" err="1" smtClean="0"/>
              <a:t>aspects</a:t>
            </a:r>
            <a:endParaRPr lang="it-IT" dirty="0" smtClean="0"/>
          </a:p>
          <a:p>
            <a:r>
              <a:rPr lang="it-IT" dirty="0" err="1" smtClean="0"/>
              <a:t>Presentations</a:t>
            </a:r>
            <a:endParaRPr lang="it-IT" dirty="0" smtClean="0"/>
          </a:p>
          <a:p>
            <a:pPr lvl="1"/>
            <a:r>
              <a:rPr lang="it-IT" dirty="0" err="1" smtClean="0"/>
              <a:t>Each</a:t>
            </a:r>
            <a:r>
              <a:rPr lang="it-IT" dirty="0" smtClean="0"/>
              <a:t> of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present</a:t>
            </a:r>
            <a:r>
              <a:rPr lang="it-IT" dirty="0" smtClean="0"/>
              <a:t> </a:t>
            </a:r>
            <a:r>
              <a:rPr lang="it-IT" dirty="0" err="1" smtClean="0"/>
              <a:t>its</a:t>
            </a:r>
            <a:r>
              <a:rPr lang="it-IT" dirty="0" smtClean="0"/>
              <a:t> intermediate </a:t>
            </a:r>
            <a:r>
              <a:rPr lang="it-IT" dirty="0" err="1" smtClean="0"/>
              <a:t>findings</a:t>
            </a:r>
            <a:r>
              <a:rPr lang="it-IT" dirty="0" smtClean="0"/>
              <a:t> to the </a:t>
            </a:r>
            <a:r>
              <a:rPr lang="it-IT" dirty="0" err="1" smtClean="0"/>
              <a:t>class</a:t>
            </a:r>
            <a:endParaRPr lang="it-IT" dirty="0"/>
          </a:p>
          <a:p>
            <a:r>
              <a:rPr lang="it-IT" dirty="0" err="1" smtClean="0"/>
              <a:t>Investigating</a:t>
            </a:r>
            <a:r>
              <a:rPr lang="it-IT" dirty="0" smtClean="0"/>
              <a:t> </a:t>
            </a:r>
          </a:p>
          <a:p>
            <a:pPr lvl="1"/>
            <a:r>
              <a:rPr lang="it-IT" dirty="0" err="1" smtClean="0"/>
              <a:t>Documents</a:t>
            </a:r>
            <a:r>
              <a:rPr lang="it-IT" dirty="0" smtClean="0"/>
              <a:t> and email </a:t>
            </a:r>
            <a:r>
              <a:rPr lang="it-IT" dirty="0" err="1" smtClean="0"/>
              <a:t>analysis</a:t>
            </a:r>
            <a:r>
              <a:rPr lang="it-IT" dirty="0" smtClean="0"/>
              <a:t> and report for </a:t>
            </a:r>
            <a:r>
              <a:rPr lang="it-IT" dirty="0" err="1" smtClean="0"/>
              <a:t>government</a:t>
            </a:r>
            <a:r>
              <a:rPr lang="it-IT" dirty="0" smtClean="0"/>
              <a:t> </a:t>
            </a:r>
            <a:r>
              <a:rPr lang="it-IT" dirty="0" err="1" smtClean="0"/>
              <a:t>malware</a:t>
            </a:r>
            <a:r>
              <a:rPr lang="it-IT" dirty="0" smtClean="0"/>
              <a:t>, reporting </a:t>
            </a:r>
            <a:r>
              <a:rPr lang="it-IT" dirty="0" err="1" smtClean="0"/>
              <a:t>statistics</a:t>
            </a:r>
            <a:r>
              <a:rPr lang="it-IT" dirty="0" smtClean="0"/>
              <a:t> and “qualitative </a:t>
            </a:r>
            <a:r>
              <a:rPr lang="it-IT" dirty="0" err="1" smtClean="0"/>
              <a:t>coding</a:t>
            </a:r>
            <a:r>
              <a:rPr lang="it-IT" dirty="0" smtClean="0"/>
              <a:t>” </a:t>
            </a:r>
            <a:r>
              <a:rPr lang="it-IT" dirty="0"/>
              <a:t>of data (up to </a:t>
            </a:r>
            <a:r>
              <a:rPr lang="it-IT" dirty="0" smtClean="0"/>
              <a:t>15/</a:t>
            </a:r>
            <a:r>
              <a:rPr lang="it-IT" dirty="0"/>
              <a:t>30 grade </a:t>
            </a:r>
            <a:r>
              <a:rPr lang="it-IT" dirty="0" err="1"/>
              <a:t>points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Designing</a:t>
            </a:r>
            <a:r>
              <a:rPr lang="it-IT" dirty="0" smtClean="0"/>
              <a:t>: </a:t>
            </a:r>
          </a:p>
          <a:p>
            <a:pPr lvl="1"/>
            <a:r>
              <a:rPr lang="it-IT" dirty="0" err="1" smtClean="0"/>
              <a:t>Structuring</a:t>
            </a:r>
            <a:r>
              <a:rPr lang="it-IT" dirty="0" smtClean="0"/>
              <a:t> </a:t>
            </a:r>
            <a:r>
              <a:rPr lang="it-IT" dirty="0" err="1" smtClean="0"/>
              <a:t>knowledge</a:t>
            </a:r>
            <a:r>
              <a:rPr lang="it-IT" dirty="0" smtClean="0"/>
              <a:t> </a:t>
            </a:r>
            <a:r>
              <a:rPr lang="it-IT" dirty="0" err="1" smtClean="0"/>
              <a:t>describing</a:t>
            </a:r>
            <a:r>
              <a:rPr lang="it-IT" dirty="0"/>
              <a:t> </a:t>
            </a:r>
            <a:r>
              <a:rPr lang="it-IT" dirty="0" smtClean="0"/>
              <a:t>a </a:t>
            </a:r>
            <a:r>
              <a:rPr lang="it-IT" dirty="0" err="1" smtClean="0"/>
              <a:t>Government</a:t>
            </a:r>
            <a:r>
              <a:rPr lang="it-IT" dirty="0" smtClean="0"/>
              <a:t> </a:t>
            </a:r>
            <a:r>
              <a:rPr lang="it-IT" dirty="0" err="1" smtClean="0"/>
              <a:t>hacking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business </a:t>
            </a:r>
            <a:r>
              <a:rPr lang="it-IT" dirty="0" err="1" smtClean="0"/>
              <a:t>environment</a:t>
            </a:r>
            <a:r>
              <a:rPr lang="it-IT" dirty="0" smtClean="0"/>
              <a:t> (up to 10/30 grade </a:t>
            </a:r>
            <a:r>
              <a:rPr lang="it-IT" dirty="0" err="1" smtClean="0"/>
              <a:t>points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Producing</a:t>
            </a:r>
            <a:r>
              <a:rPr lang="it-IT" dirty="0" smtClean="0"/>
              <a:t>:  </a:t>
            </a:r>
          </a:p>
          <a:p>
            <a:pPr lvl="1"/>
            <a:r>
              <a:rPr lang="it-IT" dirty="0" err="1" smtClean="0"/>
              <a:t>Redeployment</a:t>
            </a:r>
            <a:r>
              <a:rPr lang="it-IT" dirty="0" smtClean="0"/>
              <a:t> of a </a:t>
            </a:r>
            <a:r>
              <a:rPr lang="it-IT" dirty="0" err="1" smtClean="0"/>
              <a:t>government</a:t>
            </a:r>
            <a:r>
              <a:rPr lang="it-IT" dirty="0" smtClean="0"/>
              <a:t> </a:t>
            </a:r>
            <a:r>
              <a:rPr lang="it-IT" dirty="0" err="1" smtClean="0"/>
              <a:t>malware</a:t>
            </a:r>
            <a:r>
              <a:rPr lang="it-IT" dirty="0" smtClean="0"/>
              <a:t> in the lab </a:t>
            </a:r>
            <a:r>
              <a:rPr lang="it-IT" dirty="0" err="1" smtClean="0"/>
              <a:t>protected</a:t>
            </a:r>
            <a:r>
              <a:rPr lang="it-IT" dirty="0" smtClean="0"/>
              <a:t> </a:t>
            </a:r>
            <a:r>
              <a:rPr lang="it-IT" dirty="0" err="1" smtClean="0"/>
              <a:t>environment</a:t>
            </a:r>
            <a:r>
              <a:rPr lang="it-IT" dirty="0" smtClean="0"/>
              <a:t> (up to 15/30 grade </a:t>
            </a:r>
            <a:r>
              <a:rPr lang="it-IT" dirty="0" err="1" smtClean="0"/>
              <a:t>points</a:t>
            </a:r>
            <a:r>
              <a:rPr lang="it-IT" dirty="0" smtClean="0"/>
              <a:t>)</a:t>
            </a:r>
          </a:p>
          <a:p>
            <a:r>
              <a:rPr lang="it-IT" dirty="0" smtClean="0"/>
              <a:t>Feedback: </a:t>
            </a:r>
          </a:p>
          <a:p>
            <a:pPr lvl="1"/>
            <a:r>
              <a:rPr lang="it-IT" dirty="0" smtClean="0"/>
              <a:t>Bonus 4 </a:t>
            </a:r>
            <a:r>
              <a:rPr lang="it-IT" dirty="0" err="1" smtClean="0"/>
              <a:t>points</a:t>
            </a:r>
            <a:r>
              <a:rPr lang="it-IT" dirty="0" smtClean="0"/>
              <a:t> </a:t>
            </a:r>
            <a:r>
              <a:rPr lang="it-IT" dirty="0" err="1" smtClean="0"/>
              <a:t>if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addressed</a:t>
            </a:r>
            <a:r>
              <a:rPr lang="it-IT" dirty="0" smtClean="0"/>
              <a:t> the feedback </a:t>
            </a:r>
            <a:r>
              <a:rPr lang="it-IT" dirty="0" err="1" smtClean="0"/>
              <a:t>given</a:t>
            </a:r>
            <a:r>
              <a:rPr lang="it-IT" dirty="0" smtClean="0"/>
              <a:t> to </a:t>
            </a:r>
            <a:r>
              <a:rPr lang="it-IT" dirty="0" err="1" smtClean="0"/>
              <a:t>your</a:t>
            </a:r>
            <a:r>
              <a:rPr lang="it-IT" dirty="0" smtClean="0"/>
              <a:t> team in intermediate </a:t>
            </a:r>
            <a:r>
              <a:rPr lang="it-IT" dirty="0" err="1" smtClean="0"/>
              <a:t>presentations</a:t>
            </a:r>
            <a:endParaRPr lang="it-IT" dirty="0" smtClean="0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E0317-EE62-DD42-906F-F3CDD8EDF263}" type="datetime1">
              <a:rPr lang="it-IT" smtClean="0"/>
              <a:pPr>
                <a:defRPr/>
              </a:pPr>
              <a:t>15/09/2015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Fabio Massacci - ICT Innovation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7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on “private” 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Security “</a:t>
            </a:r>
            <a:r>
              <a:rPr lang="en-US" dirty="0" err="1" smtClean="0"/>
              <a:t>hacktivists</a:t>
            </a:r>
            <a:r>
              <a:rPr lang="en-US" dirty="0" smtClean="0"/>
              <a:t>” conducted research on “</a:t>
            </a:r>
            <a:r>
              <a:rPr lang="en-US" dirty="0" err="1" smtClean="0"/>
              <a:t>phishy</a:t>
            </a:r>
            <a:r>
              <a:rPr lang="en-US" dirty="0" smtClean="0"/>
              <a:t>” activities by these agencies</a:t>
            </a:r>
          </a:p>
          <a:p>
            <a:r>
              <a:rPr lang="en-US" dirty="0" smtClean="0"/>
              <a:t>Most research done by </a:t>
            </a:r>
            <a:r>
              <a:rPr lang="en-US" dirty="0" err="1" smtClean="0"/>
              <a:t>CitizenLab</a:t>
            </a:r>
            <a:endParaRPr lang="en-US" dirty="0" smtClean="0"/>
          </a:p>
          <a:p>
            <a:pPr lvl="1"/>
            <a:r>
              <a:rPr lang="en-US" dirty="0" smtClean="0"/>
              <a:t>2015 EFF (Electronic Freedom Foundation) Pioneer award</a:t>
            </a:r>
          </a:p>
          <a:p>
            <a:r>
              <a:rPr lang="en-US" dirty="0" smtClean="0"/>
              <a:t>An example is </a:t>
            </a:r>
            <a:r>
              <a:rPr lang="en-US" dirty="0" err="1" smtClean="0"/>
              <a:t>FinFisher</a:t>
            </a:r>
            <a:r>
              <a:rPr lang="en-US" dirty="0" smtClean="0"/>
              <a:t> by Gamma International</a:t>
            </a:r>
          </a:p>
          <a:p>
            <a:pPr lvl="1"/>
            <a:r>
              <a:rPr lang="en-US" dirty="0" smtClean="0"/>
              <a:t>https://</a:t>
            </a:r>
            <a:r>
              <a:rPr lang="en-US" dirty="0" err="1" smtClean="0"/>
              <a:t>www.gammagroup.com</a:t>
            </a:r>
            <a:endParaRPr lang="en-US" dirty="0" smtClean="0"/>
          </a:p>
          <a:p>
            <a:pPr lvl="1"/>
            <a:r>
              <a:rPr lang="en-US" dirty="0" err="1" smtClean="0"/>
              <a:t>Headquaters</a:t>
            </a:r>
            <a:r>
              <a:rPr lang="en-US" dirty="0" smtClean="0"/>
              <a:t> in UK (Gamma group) / Munich (Gamma GmbH)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911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Gamma international GmbH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FinFisher</a:t>
            </a:r>
            <a:r>
              <a:rPr lang="en-US" dirty="0" smtClean="0"/>
              <a:t> is a line of software products </a:t>
            </a:r>
          </a:p>
          <a:p>
            <a:pPr lvl="1"/>
            <a:r>
              <a:rPr lang="en-US" dirty="0" smtClean="0"/>
              <a:t>remote intrusion 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urveillance </a:t>
            </a:r>
          </a:p>
          <a:p>
            <a:pPr lvl="1"/>
            <a:r>
              <a:rPr lang="en-US" dirty="0" smtClean="0"/>
              <a:t>Typical “beach head” diffused through email campaign</a:t>
            </a:r>
          </a:p>
          <a:p>
            <a:r>
              <a:rPr lang="en-US" dirty="0" smtClean="0"/>
              <a:t>Sold exclusively to law enforcement and governments</a:t>
            </a:r>
          </a:p>
          <a:p>
            <a:pPr lvl="1"/>
            <a:r>
              <a:rPr lang="en-US" dirty="0" smtClean="0"/>
              <a:t>“Official” use</a:t>
            </a:r>
          </a:p>
          <a:p>
            <a:pPr lvl="2"/>
            <a:r>
              <a:rPr lang="en-US" dirty="0" smtClean="0"/>
              <a:t>surveillance of criminals/prevention</a:t>
            </a:r>
          </a:p>
          <a:p>
            <a:pPr lvl="1"/>
            <a:r>
              <a:rPr lang="en-US" dirty="0" smtClean="0"/>
              <a:t>Actual deployment (instance of)</a:t>
            </a:r>
          </a:p>
          <a:p>
            <a:pPr lvl="2"/>
            <a:r>
              <a:rPr lang="en-US" dirty="0" smtClean="0"/>
              <a:t>surveillance of political dissidents in Bahrain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496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Gamma international (GmbH)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mtClean="0"/>
              <a:t>FinSpy gathers information from the infected computer</a:t>
            </a:r>
          </a:p>
          <a:p>
            <a:pPr lvl="1"/>
            <a:r>
              <a:rPr lang="en-US" smtClean="0"/>
              <a:t>passwords </a:t>
            </a:r>
          </a:p>
          <a:p>
            <a:pPr lvl="1"/>
            <a:r>
              <a:rPr lang="en-US" smtClean="0"/>
              <a:t>Screenshots</a:t>
            </a:r>
          </a:p>
          <a:p>
            <a:pPr lvl="1"/>
            <a:r>
              <a:rPr lang="en-US" smtClean="0"/>
              <a:t>Skype calls</a:t>
            </a:r>
          </a:p>
          <a:p>
            <a:r>
              <a:rPr lang="en-US" smtClean="0"/>
              <a:t>Sends the information to a FinSpy command &amp; control server.</a:t>
            </a:r>
          </a:p>
          <a:p>
            <a:pPr lvl="1"/>
            <a:r>
              <a:rPr lang="en-US" smtClean="0"/>
              <a:t>Researcher @ Rapid 7 traced C&amp;C fingerprint</a:t>
            </a:r>
          </a:p>
          <a:p>
            <a:pPr lvl="1"/>
            <a:r>
              <a:rPr lang="en-US" smtClean="0"/>
              <a:t>Binary analysis of malware samples → all belong to same family</a:t>
            </a:r>
          </a:p>
          <a:p>
            <a:pPr lvl="1"/>
            <a:r>
              <a:rPr lang="en-US" smtClean="0"/>
              <a:t>https://www.virustotal.com/en/file/cc3b65a0f559fa5e6bf4e60eef3bffe8d568a93dbb850f78bdd3560f38218b5c/analysis/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9150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FinSpy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Disguises itself as a picture</a:t>
            </a:r>
          </a:p>
          <a:p>
            <a:r>
              <a:rPr lang="en-US" smtClean="0"/>
              <a:t>Filename has Unicode Right-to-Left Override char (U+202e in unicode) </a:t>
            </a:r>
          </a:p>
          <a:p>
            <a:pPr lvl="1"/>
            <a:r>
              <a:rPr lang="en-US" smtClean="0"/>
              <a:t>Real name gpj.1bajaR.exe</a:t>
            </a:r>
          </a:p>
          <a:p>
            <a:pPr lvl="1"/>
            <a:r>
              <a:rPr lang="en-US" smtClean="0"/>
              <a:t>Displayed name: exe.Rajab1.jpg</a:t>
            </a:r>
          </a:p>
          <a:p>
            <a:r>
              <a:rPr lang="en-US" smtClean="0"/>
              <a:t>An executable disguised as a picture</a:t>
            </a:r>
          </a:p>
          <a:p>
            <a:r>
              <a:rPr lang="en-US" smtClean="0"/>
              <a:t>Different pictures for different samples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61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FinSpy</a:t>
            </a:r>
            <a:r>
              <a:rPr lang="en-US" dirty="0" smtClean="0"/>
              <a:t> - delivery</a:t>
            </a:r>
            <a:endParaRPr lang="en-US" dirty="0"/>
          </a:p>
        </p:txBody>
      </p:sp>
      <p:pic>
        <p:nvPicPr>
          <p:cNvPr id="6" name="Content Placeholder 5" descr="kajab_dropped_pic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61" t="13336" r="16405" b="16315"/>
          <a:stretch/>
        </p:blipFill>
        <p:spPr>
          <a:xfrm>
            <a:off x="3991552" y="2562891"/>
            <a:ext cx="5172875" cy="3627753"/>
          </a:xfrm>
        </p:spPr>
      </p:pic>
      <p:pic>
        <p:nvPicPr>
          <p:cNvPr id="5" name="Picture 4" descr="emai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16" y="1292726"/>
            <a:ext cx="3866816" cy="539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78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FinSpy – Execution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Creates random </a:t>
            </a:r>
            <a:r>
              <a:rPr lang="en-US" dirty="0" err="1" smtClean="0"/>
              <a:t>dirname</a:t>
            </a:r>
            <a:endParaRPr lang="en-US" dirty="0" smtClean="0"/>
          </a:p>
          <a:p>
            <a:pPr lvl="1"/>
            <a:r>
              <a:rPr lang="en-US" dirty="0" smtClean="0"/>
              <a:t>C:\DOCUME~1\User\LOCALS~1\Temp\\TMP44D8C9F9</a:t>
            </a:r>
          </a:p>
          <a:p>
            <a:r>
              <a:rPr lang="en-US" dirty="0" smtClean="0"/>
              <a:t>Drops copy of itself and launches</a:t>
            </a:r>
          </a:p>
          <a:p>
            <a:pPr lvl="1"/>
            <a:r>
              <a:rPr lang="en-US" dirty="0" smtClean="0"/>
              <a:t>C:\DOCUME~1\User\LOCALS~1\Temp\\</a:t>
            </a:r>
            <a:r>
              <a:rPr lang="en-US" dirty="0" err="1" smtClean="0"/>
              <a:t>driverw.sys</a:t>
            </a:r>
            <a:endParaRPr lang="en-US" dirty="0" smtClean="0"/>
          </a:p>
          <a:p>
            <a:pPr lvl="1"/>
            <a:r>
              <a:rPr lang="en-US" dirty="0" smtClean="0"/>
              <a:t>Driver already seen in other samples of </a:t>
            </a:r>
            <a:r>
              <a:rPr lang="en-US" dirty="0" err="1" smtClean="0"/>
              <a:t>FinFisher</a:t>
            </a:r>
            <a:r>
              <a:rPr lang="en-US" dirty="0" smtClean="0"/>
              <a:t> malware</a:t>
            </a:r>
          </a:p>
          <a:p>
            <a:pPr lvl="2"/>
            <a:r>
              <a:rPr lang="en-US" dirty="0" smtClean="0"/>
              <a:t>Functionality unknown</a:t>
            </a:r>
          </a:p>
          <a:p>
            <a:pPr lvl="1"/>
            <a:r>
              <a:rPr lang="en-US" dirty="0" smtClean="0"/>
              <a:t>New random </a:t>
            </a:r>
            <a:r>
              <a:rPr lang="en-US" dirty="0" err="1" smtClean="0"/>
              <a:t>dir</a:t>
            </a:r>
            <a:r>
              <a:rPr lang="en-US" dirty="0" smtClean="0"/>
              <a:t> to store screenshots, logs, etc. to send to C&amp;C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720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FinSpy – Execution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Actual malware functionality upon reboot</a:t>
            </a:r>
          </a:p>
          <a:p>
            <a:r>
              <a:rPr lang="en-US" smtClean="0"/>
              <a:t>Injects itself in winlogon</a:t>
            </a:r>
          </a:p>
          <a:p>
            <a:pPr lvl="1"/>
            <a:r>
              <a:rPr lang="en-US" smtClean="0"/>
              <a:t>Spawns legitimate processes and then replaces code image with malicious one (process hollowing)</a:t>
            </a:r>
          </a:p>
          <a:p>
            <a:pPr lvl="1"/>
            <a:r>
              <a:rPr lang="en-US" smtClean="0"/>
              <a:t>Hooks on several system functions</a:t>
            </a:r>
          </a:p>
          <a:p>
            <a:pPr lvl="1"/>
            <a:r>
              <a:rPr lang="en-US" smtClean="0"/>
              <a:t>Catches call and sends data to C&amp;C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06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74360186"/>
              </p:ext>
            </p:extLst>
          </p:nvPr>
        </p:nvGraphicFramePr>
        <p:xfrm>
          <a:off x="1406115" y="92942"/>
          <a:ext cx="5726517" cy="6765058"/>
        </p:xfrm>
        <a:graphic>
          <a:graphicData uri="http://schemas.openxmlformats.org/presentationml/2006/ole">
            <p:oleObj spid="_x0000_s1091" name="Document" r:id="rId4" imgW="5956081" imgH="7035541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9566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Malware attribution is a very complicated problem</a:t>
            </a:r>
          </a:p>
          <a:p>
            <a:r>
              <a:rPr lang="en-US" dirty="0" smtClean="0"/>
              <a:t>Can be based solely on</a:t>
            </a:r>
          </a:p>
          <a:p>
            <a:pPr lvl="1"/>
            <a:r>
              <a:rPr lang="en-US" dirty="0" smtClean="0"/>
              <a:t>Binary features</a:t>
            </a:r>
          </a:p>
          <a:p>
            <a:pPr lvl="1"/>
            <a:r>
              <a:rPr lang="en-US" dirty="0" smtClean="0"/>
              <a:t>Behavioral analysis / implementation of techniques</a:t>
            </a:r>
          </a:p>
          <a:p>
            <a:r>
              <a:rPr lang="en-US" dirty="0" smtClean="0"/>
              <a:t>Hence the “allegedly this”, “allegedly that”.</a:t>
            </a:r>
          </a:p>
          <a:p>
            <a:r>
              <a:rPr lang="en-US" dirty="0" smtClean="0"/>
              <a:t>Problem → malware analysis is hard because they are made to be understood by computers</a:t>
            </a:r>
          </a:p>
          <a:p>
            <a:pPr lvl="1"/>
            <a:r>
              <a:rPr lang="en-US" dirty="0" smtClean="0"/>
              <a:t>What if we had something made to be understood by humans?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476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Hacking Team (HT)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Italian group Hacking Team exposed</a:t>
            </a:r>
          </a:p>
          <a:p>
            <a:pPr lvl="1"/>
            <a:r>
              <a:rPr lang="en-US" dirty="0" smtClean="0"/>
              <a:t>Significant player in the market</a:t>
            </a:r>
          </a:p>
          <a:p>
            <a:pPr lvl="1"/>
            <a:r>
              <a:rPr lang="en-US" dirty="0" smtClean="0"/>
              <a:t>Main product: Galileo RCS </a:t>
            </a:r>
          </a:p>
          <a:p>
            <a:pPr lvl="2"/>
            <a:r>
              <a:rPr lang="en-US" dirty="0" smtClean="0"/>
              <a:t>remote control system</a:t>
            </a:r>
          </a:p>
          <a:p>
            <a:pPr lvl="1"/>
            <a:r>
              <a:rPr lang="en-US" dirty="0" smtClean="0"/>
              <a:t>400 GBs of </a:t>
            </a:r>
            <a:r>
              <a:rPr lang="en-US" dirty="0" err="1" smtClean="0"/>
              <a:t>exfiltrated</a:t>
            </a:r>
            <a:r>
              <a:rPr lang="en-US" dirty="0" smtClean="0"/>
              <a:t> data</a:t>
            </a:r>
          </a:p>
          <a:p>
            <a:pPr lvl="2"/>
            <a:r>
              <a:rPr lang="en-US" dirty="0" smtClean="0"/>
              <a:t>Malware samples (computer can parse)</a:t>
            </a:r>
          </a:p>
          <a:p>
            <a:pPr lvl="2"/>
            <a:r>
              <a:rPr lang="en-US" dirty="0" smtClean="0"/>
              <a:t>Source code in GIT repos (human can sort of parse)</a:t>
            </a:r>
          </a:p>
          <a:p>
            <a:pPr lvl="2"/>
            <a:r>
              <a:rPr lang="en-US" dirty="0" smtClean="0"/>
              <a:t>Billing and emails (human can fully parse)</a:t>
            </a:r>
          </a:p>
          <a:p>
            <a:r>
              <a:rPr lang="en-US" dirty="0" smtClean="0"/>
              <a:t>Key question: </a:t>
            </a:r>
          </a:p>
          <a:p>
            <a:pPr lvl="1"/>
            <a:r>
              <a:rPr lang="en-US" dirty="0" smtClean="0"/>
              <a:t>what technology were they using, and to whom where they selling it?</a:t>
            </a:r>
          </a:p>
          <a:p>
            <a:pPr lvl="1"/>
            <a:r>
              <a:rPr lang="en-US" dirty="0" smtClean="0"/>
              <a:t>Is the technology any good really?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74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Lecturers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err="1" smtClean="0"/>
              <a:t>Main</a:t>
            </a:r>
            <a:r>
              <a:rPr lang="it-IT" dirty="0" smtClean="0"/>
              <a:t> </a:t>
            </a:r>
            <a:r>
              <a:rPr lang="it-IT" dirty="0" err="1" smtClean="0"/>
              <a:t>lecturers</a:t>
            </a:r>
            <a:endParaRPr lang="it-IT" dirty="0" smtClean="0"/>
          </a:p>
          <a:p>
            <a:pPr lvl="1"/>
            <a:r>
              <a:rPr lang="it-IT" dirty="0" smtClean="0"/>
              <a:t>Prof. Dr. Fabio Massacci</a:t>
            </a:r>
          </a:p>
          <a:p>
            <a:pPr lvl="2"/>
            <a:r>
              <a:rPr lang="it-IT" dirty="0" smtClean="0"/>
              <a:t>Office hours by </a:t>
            </a:r>
            <a:r>
              <a:rPr lang="it-IT" dirty="0" err="1" smtClean="0"/>
              <a:t>appointment</a:t>
            </a:r>
            <a:r>
              <a:rPr lang="it-IT" dirty="0" smtClean="0"/>
              <a:t> in </a:t>
            </a:r>
            <a:r>
              <a:rPr lang="it-IT" dirty="0" err="1" smtClean="0"/>
              <a:t>class</a:t>
            </a:r>
            <a:endParaRPr lang="it-IT" dirty="0" smtClean="0"/>
          </a:p>
          <a:p>
            <a:pPr lvl="2"/>
            <a:r>
              <a:rPr lang="it-IT" dirty="0" smtClean="0"/>
              <a:t>Can </a:t>
            </a:r>
            <a:r>
              <a:rPr lang="it-IT" dirty="0" err="1" smtClean="0"/>
              <a:t>try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luck</a:t>
            </a:r>
            <a:r>
              <a:rPr lang="it-IT" dirty="0" smtClean="0"/>
              <a:t> by email</a:t>
            </a:r>
          </a:p>
          <a:p>
            <a:pPr lvl="1"/>
            <a:r>
              <a:rPr lang="it-IT" dirty="0" smtClean="0"/>
              <a:t>Dr. Luca Allodi</a:t>
            </a:r>
          </a:p>
          <a:p>
            <a:pPr lvl="2"/>
            <a:r>
              <a:rPr lang="it-IT" dirty="0" smtClean="0"/>
              <a:t>Office hour by </a:t>
            </a:r>
            <a:r>
              <a:rPr lang="it-IT" dirty="0" err="1" smtClean="0"/>
              <a:t>appointment</a:t>
            </a:r>
            <a:r>
              <a:rPr lang="it-IT" dirty="0" smtClean="0"/>
              <a:t> via email</a:t>
            </a:r>
          </a:p>
          <a:p>
            <a:r>
              <a:rPr lang="it-IT" dirty="0" smtClean="0"/>
              <a:t>Others</a:t>
            </a:r>
          </a:p>
          <a:p>
            <a:pPr lvl="1"/>
            <a:r>
              <a:rPr lang="it-IT" dirty="0" smtClean="0"/>
              <a:t> </a:t>
            </a:r>
            <a:r>
              <a:rPr lang="it-IT" dirty="0" err="1" smtClean="0"/>
              <a:t>Ms</a:t>
            </a:r>
            <a:r>
              <a:rPr lang="it-IT" dirty="0" smtClean="0"/>
              <a:t> Martina De </a:t>
            </a:r>
            <a:r>
              <a:rPr lang="it-IT" dirty="0" err="1" smtClean="0"/>
              <a:t>Gramatica</a:t>
            </a:r>
            <a:endParaRPr lang="it-IT" dirty="0" smtClean="0"/>
          </a:p>
          <a:p>
            <a:pPr lvl="2"/>
            <a:r>
              <a:rPr lang="it-IT" dirty="0" smtClean="0"/>
              <a:t>Qualitative </a:t>
            </a:r>
            <a:r>
              <a:rPr lang="it-IT" dirty="0" err="1" smtClean="0"/>
              <a:t>research</a:t>
            </a:r>
            <a:endParaRPr lang="it-IT" dirty="0" smtClean="0"/>
          </a:p>
          <a:p>
            <a:pPr lvl="1"/>
            <a:r>
              <a:rPr lang="it-IT" dirty="0" smtClean="0"/>
              <a:t>Dr Cesar Bernardini</a:t>
            </a:r>
          </a:p>
          <a:p>
            <a:pPr lvl="2"/>
            <a:r>
              <a:rPr lang="it-IT" dirty="0" smtClean="0"/>
              <a:t>Buffer </a:t>
            </a:r>
            <a:r>
              <a:rPr lang="it-IT" dirty="0" err="1"/>
              <a:t>o</a:t>
            </a:r>
            <a:r>
              <a:rPr lang="it-IT" dirty="0" err="1" smtClean="0"/>
              <a:t>verflow</a:t>
            </a:r>
            <a:r>
              <a:rPr lang="it-IT" dirty="0" smtClean="0"/>
              <a:t> tutorial</a:t>
            </a:r>
          </a:p>
          <a:p>
            <a:pPr lvl="1"/>
            <a:r>
              <a:rPr lang="it-IT" dirty="0" err="1" smtClean="0"/>
              <a:t>Industry</a:t>
            </a:r>
            <a:r>
              <a:rPr lang="it-IT" dirty="0" smtClean="0"/>
              <a:t> guest speakers</a:t>
            </a:r>
          </a:p>
        </p:txBody>
      </p:sp>
    </p:spTree>
    <p:extLst>
      <p:ext uri="{BB962C8B-B14F-4D97-AF65-F5344CB8AC3E}">
        <p14:creationId xmlns:p14="http://schemas.microsoft.com/office/powerpoint/2010/main" xmlns="" val="11755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Governmental malware: is it that sophisticated?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FinSpy</a:t>
            </a:r>
            <a:r>
              <a:rPr lang="en-US" dirty="0" smtClean="0"/>
              <a:t> malware is not particularly complex</a:t>
            </a:r>
          </a:p>
          <a:p>
            <a:pPr lvl="1"/>
            <a:r>
              <a:rPr lang="en-US" dirty="0" smtClean="0"/>
              <a:t>No polymorphism</a:t>
            </a:r>
          </a:p>
          <a:p>
            <a:pPr lvl="1"/>
            <a:r>
              <a:rPr lang="en-US" dirty="0" smtClean="0"/>
              <a:t>Delivery mechanism == email attachment</a:t>
            </a:r>
          </a:p>
          <a:p>
            <a:r>
              <a:rPr lang="en-US" dirty="0" smtClean="0"/>
              <a:t>What is the actual sophistication of the technology developed and deployed by these players?</a:t>
            </a:r>
          </a:p>
          <a:p>
            <a:r>
              <a:rPr lang="en-US" dirty="0" smtClean="0"/>
              <a:t>From the HT dump: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“Good” guy distracts the victim while other guy whitelists the malware</a:t>
            </a:r>
          </a:p>
          <a:p>
            <a:pPr lvl="1"/>
            <a:r>
              <a:rPr lang="en-US" dirty="0" smtClean="0"/>
              <a:t>.. Lame</a:t>
            </a:r>
          </a:p>
          <a:p>
            <a:pPr lvl="1"/>
            <a:r>
              <a:rPr lang="en-US" dirty="0" smtClean="0"/>
              <a:t>Is this really the nature of the game, or is there more to it?</a:t>
            </a:r>
            <a:endParaRPr lang="en-US" dirty="0"/>
          </a:p>
        </p:txBody>
      </p:sp>
      <p:pic>
        <p:nvPicPr>
          <p:cNvPr id="8" name="Immagine 7" descr="ImmagineH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3811513"/>
            <a:ext cx="8046184" cy="57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9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Additional</a:t>
            </a:r>
            <a:r>
              <a:rPr lang="it-IT" dirty="0" smtClean="0"/>
              <a:t> </a:t>
            </a:r>
            <a:r>
              <a:rPr lang="it-IT" dirty="0" err="1" smtClean="0"/>
              <a:t>Readings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dirty="0" smtClean="0"/>
              <a:t>First </a:t>
            </a:r>
            <a:r>
              <a:rPr lang="it-IT" dirty="0" err="1" smtClean="0"/>
              <a:t>academic</a:t>
            </a:r>
            <a:r>
              <a:rPr lang="it-IT" dirty="0" smtClean="0"/>
              <a:t> </a:t>
            </a:r>
            <a:r>
              <a:rPr lang="it-IT" dirty="0" err="1" smtClean="0"/>
              <a:t>paper</a:t>
            </a:r>
            <a:r>
              <a:rPr lang="it-IT" dirty="0" smtClean="0"/>
              <a:t> </a:t>
            </a:r>
            <a:r>
              <a:rPr lang="it-IT" dirty="0" err="1" smtClean="0"/>
              <a:t>mentioning</a:t>
            </a:r>
            <a:r>
              <a:rPr lang="it-IT" dirty="0" smtClean="0"/>
              <a:t> 0-days (</a:t>
            </a:r>
            <a:r>
              <a:rPr lang="it-IT" dirty="0" err="1" smtClean="0"/>
              <a:t>that</a:t>
            </a:r>
            <a:r>
              <a:rPr lang="it-IT" dirty="0" smtClean="0"/>
              <a:t> I </a:t>
            </a:r>
            <a:r>
              <a:rPr lang="it-IT" dirty="0" err="1" smtClean="0"/>
              <a:t>know</a:t>
            </a:r>
            <a:r>
              <a:rPr lang="it-IT" dirty="0" smtClean="0"/>
              <a:t> of)</a:t>
            </a:r>
          </a:p>
          <a:p>
            <a:pPr lvl="1"/>
            <a:r>
              <a:rPr lang="it-IT" dirty="0" smtClean="0"/>
              <a:t>O. </a:t>
            </a:r>
            <a:r>
              <a:rPr lang="it-IT" dirty="0" err="1"/>
              <a:t>A</a:t>
            </a:r>
            <a:r>
              <a:rPr lang="it-IT" dirty="0" err="1" smtClean="0"/>
              <a:t>rkin</a:t>
            </a:r>
            <a:r>
              <a:rPr lang="it-IT" dirty="0" smtClean="0"/>
              <a:t>. “</a:t>
            </a:r>
            <a:r>
              <a:rPr lang="it-IT" dirty="0" err="1" smtClean="0"/>
              <a:t>Tracing</a:t>
            </a:r>
            <a:r>
              <a:rPr lang="it-IT" dirty="0" smtClean="0"/>
              <a:t> </a:t>
            </a:r>
            <a:r>
              <a:rPr lang="it-IT" dirty="0"/>
              <a:t>Hackers: Part </a:t>
            </a:r>
            <a:r>
              <a:rPr lang="it-IT" dirty="0" smtClean="0"/>
              <a:t>1.” </a:t>
            </a:r>
            <a:r>
              <a:rPr lang="it-IT" i="1" dirty="0" err="1" smtClean="0"/>
              <a:t>Computers</a:t>
            </a:r>
            <a:r>
              <a:rPr lang="it-IT" i="1" dirty="0" smtClean="0"/>
              <a:t> and Security</a:t>
            </a:r>
            <a:r>
              <a:rPr lang="it-IT" dirty="0" smtClean="0"/>
              <a:t>, 2002.</a:t>
            </a:r>
          </a:p>
          <a:p>
            <a:r>
              <a:rPr lang="it-IT" dirty="0" err="1" smtClean="0"/>
              <a:t>Insight</a:t>
            </a:r>
            <a:r>
              <a:rPr lang="it-IT" dirty="0" smtClean="0"/>
              <a:t> in the market</a:t>
            </a:r>
          </a:p>
          <a:p>
            <a:pPr lvl="1"/>
            <a:r>
              <a:rPr lang="it-IT" dirty="0" smtClean="0"/>
              <a:t>C. Miller. </a:t>
            </a:r>
            <a:r>
              <a:rPr lang="it-IT" dirty="0"/>
              <a:t>The </a:t>
            </a:r>
            <a:r>
              <a:rPr lang="it-IT" dirty="0" err="1"/>
              <a:t>Legitimate</a:t>
            </a:r>
            <a:r>
              <a:rPr lang="it-IT" dirty="0"/>
              <a:t> </a:t>
            </a:r>
            <a:r>
              <a:rPr lang="it-IT" dirty="0" err="1"/>
              <a:t>Vulnerability</a:t>
            </a:r>
            <a:r>
              <a:rPr lang="it-IT" dirty="0"/>
              <a:t> </a:t>
            </a:r>
            <a:r>
              <a:rPr lang="it-IT" dirty="0" smtClean="0"/>
              <a:t>Market. </a:t>
            </a:r>
            <a:r>
              <a:rPr lang="it-IT" i="1" dirty="0" smtClean="0"/>
              <a:t>Workshop on </a:t>
            </a:r>
            <a:r>
              <a:rPr lang="it-IT" i="1" dirty="0" err="1" smtClean="0"/>
              <a:t>Economics</a:t>
            </a:r>
            <a:r>
              <a:rPr lang="it-IT" i="1" dirty="0" smtClean="0"/>
              <a:t> of Information Security, 2006</a:t>
            </a:r>
            <a:r>
              <a:rPr lang="it-IT" dirty="0" smtClean="0"/>
              <a:t>.</a:t>
            </a:r>
          </a:p>
          <a:p>
            <a:r>
              <a:rPr lang="it-IT" dirty="0" smtClean="0"/>
              <a:t>Some </a:t>
            </a:r>
            <a:r>
              <a:rPr lang="it-IT" dirty="0" err="1" smtClean="0"/>
              <a:t>different</a:t>
            </a:r>
            <a:r>
              <a:rPr lang="it-IT" dirty="0" smtClean="0"/>
              <a:t> </a:t>
            </a:r>
            <a:r>
              <a:rPr lang="it-IT" dirty="0" err="1" smtClean="0"/>
              <a:t>perspectives</a:t>
            </a:r>
            <a:r>
              <a:rPr lang="it-IT" dirty="0" smtClean="0"/>
              <a:t> on </a:t>
            </a:r>
            <a:r>
              <a:rPr lang="it-IT" dirty="0" err="1" smtClean="0"/>
              <a:t>cybercrime</a:t>
            </a:r>
            <a:endParaRPr lang="it-IT" dirty="0" smtClean="0"/>
          </a:p>
          <a:p>
            <a:pPr lvl="1"/>
            <a:r>
              <a:rPr lang="it-IT" dirty="0"/>
              <a:t>Nick </a:t>
            </a:r>
            <a:r>
              <a:rPr lang="it-IT" dirty="0" err="1" smtClean="0"/>
              <a:t>Nykodym</a:t>
            </a:r>
            <a:r>
              <a:rPr lang="it-IT" dirty="0" smtClean="0"/>
              <a:t> et al. “</a:t>
            </a:r>
            <a:r>
              <a:rPr lang="it-IT" dirty="0" err="1" smtClean="0"/>
              <a:t>Criminal</a:t>
            </a:r>
            <a:r>
              <a:rPr lang="it-IT" dirty="0" smtClean="0"/>
              <a:t> </a:t>
            </a:r>
            <a:r>
              <a:rPr lang="it-IT" dirty="0" err="1"/>
              <a:t>profiling</a:t>
            </a:r>
            <a:r>
              <a:rPr lang="it-IT" dirty="0"/>
              <a:t> and insider cyber </a:t>
            </a:r>
            <a:r>
              <a:rPr lang="it-IT" dirty="0" smtClean="0"/>
              <a:t>crime.” </a:t>
            </a:r>
            <a:r>
              <a:rPr lang="it-IT" i="1" dirty="0" smtClean="0"/>
              <a:t>Digital </a:t>
            </a:r>
            <a:r>
              <a:rPr lang="it-IT" i="1" dirty="0" err="1" smtClean="0"/>
              <a:t>Investigation</a:t>
            </a:r>
            <a:r>
              <a:rPr lang="it-IT" dirty="0" smtClean="0"/>
              <a:t>, 2005.</a:t>
            </a:r>
          </a:p>
          <a:p>
            <a:pPr lvl="1"/>
            <a:r>
              <a:rPr lang="it-IT" dirty="0" smtClean="0"/>
              <a:t>D. </a:t>
            </a:r>
            <a:r>
              <a:rPr lang="it-IT" dirty="0" err="1" smtClean="0"/>
              <a:t>Florencio</a:t>
            </a:r>
            <a:r>
              <a:rPr lang="it-IT" dirty="0" smtClean="0"/>
              <a:t> et al. “Sex</a:t>
            </a:r>
            <a:r>
              <a:rPr lang="it-IT" dirty="0"/>
              <a:t>, </a:t>
            </a:r>
            <a:r>
              <a:rPr lang="it-IT" dirty="0" err="1"/>
              <a:t>Lies</a:t>
            </a:r>
            <a:r>
              <a:rPr lang="it-IT" dirty="0"/>
              <a:t> and </a:t>
            </a:r>
            <a:r>
              <a:rPr lang="it-IT" dirty="0" err="1" smtClean="0"/>
              <a:t>Cybercrime</a:t>
            </a:r>
            <a:r>
              <a:rPr lang="it-IT" dirty="0"/>
              <a:t> </a:t>
            </a:r>
            <a:r>
              <a:rPr lang="it-IT" dirty="0" err="1" smtClean="0"/>
              <a:t>Surveys</a:t>
            </a:r>
            <a:r>
              <a:rPr lang="it-IT" dirty="0" smtClean="0"/>
              <a:t>”.</a:t>
            </a:r>
            <a:r>
              <a:rPr lang="it-IT" i="1" dirty="0"/>
              <a:t> Workshop on </a:t>
            </a:r>
            <a:r>
              <a:rPr lang="it-IT" i="1" dirty="0" err="1"/>
              <a:t>Economics</a:t>
            </a:r>
            <a:r>
              <a:rPr lang="it-IT" i="1" dirty="0"/>
              <a:t> of Information Security, 2006</a:t>
            </a:r>
            <a:r>
              <a:rPr lang="it-IT" dirty="0" smtClean="0"/>
              <a:t>.</a:t>
            </a:r>
          </a:p>
          <a:p>
            <a:pPr lvl="1"/>
            <a:r>
              <a:rPr lang="it-IT" dirty="0" err="1" smtClean="0"/>
              <a:t>J</a:t>
            </a:r>
            <a:r>
              <a:rPr lang="it-IT" dirty="0" smtClean="0"/>
              <a:t>. Franklin. “An </a:t>
            </a:r>
            <a:r>
              <a:rPr lang="it-IT" dirty="0" err="1"/>
              <a:t>Inquiry</a:t>
            </a:r>
            <a:r>
              <a:rPr lang="it-IT" dirty="0"/>
              <a:t> </a:t>
            </a:r>
            <a:r>
              <a:rPr lang="it-IT" dirty="0" err="1"/>
              <a:t>into</a:t>
            </a:r>
            <a:r>
              <a:rPr lang="it-IT" dirty="0"/>
              <a:t> the Nature and </a:t>
            </a:r>
            <a:r>
              <a:rPr lang="it-IT" dirty="0" err="1"/>
              <a:t>Causes</a:t>
            </a:r>
            <a:r>
              <a:rPr lang="it-IT" dirty="0"/>
              <a:t> </a:t>
            </a:r>
            <a:r>
              <a:rPr lang="it-IT" dirty="0" smtClean="0"/>
              <a:t>of the </a:t>
            </a:r>
            <a:r>
              <a:rPr lang="it-IT" dirty="0" err="1"/>
              <a:t>Wealth</a:t>
            </a:r>
            <a:r>
              <a:rPr lang="it-IT" dirty="0"/>
              <a:t> of Internet </a:t>
            </a:r>
            <a:r>
              <a:rPr lang="it-IT" dirty="0" err="1" smtClean="0"/>
              <a:t>Miscreants</a:t>
            </a:r>
            <a:r>
              <a:rPr lang="it-IT" dirty="0" smtClean="0"/>
              <a:t>”. </a:t>
            </a:r>
            <a:r>
              <a:rPr lang="it-IT" i="1" dirty="0" smtClean="0"/>
              <a:t>ACM Conference on Computer and </a:t>
            </a:r>
            <a:r>
              <a:rPr lang="it-IT" i="1" dirty="0" err="1" smtClean="0"/>
              <a:t>Communication</a:t>
            </a:r>
            <a:r>
              <a:rPr lang="it-IT" i="1" dirty="0" smtClean="0"/>
              <a:t> Security</a:t>
            </a:r>
            <a:r>
              <a:rPr lang="it-IT" dirty="0" smtClean="0"/>
              <a:t>, 2007</a:t>
            </a:r>
          </a:p>
          <a:p>
            <a:r>
              <a:rPr lang="it-IT" dirty="0" smtClean="0"/>
              <a:t>A tutorial on the </a:t>
            </a:r>
            <a:r>
              <a:rPr lang="it-IT" dirty="0" err="1" smtClean="0"/>
              <a:t>difficulty</a:t>
            </a:r>
            <a:r>
              <a:rPr lang="it-IT" dirty="0" smtClean="0"/>
              <a:t> of </a:t>
            </a:r>
            <a:r>
              <a:rPr lang="it-IT" dirty="0" err="1" smtClean="0"/>
              <a:t>attribution</a:t>
            </a:r>
            <a:endParaRPr lang="it-IT" dirty="0" smtClean="0"/>
          </a:p>
          <a:p>
            <a:pPr lvl="1"/>
            <a:r>
              <a:rPr lang="it-IT" dirty="0" smtClean="0"/>
              <a:t>M. </a:t>
            </a:r>
            <a:r>
              <a:rPr lang="it-IT" dirty="0" err="1" smtClean="0"/>
              <a:t>Marquis-Boire</a:t>
            </a:r>
            <a:r>
              <a:rPr lang="it-IT" dirty="0" smtClean="0"/>
              <a:t>. </a:t>
            </a:r>
            <a:r>
              <a:rPr lang="it-IT" dirty="0"/>
              <a:t>Big Game </a:t>
            </a:r>
            <a:r>
              <a:rPr lang="it-IT" dirty="0" err="1"/>
              <a:t>Hunting</a:t>
            </a:r>
            <a:r>
              <a:rPr lang="it-IT" dirty="0"/>
              <a:t>: The </a:t>
            </a:r>
            <a:r>
              <a:rPr lang="it-IT" dirty="0" err="1"/>
              <a:t>Peculiarities</a:t>
            </a:r>
            <a:r>
              <a:rPr lang="it-IT" dirty="0"/>
              <a:t> of </a:t>
            </a:r>
            <a:r>
              <a:rPr lang="it-IT" dirty="0" err="1"/>
              <a:t>Nation</a:t>
            </a:r>
            <a:r>
              <a:rPr lang="it-IT" dirty="0"/>
              <a:t>-State </a:t>
            </a:r>
            <a:r>
              <a:rPr lang="it-IT" dirty="0" err="1"/>
              <a:t>Malware</a:t>
            </a:r>
            <a:r>
              <a:rPr lang="it-IT" dirty="0"/>
              <a:t> </a:t>
            </a:r>
            <a:r>
              <a:rPr lang="it-IT" dirty="0" err="1" smtClean="0"/>
              <a:t>Research</a:t>
            </a:r>
            <a:r>
              <a:rPr lang="it-IT" dirty="0" smtClean="0"/>
              <a:t>. </a:t>
            </a:r>
            <a:r>
              <a:rPr lang="it-IT" i="1" dirty="0" err="1" smtClean="0"/>
              <a:t>BlackHat</a:t>
            </a:r>
            <a:r>
              <a:rPr lang="it-IT" i="1" dirty="0"/>
              <a:t> </a:t>
            </a:r>
            <a:r>
              <a:rPr lang="it-IT" i="1" dirty="0" smtClean="0"/>
              <a:t>USA, 2015.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xmlns="" val="177092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Rules</a:t>
            </a:r>
            <a:r>
              <a:rPr lang="it-IT" dirty="0" smtClean="0"/>
              <a:t> of Engagement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err="1" smtClean="0"/>
              <a:t>Asking</a:t>
            </a:r>
            <a:r>
              <a:rPr lang="it-IT" dirty="0" smtClean="0"/>
              <a:t> </a:t>
            </a:r>
            <a:r>
              <a:rPr lang="it-IT" dirty="0" err="1" smtClean="0"/>
              <a:t>questions</a:t>
            </a:r>
            <a:r>
              <a:rPr lang="it-IT" dirty="0" smtClean="0"/>
              <a:t> in </a:t>
            </a:r>
            <a:r>
              <a:rPr lang="it-IT" dirty="0" err="1" smtClean="0"/>
              <a:t>class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always</a:t>
            </a:r>
            <a:r>
              <a:rPr lang="it-IT" dirty="0" smtClean="0"/>
              <a:t> the best policy</a:t>
            </a:r>
          </a:p>
          <a:p>
            <a:pPr lvl="1"/>
            <a:r>
              <a:rPr lang="it-IT" dirty="0" smtClean="0"/>
              <a:t>Your </a:t>
            </a:r>
            <a:r>
              <a:rPr lang="it-IT" dirty="0" err="1" smtClean="0"/>
              <a:t>colleagues</a:t>
            </a:r>
            <a:r>
              <a:rPr lang="it-IT" dirty="0" smtClean="0"/>
              <a:t> </a:t>
            </a:r>
            <a:r>
              <a:rPr lang="it-IT" dirty="0" err="1" smtClean="0"/>
              <a:t>may</a:t>
            </a:r>
            <a:r>
              <a:rPr lang="it-IT" dirty="0" smtClean="0"/>
              <a:t> be </a:t>
            </a:r>
            <a:r>
              <a:rPr lang="it-IT" dirty="0" err="1" smtClean="0"/>
              <a:t>interested</a:t>
            </a:r>
            <a:r>
              <a:rPr lang="it-IT" dirty="0" smtClean="0"/>
              <a:t> in the </a:t>
            </a:r>
            <a:r>
              <a:rPr lang="it-IT" dirty="0" err="1" smtClean="0"/>
              <a:t>answer</a:t>
            </a:r>
            <a:endParaRPr lang="it-IT" dirty="0"/>
          </a:p>
          <a:p>
            <a:pPr lvl="1"/>
            <a:r>
              <a:rPr lang="it-IT" dirty="0" err="1" smtClean="0"/>
              <a:t>Things</a:t>
            </a:r>
            <a:r>
              <a:rPr lang="it-IT" dirty="0" smtClean="0"/>
              <a:t> are </a:t>
            </a:r>
            <a:r>
              <a:rPr lang="it-IT" dirty="0" err="1" smtClean="0"/>
              <a:t>easier</a:t>
            </a:r>
            <a:r>
              <a:rPr lang="it-IT" dirty="0" smtClean="0"/>
              <a:t> to </a:t>
            </a:r>
            <a:r>
              <a:rPr lang="it-IT" dirty="0" err="1" smtClean="0"/>
              <a:t>explain</a:t>
            </a:r>
            <a:endParaRPr lang="it-IT" dirty="0" smtClean="0"/>
          </a:p>
          <a:p>
            <a:pPr lvl="1"/>
            <a:r>
              <a:rPr lang="it-IT" dirty="0" smtClean="0"/>
              <a:t>The prof </a:t>
            </a:r>
            <a:r>
              <a:rPr lang="it-IT" dirty="0" err="1" smtClean="0"/>
              <a:t>gets</a:t>
            </a:r>
            <a:r>
              <a:rPr lang="it-IT" dirty="0" smtClean="0"/>
              <a:t> </a:t>
            </a:r>
            <a:r>
              <a:rPr lang="it-IT" dirty="0" err="1" smtClean="0"/>
              <a:t>hundreds</a:t>
            </a:r>
            <a:r>
              <a:rPr lang="it-IT" dirty="0" smtClean="0"/>
              <a:t> email per </a:t>
            </a:r>
            <a:r>
              <a:rPr lang="it-IT" dirty="0" err="1" smtClean="0"/>
              <a:t>day</a:t>
            </a:r>
            <a:r>
              <a:rPr lang="it-IT" dirty="0" smtClean="0"/>
              <a:t>…</a:t>
            </a:r>
          </a:p>
          <a:p>
            <a:pPr lvl="2"/>
            <a:r>
              <a:rPr lang="it-IT" dirty="0" err="1" smtClean="0"/>
              <a:t>Today</a:t>
            </a:r>
            <a:r>
              <a:rPr lang="it-IT" dirty="0" smtClean="0"/>
              <a:t> 9am – 14 </a:t>
            </a:r>
            <a:r>
              <a:rPr lang="it-IT" dirty="0" err="1" smtClean="0"/>
              <a:t>am</a:t>
            </a:r>
            <a:r>
              <a:rPr lang="it-IT" dirty="0" smtClean="0"/>
              <a:t> (66 </a:t>
            </a:r>
            <a:r>
              <a:rPr lang="it-IT" dirty="0" err="1" smtClean="0"/>
              <a:t>emails</a:t>
            </a:r>
            <a:r>
              <a:rPr lang="it-IT" dirty="0" smtClean="0"/>
              <a:t> and </a:t>
            </a:r>
            <a:r>
              <a:rPr lang="it-IT" dirty="0" err="1" smtClean="0"/>
              <a:t>counting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Do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homework</a:t>
            </a:r>
            <a:r>
              <a:rPr lang="it-IT" dirty="0" smtClean="0"/>
              <a:t> first	</a:t>
            </a:r>
          </a:p>
          <a:p>
            <a:pPr lvl="1"/>
            <a:r>
              <a:rPr lang="it-IT" dirty="0" smtClean="0"/>
              <a:t>“I </a:t>
            </a:r>
            <a:r>
              <a:rPr lang="it-IT" dirty="0" err="1" smtClean="0"/>
              <a:t>can’t</a:t>
            </a:r>
            <a:r>
              <a:rPr lang="it-IT" dirty="0" smtClean="0"/>
              <a:t> </a:t>
            </a:r>
            <a:r>
              <a:rPr lang="it-IT" dirty="0" err="1" smtClean="0"/>
              <a:t>bother</a:t>
            </a:r>
            <a:r>
              <a:rPr lang="it-IT" dirty="0" smtClean="0"/>
              <a:t> to </a:t>
            </a:r>
            <a:r>
              <a:rPr lang="it-IT" dirty="0" err="1" smtClean="0"/>
              <a:t>find</a:t>
            </a:r>
            <a:r>
              <a:rPr lang="it-IT" dirty="0" smtClean="0"/>
              <a:t> the </a:t>
            </a:r>
            <a:r>
              <a:rPr lang="it-IT" dirty="0" err="1" smtClean="0"/>
              <a:t>answer</a:t>
            </a:r>
            <a:r>
              <a:rPr lang="it-IT" dirty="0" smtClean="0"/>
              <a:t>, I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ask</a:t>
            </a:r>
            <a:r>
              <a:rPr lang="it-IT" dirty="0" smtClean="0"/>
              <a:t> the prof.”</a:t>
            </a:r>
          </a:p>
          <a:p>
            <a:pPr lvl="2"/>
            <a:r>
              <a:rPr lang="it-IT" dirty="0" err="1" smtClean="0"/>
              <a:t>Q</a:t>
            </a:r>
            <a:r>
              <a:rPr lang="it-IT" dirty="0" smtClean="0"/>
              <a:t>: “I </a:t>
            </a:r>
            <a:r>
              <a:rPr lang="it-IT" dirty="0" err="1" smtClean="0"/>
              <a:t>don’t</a:t>
            </a:r>
            <a:r>
              <a:rPr lang="it-IT" dirty="0" smtClean="0"/>
              <a:t> </a:t>
            </a:r>
            <a:r>
              <a:rPr lang="it-IT" dirty="0" err="1" smtClean="0"/>
              <a:t>remember</a:t>
            </a:r>
            <a:r>
              <a:rPr lang="it-IT" dirty="0" smtClean="0"/>
              <a:t> to </a:t>
            </a:r>
            <a:r>
              <a:rPr lang="it-IT" dirty="0" err="1" smtClean="0"/>
              <a:t>whom</a:t>
            </a:r>
            <a:r>
              <a:rPr lang="it-IT" dirty="0" smtClean="0"/>
              <a:t> the </a:t>
            </a:r>
            <a:r>
              <a:rPr lang="it-IT" dirty="0" err="1" smtClean="0"/>
              <a:t>deliverable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</a:t>
            </a:r>
            <a:r>
              <a:rPr lang="it-IT" dirty="0" err="1" smtClean="0"/>
              <a:t>submitted</a:t>
            </a:r>
            <a:r>
              <a:rPr lang="it-IT" dirty="0" smtClean="0"/>
              <a:t>”</a:t>
            </a:r>
          </a:p>
          <a:p>
            <a:pPr lvl="2"/>
            <a:r>
              <a:rPr lang="it-IT" dirty="0" smtClean="0"/>
              <a:t> A: “</a:t>
            </a:r>
            <a:r>
              <a:rPr lang="it-IT" dirty="0" err="1" smtClean="0"/>
              <a:t>read</a:t>
            </a:r>
            <a:r>
              <a:rPr lang="it-IT" dirty="0"/>
              <a:t> </a:t>
            </a:r>
            <a:r>
              <a:rPr lang="it-IT" dirty="0" err="1" smtClean="0"/>
              <a:t>my</a:t>
            </a:r>
            <a:r>
              <a:rPr lang="it-IT" dirty="0" smtClean="0"/>
              <a:t> </a:t>
            </a:r>
            <a:r>
              <a:rPr lang="it-IT" dirty="0" err="1" smtClean="0"/>
              <a:t>slides</a:t>
            </a:r>
            <a:r>
              <a:rPr lang="it-IT" dirty="0" smtClean="0"/>
              <a:t>”</a:t>
            </a:r>
          </a:p>
          <a:p>
            <a:r>
              <a:rPr lang="it-IT" dirty="0" smtClean="0"/>
              <a:t>Write with “[OffTech-2015]” in the </a:t>
            </a:r>
            <a:r>
              <a:rPr lang="it-IT" dirty="0" err="1" smtClean="0"/>
              <a:t>subject</a:t>
            </a:r>
            <a:endParaRPr lang="it-IT" dirty="0" smtClean="0"/>
          </a:p>
          <a:p>
            <a:pPr lvl="1"/>
            <a:r>
              <a:rPr lang="it-IT" dirty="0" smtClean="0"/>
              <a:t>“</a:t>
            </a:r>
            <a:r>
              <a:rPr lang="it-IT" dirty="0" err="1" smtClean="0"/>
              <a:t>important</a:t>
            </a:r>
            <a:r>
              <a:rPr lang="it-IT" dirty="0" smtClean="0"/>
              <a:t>” </a:t>
            </a:r>
            <a:r>
              <a:rPr lang="it-IT" dirty="0" err="1" smtClean="0"/>
              <a:t>is</a:t>
            </a:r>
            <a:r>
              <a:rPr lang="it-IT" dirty="0" smtClean="0"/>
              <a:t> a no go</a:t>
            </a:r>
          </a:p>
          <a:p>
            <a:pPr lvl="2"/>
            <a:r>
              <a:rPr lang="it-IT" dirty="0" smtClean="0"/>
              <a:t>Got 57 in the last </a:t>
            </a:r>
            <a:r>
              <a:rPr lang="it-IT" dirty="0" err="1" smtClean="0"/>
              <a:t>months</a:t>
            </a:r>
            <a:endParaRPr lang="it-IT" dirty="0" smtClean="0"/>
          </a:p>
          <a:p>
            <a:pPr lvl="1"/>
            <a:r>
              <a:rPr lang="it-IT" dirty="0" smtClean="0"/>
              <a:t>“</a:t>
            </a:r>
            <a:r>
              <a:rPr lang="it-IT" dirty="0" err="1" smtClean="0"/>
              <a:t>urgent</a:t>
            </a:r>
            <a:r>
              <a:rPr lang="it-IT" dirty="0" smtClean="0"/>
              <a:t>”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better</a:t>
            </a:r>
            <a:endParaRPr lang="it-IT" dirty="0" smtClean="0"/>
          </a:p>
        </p:txBody>
      </p:sp>
      <p:pic>
        <p:nvPicPr>
          <p:cNvPr id="4" name="Immagine 3" descr="Schermata 09-2457280 alle 13.31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0233" y="4916863"/>
            <a:ext cx="3431773" cy="165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1851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err="1" smtClean="0"/>
              <a:t>Overarching</a:t>
            </a:r>
            <a:r>
              <a:rPr lang="it-IT" dirty="0" smtClean="0"/>
              <a:t> Learning </a:t>
            </a:r>
            <a:r>
              <a:rPr lang="it-IT" dirty="0" err="1" smtClean="0"/>
              <a:t>Objectives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The </a:t>
            </a:r>
            <a:r>
              <a:rPr lang="it-IT" dirty="0" err="1" smtClean="0"/>
              <a:t>course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develop</a:t>
            </a:r>
            <a:r>
              <a:rPr lang="it-IT" dirty="0" smtClean="0"/>
              <a:t> and </a:t>
            </a:r>
            <a:r>
              <a:rPr lang="it-IT" dirty="0" err="1" smtClean="0"/>
              <a:t>evaluate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abilities</a:t>
            </a:r>
            <a:r>
              <a:rPr lang="it-IT" dirty="0" smtClean="0"/>
              <a:t> in</a:t>
            </a:r>
          </a:p>
          <a:p>
            <a:pPr lvl="1"/>
            <a:r>
              <a:rPr lang="it-IT" dirty="0" err="1" smtClean="0"/>
              <a:t>Making</a:t>
            </a:r>
            <a:r>
              <a:rPr lang="it-IT" dirty="0" smtClean="0"/>
              <a:t> </a:t>
            </a:r>
            <a:r>
              <a:rPr lang="it-IT" dirty="0" err="1" smtClean="0"/>
              <a:t>value</a:t>
            </a:r>
            <a:r>
              <a:rPr lang="it-IT" dirty="0" smtClean="0"/>
              <a:t> </a:t>
            </a:r>
            <a:r>
              <a:rPr lang="it-IT" dirty="0" err="1" smtClean="0"/>
              <a:t>judgement</a:t>
            </a:r>
            <a:endParaRPr lang="it-IT" dirty="0" smtClean="0"/>
          </a:p>
          <a:p>
            <a:pPr lvl="2"/>
            <a:r>
              <a:rPr lang="it-IT" dirty="0" smtClean="0"/>
              <a:t>Decide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parts</a:t>
            </a:r>
            <a:r>
              <a:rPr lang="it-IT" dirty="0" smtClean="0"/>
              <a:t> are </a:t>
            </a:r>
            <a:r>
              <a:rPr lang="it-IT" dirty="0" err="1" smtClean="0"/>
              <a:t>important</a:t>
            </a:r>
            <a:r>
              <a:rPr lang="it-IT" dirty="0" smtClean="0"/>
              <a:t> and </a:t>
            </a:r>
            <a:r>
              <a:rPr lang="it-IT" dirty="0" err="1" smtClean="0"/>
              <a:t>which</a:t>
            </a:r>
            <a:r>
              <a:rPr lang="it-IT" dirty="0" smtClean="0"/>
              <a:t> are </a:t>
            </a:r>
            <a:r>
              <a:rPr lang="it-IT" dirty="0" err="1" smtClean="0"/>
              <a:t>not</a:t>
            </a:r>
            <a:r>
              <a:rPr lang="it-IT" dirty="0" smtClean="0"/>
              <a:t> (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be an </a:t>
            </a:r>
            <a:r>
              <a:rPr lang="it-IT" dirty="0" err="1" smtClean="0"/>
              <a:t>important</a:t>
            </a:r>
            <a:r>
              <a:rPr lang="it-IT" dirty="0" smtClean="0"/>
              <a:t> part of </a:t>
            </a:r>
            <a:r>
              <a:rPr lang="it-IT" dirty="0" err="1" smtClean="0"/>
              <a:t>understanding</a:t>
            </a:r>
            <a:r>
              <a:rPr lang="it-IT" dirty="0" smtClean="0"/>
              <a:t> </a:t>
            </a:r>
            <a:r>
              <a:rPr lang="it-IT" dirty="0" err="1" smtClean="0"/>
              <a:t>which</a:t>
            </a:r>
            <a:r>
              <a:rPr lang="it-IT" dirty="0" smtClean="0"/>
              <a:t> </a:t>
            </a:r>
            <a:r>
              <a:rPr lang="it-IT" dirty="0" err="1" smtClean="0"/>
              <a:t>decisions</a:t>
            </a:r>
            <a:r>
              <a:rPr lang="it-IT" dirty="0" smtClean="0"/>
              <a:t> are </a:t>
            </a:r>
            <a:r>
              <a:rPr lang="it-IT" dirty="0" err="1" smtClean="0"/>
              <a:t>important</a:t>
            </a:r>
            <a:r>
              <a:rPr lang="it-IT" dirty="0" smtClean="0"/>
              <a:t> to </a:t>
            </a:r>
            <a:r>
              <a:rPr lang="it-IT" dirty="0" err="1" smtClean="0"/>
              <a:t>consider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security </a:t>
            </a:r>
            <a:r>
              <a:rPr lang="it-IT" dirty="0" err="1" smtClean="0"/>
              <a:t>attacks</a:t>
            </a:r>
            <a:r>
              <a:rPr lang="it-IT" dirty="0" smtClean="0"/>
              <a:t> are </a:t>
            </a:r>
            <a:r>
              <a:rPr lang="it-IT" dirty="0" err="1" smtClean="0"/>
              <a:t>mounted</a:t>
            </a:r>
            <a:r>
              <a:rPr lang="it-IT" dirty="0" smtClean="0"/>
              <a:t> by a </a:t>
            </a:r>
            <a:r>
              <a:rPr lang="it-IT" dirty="0" err="1" smtClean="0"/>
              <a:t>varieties</a:t>
            </a:r>
            <a:r>
              <a:rPr lang="it-IT" dirty="0" smtClean="0"/>
              <a:t> of </a:t>
            </a:r>
            <a:r>
              <a:rPr lang="it-IT" dirty="0" err="1" smtClean="0"/>
              <a:t>actors</a:t>
            </a:r>
            <a:r>
              <a:rPr lang="it-IT" dirty="0" smtClean="0"/>
              <a:t>).</a:t>
            </a:r>
          </a:p>
          <a:p>
            <a:pPr lvl="1"/>
            <a:r>
              <a:rPr lang="it-IT" dirty="0" err="1" smtClean="0"/>
              <a:t>Creativity</a:t>
            </a:r>
            <a:endParaRPr lang="it-IT" dirty="0" smtClean="0"/>
          </a:p>
          <a:p>
            <a:pPr lvl="2"/>
            <a:r>
              <a:rPr lang="it-IT" dirty="0" smtClean="0"/>
              <a:t>How to solve </a:t>
            </a:r>
            <a:r>
              <a:rPr lang="it-IT" dirty="0" err="1" smtClean="0"/>
              <a:t>problems</a:t>
            </a:r>
            <a:r>
              <a:rPr lang="it-IT" dirty="0" smtClean="0"/>
              <a:t> </a:t>
            </a:r>
            <a:r>
              <a:rPr lang="it-IT" dirty="0" err="1" smtClean="0"/>
              <a:t>when</a:t>
            </a:r>
            <a:r>
              <a:rPr lang="it-IT" dirty="0" smtClean="0"/>
              <a:t> </a:t>
            </a:r>
            <a:r>
              <a:rPr lang="it-IT" dirty="0" err="1" smtClean="0"/>
              <a:t>not</a:t>
            </a:r>
            <a:r>
              <a:rPr lang="it-IT" dirty="0" smtClean="0"/>
              <a:t>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r>
              <a:rPr lang="it-IT" dirty="0" smtClean="0"/>
              <a:t> are </a:t>
            </a:r>
            <a:r>
              <a:rPr lang="it-IT" dirty="0" err="1" smtClean="0"/>
              <a:t>completely</a:t>
            </a:r>
            <a:r>
              <a:rPr lang="it-IT" dirty="0" smtClean="0"/>
              <a:t> </a:t>
            </a:r>
            <a:r>
              <a:rPr lang="it-IT" dirty="0" err="1" smtClean="0"/>
              <a:t>specified</a:t>
            </a:r>
            <a:r>
              <a:rPr lang="it-IT" dirty="0" smtClean="0"/>
              <a:t> (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what</a:t>
            </a:r>
            <a:r>
              <a:rPr lang="it-IT" dirty="0" smtClean="0"/>
              <a:t> </a:t>
            </a:r>
            <a:r>
              <a:rPr lang="it-IT" dirty="0" err="1" smtClean="0"/>
              <a:t>you</a:t>
            </a:r>
            <a:r>
              <a:rPr lang="it-IT" dirty="0" smtClean="0"/>
              <a:t> </a:t>
            </a:r>
            <a:r>
              <a:rPr lang="it-IT" dirty="0" err="1" smtClean="0"/>
              <a:t>should</a:t>
            </a:r>
            <a:r>
              <a:rPr lang="it-IT" dirty="0" smtClean="0"/>
              <a:t> </a:t>
            </a:r>
            <a:r>
              <a:rPr lang="it-IT" dirty="0" err="1" smtClean="0"/>
              <a:t>try</a:t>
            </a:r>
            <a:r>
              <a:rPr lang="it-IT" dirty="0" smtClean="0"/>
              <a:t> to replicate the </a:t>
            </a:r>
            <a:r>
              <a:rPr lang="it-IT" dirty="0" err="1" smtClean="0"/>
              <a:t>deployment</a:t>
            </a:r>
            <a:r>
              <a:rPr lang="it-IT" dirty="0" smtClean="0"/>
              <a:t> of the </a:t>
            </a:r>
            <a:r>
              <a:rPr lang="it-IT" dirty="0" err="1" smtClean="0"/>
              <a:t>malware</a:t>
            </a:r>
            <a:r>
              <a:rPr lang="it-IT" dirty="0" smtClean="0"/>
              <a:t>) </a:t>
            </a:r>
          </a:p>
          <a:p>
            <a:pPr lvl="1"/>
            <a:r>
              <a:rPr lang="it-IT" dirty="0" err="1" smtClean="0"/>
              <a:t>Ethics</a:t>
            </a:r>
            <a:endParaRPr lang="it-IT" dirty="0" smtClean="0"/>
          </a:p>
          <a:p>
            <a:pPr lvl="2"/>
            <a:r>
              <a:rPr lang="it-IT" dirty="0" smtClean="0"/>
              <a:t>Self </a:t>
            </a:r>
            <a:r>
              <a:rPr lang="it-IT" dirty="0" err="1" smtClean="0"/>
              <a:t>explanatory</a:t>
            </a:r>
            <a:r>
              <a:rPr lang="it-IT" dirty="0" smtClean="0"/>
              <a:t>?</a:t>
            </a:r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CE925B-E1BC-0B4D-8491-C5162B0CBE6E}" type="datetime1">
              <a:rPr lang="it-IT" smtClean="0"/>
              <a:pPr>
                <a:defRPr/>
              </a:pPr>
              <a:t>15/09/2015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0" smtClean="0"/>
              <a:t>Fabio Massacci - ICT Innovation</a:t>
            </a:r>
            <a:endParaRPr lang="it-IT" b="0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►</a:t>
            </a:r>
            <a:r>
              <a:rPr lang="it-IT" smtClean="0">
                <a:solidFill>
                  <a:schemeClr val="folHlink"/>
                </a:solidFill>
              </a:rPr>
              <a:t> </a:t>
            </a:r>
            <a:fld id="{9B5D8EF3-EEE6-4869-B9DB-731B6EC0BC79}" type="slidenum">
              <a:rPr lang="it-IT" smtClean="0">
                <a:solidFill>
                  <a:schemeClr val="tx1"/>
                </a:solidFill>
              </a:rPr>
              <a:pPr>
                <a:defRPr/>
              </a:pPr>
              <a:t>6</a:t>
            </a:fld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Material used 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387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MalwareLab</a:t>
            </a:r>
            <a:endParaRPr lang="en-US" dirty="0" smtClean="0"/>
          </a:p>
          <a:p>
            <a:pPr lvl="1"/>
            <a:r>
              <a:rPr lang="en-US" dirty="0" smtClean="0"/>
              <a:t>The dump is downstairs in </a:t>
            </a:r>
            <a:r>
              <a:rPr lang="en-US" dirty="0" err="1" smtClean="0"/>
              <a:t>Povo</a:t>
            </a:r>
            <a:r>
              <a:rPr lang="en-US" dirty="0" smtClean="0"/>
              <a:t> 2  for you to </a:t>
            </a:r>
            <a:r>
              <a:rPr lang="en-US" dirty="0" err="1" smtClean="0"/>
              <a:t>analyse</a:t>
            </a:r>
            <a:endParaRPr lang="en-US" dirty="0" smtClean="0"/>
          </a:p>
          <a:p>
            <a:pPr>
              <a:buFont typeface="Wingdings" charset="2"/>
              <a:buChar char="ü"/>
            </a:pPr>
            <a:r>
              <a:rPr lang="en-US" b="1" dirty="0" smtClean="0"/>
              <a:t>Dump of emails </a:t>
            </a:r>
            <a:r>
              <a:rPr lang="en-US" dirty="0" smtClean="0"/>
              <a:t>→ insights on internal procedures of </a:t>
            </a:r>
            <a:r>
              <a:rPr lang="en-US" dirty="0" err="1" smtClean="0"/>
              <a:t>gov</a:t>
            </a:r>
            <a:r>
              <a:rPr lang="en-US" dirty="0" smtClean="0"/>
              <a:t> malware development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Who was the hacking team dealing with? What problems did their products have? </a:t>
            </a:r>
          </a:p>
          <a:p>
            <a:pPr>
              <a:buFont typeface="Wingdings" charset="2"/>
              <a:buChar char="ü"/>
            </a:pPr>
            <a:r>
              <a:rPr lang="en-US" b="1" dirty="0" smtClean="0"/>
              <a:t>Dump of bills </a:t>
            </a:r>
            <a:r>
              <a:rPr lang="en-US" dirty="0" smtClean="0"/>
              <a:t>→ insight on actual clients and malware deployment.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Is your own motherland government involved? If yes, how much and for what?</a:t>
            </a:r>
          </a:p>
          <a:p>
            <a:pPr>
              <a:buFont typeface="Wingdings" charset="2"/>
              <a:buChar char="ü"/>
            </a:pPr>
            <a:r>
              <a:rPr lang="en-US" b="1" dirty="0" smtClean="0"/>
              <a:t>Dump of source code </a:t>
            </a:r>
            <a:r>
              <a:rPr lang="en-US" dirty="0" smtClean="0"/>
              <a:t>→ insights on malware operations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Can you spot malware functionalities declared in the documentation in the actual code?</a:t>
            </a:r>
          </a:p>
          <a:p>
            <a:pPr>
              <a:buFont typeface="Wingdings" charset="2"/>
              <a:buChar char="ü"/>
            </a:pPr>
            <a:r>
              <a:rPr lang="en-US" b="1" dirty="0" smtClean="0"/>
              <a:t>Malware dump</a:t>
            </a:r>
            <a:r>
              <a:rPr lang="en-US" dirty="0" smtClean="0"/>
              <a:t> → actual malware you can try to install and test on the lab machines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378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Responsible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Material in the </a:t>
            </a:r>
            <a:r>
              <a:rPr lang="en-US" dirty="0" err="1" smtClean="0"/>
              <a:t>MalwareLab</a:t>
            </a:r>
            <a:r>
              <a:rPr lang="en-US" dirty="0" smtClean="0"/>
              <a:t> is sensitive</a:t>
            </a:r>
          </a:p>
          <a:p>
            <a:pPr lvl="1"/>
            <a:r>
              <a:rPr lang="en-US" dirty="0" smtClean="0"/>
              <a:t>Its content might be offensive to you (pornographic pictures, racist comments, disrespectful of your religious beliefs etc..)</a:t>
            </a:r>
          </a:p>
          <a:p>
            <a:pPr lvl="1"/>
            <a:r>
              <a:rPr lang="en-US" dirty="0" smtClean="0"/>
              <a:t>It may create embarrassment or slander of individuals  </a:t>
            </a:r>
          </a:p>
          <a:p>
            <a:r>
              <a:rPr lang="en-US" dirty="0" smtClean="0"/>
              <a:t>Malware is advanced tech </a:t>
            </a:r>
          </a:p>
          <a:p>
            <a:pPr lvl="1"/>
            <a:r>
              <a:rPr lang="en-US" dirty="0" smtClean="0"/>
              <a:t>Nobody really knows what it does (most advanced one even detect they are analyzed)</a:t>
            </a:r>
          </a:p>
          <a:p>
            <a:pPr lvl="1"/>
            <a:r>
              <a:rPr lang="en-US" dirty="0" smtClean="0"/>
              <a:t>There are mechanisms in place to prevent you from </a:t>
            </a:r>
            <a:r>
              <a:rPr lang="en-US" dirty="0" err="1" smtClean="0"/>
              <a:t>exfiltrating</a:t>
            </a:r>
            <a:r>
              <a:rPr lang="en-US" dirty="0" smtClean="0"/>
              <a:t> the data outside of lab</a:t>
            </a:r>
          </a:p>
          <a:p>
            <a:r>
              <a:rPr lang="en-US" dirty="0" smtClean="0"/>
              <a:t>You must agree to the terms and conditions of this course before having access to the data</a:t>
            </a:r>
          </a:p>
          <a:p>
            <a:pPr lvl="1"/>
            <a:r>
              <a:rPr lang="en-US" dirty="0" err="1" smtClean="0"/>
              <a:t>Mlab</a:t>
            </a:r>
            <a:r>
              <a:rPr lang="en-US" dirty="0" smtClean="0"/>
              <a:t> is isolated from rest of infrastructure</a:t>
            </a:r>
          </a:p>
          <a:p>
            <a:pPr lvl="1"/>
            <a:r>
              <a:rPr lang="en-US" dirty="0" smtClean="0"/>
              <a:t>You work </a:t>
            </a:r>
            <a:r>
              <a:rPr lang="en-US" b="1" dirty="0" smtClean="0"/>
              <a:t>only</a:t>
            </a:r>
            <a:r>
              <a:rPr lang="en-US" dirty="0" smtClean="0"/>
              <a:t> in the lab</a:t>
            </a:r>
          </a:p>
          <a:p>
            <a:pPr lvl="1"/>
            <a:r>
              <a:rPr lang="en-US" dirty="0" smtClean="0"/>
              <a:t>You are </a:t>
            </a:r>
            <a:r>
              <a:rPr lang="en-US" b="1" dirty="0" smtClean="0"/>
              <a:t>not allowed </a:t>
            </a:r>
            <a:r>
              <a:rPr lang="en-US" dirty="0" smtClean="0"/>
              <a:t>to disclose information about any individual that you find during the analysis </a:t>
            </a:r>
          </a:p>
          <a:p>
            <a:pPr lvl="1"/>
            <a:r>
              <a:rPr lang="en-US" dirty="0" smtClean="0"/>
              <a:t>Your final deliverable, as approved by the professor is the only public deliverable you are allowed to disclose to third parties</a:t>
            </a:r>
          </a:p>
        </p:txBody>
      </p:sp>
    </p:spTree>
    <p:extLst>
      <p:ext uri="{BB962C8B-B14F-4D97-AF65-F5344CB8AC3E}">
        <p14:creationId xmlns:p14="http://schemas.microsoft.com/office/powerpoint/2010/main" xmlns="" val="1626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Offensive technologies</a:t>
            </a:r>
            <a:br>
              <a:rPr lang="en-US" dirty="0" smtClean="0"/>
            </a:br>
            <a:r>
              <a:rPr lang="en-US" dirty="0" smtClean="0"/>
              <a:t>Fall 2015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Lecture 1</a:t>
            </a:r>
          </a:p>
          <a:p>
            <a:r>
              <a:rPr lang="en-US" dirty="0" smtClean="0"/>
              <a:t>Introduction </a:t>
            </a:r>
          </a:p>
          <a:p>
            <a:r>
              <a:rPr lang="en-US" dirty="0" smtClean="0"/>
              <a:t>Fabio </a:t>
            </a:r>
            <a:r>
              <a:rPr lang="en-US" dirty="0" err="1" smtClean="0"/>
              <a:t>Massacci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0757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2668</Words>
  <Application>Microsoft Office PowerPoint</Application>
  <PresentationFormat>On-screen Show (4:3)</PresentationFormat>
  <Paragraphs>376</Paragraphs>
  <Slides>41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Document</vt:lpstr>
      <vt:lpstr>Offensive technologies Fall 2015</vt:lpstr>
      <vt:lpstr>Course Objective</vt:lpstr>
      <vt:lpstr>Course Structures</vt:lpstr>
      <vt:lpstr>Lecturers</vt:lpstr>
      <vt:lpstr>Rules of Engagement</vt:lpstr>
      <vt:lpstr>Overarching Learning Objectives</vt:lpstr>
      <vt:lpstr>Material used the course</vt:lpstr>
      <vt:lpstr>Responsible Study</vt:lpstr>
      <vt:lpstr>Offensive technologies Fall 2015</vt:lpstr>
      <vt:lpstr>Question</vt:lpstr>
      <vt:lpstr>Do you trust these organisations?</vt:lpstr>
      <vt:lpstr>What’s this?</vt:lpstr>
      <vt:lpstr>What’s this?</vt:lpstr>
      <vt:lpstr>What’s this?</vt:lpstr>
      <vt:lpstr>What really is this? Just like that!</vt:lpstr>
      <vt:lpstr>What really is this?</vt:lpstr>
      <vt:lpstr>What really is this?</vt:lpstr>
      <vt:lpstr>Who trusts these? Everybody.</vt:lpstr>
      <vt:lpstr>Question - discussion</vt:lpstr>
      <vt:lpstr>Attack delivery</vt:lpstr>
      <vt:lpstr>How does the infection happen?</vt:lpstr>
      <vt:lpstr>Human vector: social engineering</vt:lpstr>
      <vt:lpstr>Example of attempted infection</vt:lpstr>
      <vt:lpstr>Technological vector</vt:lpstr>
      <vt:lpstr>Vulnerability examples</vt:lpstr>
      <vt:lpstr>Not all vulnerabilities are equal</vt:lpstr>
      <vt:lpstr>Public vs private</vt:lpstr>
      <vt:lpstr>Alledged (1st time) price list for 0-days</vt:lpstr>
      <vt:lpstr>Who buys into these markets?</vt:lpstr>
      <vt:lpstr>Research on “private” tech</vt:lpstr>
      <vt:lpstr>Gamma international GmbH</vt:lpstr>
      <vt:lpstr>Gamma international (GmbH)</vt:lpstr>
      <vt:lpstr>FinSpy</vt:lpstr>
      <vt:lpstr>FinSpy - delivery</vt:lpstr>
      <vt:lpstr>FinSpy – Execution (1)</vt:lpstr>
      <vt:lpstr>FinSpy – Execution (2)</vt:lpstr>
      <vt:lpstr>Slide 37</vt:lpstr>
      <vt:lpstr>Disclaimer</vt:lpstr>
      <vt:lpstr>The Hacking Team (HT) case</vt:lpstr>
      <vt:lpstr>Governmental malware: is it that sophisticated?</vt:lpstr>
      <vt:lpstr>Additional Readings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Offensive technologies</dc:title>
  <dc:creator>Luca</dc:creator>
  <cp:lastModifiedBy>Segreteria Riccardi</cp:lastModifiedBy>
  <cp:revision>176</cp:revision>
  <dcterms:created xsi:type="dcterms:W3CDTF">2015-09-10T08:38:36Z</dcterms:created>
  <dcterms:modified xsi:type="dcterms:W3CDTF">2015-09-15T09:02:38Z</dcterms:modified>
</cp:coreProperties>
</file>