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handoutMasterIdLst>
    <p:handoutMasterId r:id="rId32"/>
  </p:handoutMasterIdLst>
  <p:sldIdLst>
    <p:sldId id="304" r:id="rId2"/>
    <p:sldId id="310" r:id="rId3"/>
    <p:sldId id="355" r:id="rId4"/>
    <p:sldId id="311" r:id="rId5"/>
    <p:sldId id="313" r:id="rId6"/>
    <p:sldId id="312" r:id="rId7"/>
    <p:sldId id="359" r:id="rId8"/>
    <p:sldId id="318" r:id="rId9"/>
    <p:sldId id="341" r:id="rId10"/>
    <p:sldId id="316" r:id="rId11"/>
    <p:sldId id="317" r:id="rId12"/>
    <p:sldId id="326" r:id="rId13"/>
    <p:sldId id="322" r:id="rId14"/>
    <p:sldId id="331" r:id="rId15"/>
    <p:sldId id="332" r:id="rId16"/>
    <p:sldId id="333" r:id="rId17"/>
    <p:sldId id="334" r:id="rId18"/>
    <p:sldId id="360" r:id="rId19"/>
    <p:sldId id="319" r:id="rId20"/>
    <p:sldId id="362" r:id="rId21"/>
    <p:sldId id="347" r:id="rId22"/>
    <p:sldId id="361" r:id="rId23"/>
    <p:sldId id="344" r:id="rId24"/>
    <p:sldId id="345" r:id="rId25"/>
    <p:sldId id="348" r:id="rId26"/>
    <p:sldId id="363" r:id="rId27"/>
    <p:sldId id="350" r:id="rId28"/>
    <p:sldId id="364" r:id="rId29"/>
    <p:sldId id="365"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66"/>
    <p:restoredTop sz="95064" autoAdjust="0"/>
  </p:normalViewPr>
  <p:slideViewPr>
    <p:cSldViewPr snapToGrid="0" snapToObjects="1">
      <p:cViewPr>
        <p:scale>
          <a:sx n="111" d="100"/>
          <a:sy n="111" d="100"/>
        </p:scale>
        <p:origin x="-768" y="536"/>
      </p:cViewPr>
      <p:guideLst>
        <p:guide orient="horz" pos="2160"/>
        <p:guide pos="2880"/>
      </p:guideLst>
    </p:cSldViewPr>
  </p:slideViewPr>
  <p:notesTextViewPr>
    <p:cViewPr>
      <p:scale>
        <a:sx n="100" d="100"/>
        <a:sy n="100" d="100"/>
      </p:scale>
      <p:origin x="0" y="0"/>
    </p:cViewPr>
  </p:notesTextViewPr>
  <p:sorterViewPr>
    <p:cViewPr>
      <p:scale>
        <a:sx n="158" d="100"/>
        <a:sy n="158" d="100"/>
      </p:scale>
      <p:origin x="0" y="15768"/>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24664C-7A14-4D75-A498-715F9BBFCD1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62D5F2E-FB8E-4B2A-B0B5-D66EC9365183}">
      <dgm:prSet custT="1"/>
      <dgm:spPr/>
      <dgm:t>
        <a:bodyPr/>
        <a:lstStyle/>
        <a:p>
          <a:pPr rtl="0"/>
          <a:r>
            <a:rPr lang="en-US" sz="2400" b="0" dirty="0" smtClean="0"/>
            <a:t>Identify all critical components for the system</a:t>
          </a:r>
          <a:endParaRPr lang="en-US" sz="2400" b="0" dirty="0"/>
        </a:p>
      </dgm:t>
    </dgm:pt>
    <dgm:pt modelId="{EC6681A3-42DB-47AD-85ED-0F7F2057B34C}" type="parTrans" cxnId="{E49A9FDE-2567-48B3-AE90-6276A3374575}">
      <dgm:prSet/>
      <dgm:spPr/>
      <dgm:t>
        <a:bodyPr/>
        <a:lstStyle/>
        <a:p>
          <a:endParaRPr lang="en-US"/>
        </a:p>
      </dgm:t>
    </dgm:pt>
    <dgm:pt modelId="{17627371-8056-4E5F-BCC8-CF7801B0DFCD}" type="sibTrans" cxnId="{E49A9FDE-2567-48B3-AE90-6276A3374575}">
      <dgm:prSet/>
      <dgm:spPr/>
      <dgm:t>
        <a:bodyPr/>
        <a:lstStyle/>
        <a:p>
          <a:endParaRPr lang="en-US"/>
        </a:p>
      </dgm:t>
    </dgm:pt>
    <dgm:pt modelId="{41A02257-8683-45AF-93D2-8AEF88CA9715}">
      <dgm:prSet/>
      <dgm:spPr/>
      <dgm:t>
        <a:bodyPr/>
        <a:lstStyle/>
        <a:p>
          <a:pPr rtl="0"/>
          <a:endParaRPr lang="en-US" dirty="0"/>
        </a:p>
      </dgm:t>
    </dgm:pt>
    <dgm:pt modelId="{1CCEA0AB-23BB-49C4-B0C8-383B2E1E9F4F}" type="parTrans" cxnId="{B9261E05-E4A4-4E34-BC3B-AA7F507C3C78}">
      <dgm:prSet/>
      <dgm:spPr/>
      <dgm:t>
        <a:bodyPr/>
        <a:lstStyle/>
        <a:p>
          <a:endParaRPr lang="en-US"/>
        </a:p>
      </dgm:t>
    </dgm:pt>
    <dgm:pt modelId="{FBB440B7-52D6-46D8-B23E-E6C1BE813A0A}" type="sibTrans" cxnId="{B9261E05-E4A4-4E34-BC3B-AA7F507C3C78}">
      <dgm:prSet/>
      <dgm:spPr/>
      <dgm:t>
        <a:bodyPr/>
        <a:lstStyle/>
        <a:p>
          <a:endParaRPr lang="en-US"/>
        </a:p>
      </dgm:t>
    </dgm:pt>
    <dgm:pt modelId="{6161363D-ADFF-4060-8C43-6BBA12036A23}">
      <dgm:prSet custT="1"/>
      <dgm:spPr/>
      <dgm:t>
        <a:bodyPr/>
        <a:lstStyle/>
        <a:p>
          <a:pPr rtl="0"/>
          <a:r>
            <a:rPr lang="en-US" sz="2400" b="0" dirty="0" smtClean="0"/>
            <a:t>Identify all equipment ~ servers, switches, routers</a:t>
          </a:r>
          <a:endParaRPr lang="en-US" sz="2400" b="0" dirty="0"/>
        </a:p>
      </dgm:t>
    </dgm:pt>
    <dgm:pt modelId="{0035ED84-C5D5-4B22-B152-DEAB620B4301}" type="parTrans" cxnId="{E52513CD-5BC2-4673-A1F7-A26EE33059FE}">
      <dgm:prSet/>
      <dgm:spPr/>
      <dgm:t>
        <a:bodyPr/>
        <a:lstStyle/>
        <a:p>
          <a:endParaRPr lang="en-US"/>
        </a:p>
      </dgm:t>
    </dgm:pt>
    <dgm:pt modelId="{740C2C37-9B88-4076-8D4A-FA10CA22B891}" type="sibTrans" cxnId="{E52513CD-5BC2-4673-A1F7-A26EE33059FE}">
      <dgm:prSet/>
      <dgm:spPr/>
      <dgm:t>
        <a:bodyPr/>
        <a:lstStyle/>
        <a:p>
          <a:endParaRPr lang="en-US"/>
        </a:p>
      </dgm:t>
    </dgm:pt>
    <dgm:pt modelId="{5E9E2D34-F24F-4D00-BE20-6CAD823CA32A}">
      <dgm:prSet/>
      <dgm:spPr/>
      <dgm:t>
        <a:bodyPr/>
        <a:lstStyle/>
        <a:p>
          <a:pPr rtl="0"/>
          <a:endParaRPr lang="en-US" dirty="0"/>
        </a:p>
      </dgm:t>
    </dgm:pt>
    <dgm:pt modelId="{BCC5A0D5-6D65-479F-AFCB-BEE78F4DDC1D}" type="parTrans" cxnId="{F750145C-614D-4EF0-8EED-637F6AB705AB}">
      <dgm:prSet/>
      <dgm:spPr/>
      <dgm:t>
        <a:bodyPr/>
        <a:lstStyle/>
        <a:p>
          <a:endParaRPr lang="en-US"/>
        </a:p>
      </dgm:t>
    </dgm:pt>
    <dgm:pt modelId="{503C5481-B469-4F76-9F21-BE773EBFC5E1}" type="sibTrans" cxnId="{F750145C-614D-4EF0-8EED-637F6AB705AB}">
      <dgm:prSet/>
      <dgm:spPr/>
      <dgm:t>
        <a:bodyPr/>
        <a:lstStyle/>
        <a:p>
          <a:endParaRPr lang="en-US"/>
        </a:p>
      </dgm:t>
    </dgm:pt>
    <dgm:pt modelId="{78218740-C550-450C-91F0-C9987454F82F}">
      <dgm:prSet custT="1"/>
      <dgm:spPr/>
      <dgm:t>
        <a:bodyPr/>
        <a:lstStyle/>
        <a:p>
          <a:pPr rtl="0"/>
          <a:r>
            <a:rPr lang="en-US" sz="2400" b="0" dirty="0" smtClean="0"/>
            <a:t>Include databases hosted on the system</a:t>
          </a:r>
          <a:endParaRPr lang="en-US" sz="2400" b="0" dirty="0"/>
        </a:p>
      </dgm:t>
    </dgm:pt>
    <dgm:pt modelId="{F3F45BDB-4147-4205-A7ED-5CCB6C92F723}" type="parTrans" cxnId="{A956B257-E40D-44D9-A0CA-E171B657A82A}">
      <dgm:prSet/>
      <dgm:spPr/>
      <dgm:t>
        <a:bodyPr/>
        <a:lstStyle/>
        <a:p>
          <a:endParaRPr lang="en-US"/>
        </a:p>
      </dgm:t>
    </dgm:pt>
    <dgm:pt modelId="{19A172EC-38B4-449A-AA5C-CB617F95E7FF}" type="sibTrans" cxnId="{A956B257-E40D-44D9-A0CA-E171B657A82A}">
      <dgm:prSet/>
      <dgm:spPr/>
      <dgm:t>
        <a:bodyPr/>
        <a:lstStyle/>
        <a:p>
          <a:endParaRPr lang="en-US"/>
        </a:p>
      </dgm:t>
    </dgm:pt>
    <dgm:pt modelId="{0FBFD9F3-F0F4-4874-8D53-C4554E1062A2}">
      <dgm:prSet custT="1"/>
      <dgm:spPr/>
      <dgm:t>
        <a:bodyPr/>
        <a:lstStyle/>
        <a:p>
          <a:pPr rtl="0"/>
          <a:r>
            <a:rPr lang="en-US" sz="2400" b="0" dirty="0" smtClean="0"/>
            <a:t>Include files ~ documents or spreadsheets</a:t>
          </a:r>
          <a:endParaRPr lang="en-US" sz="2400" b="0" dirty="0"/>
        </a:p>
      </dgm:t>
    </dgm:pt>
    <dgm:pt modelId="{19628454-E565-42B5-AEB3-82C2D518C9EA}" type="parTrans" cxnId="{38D142DC-6348-4701-B3B3-636A11B8EC99}">
      <dgm:prSet/>
      <dgm:spPr/>
      <dgm:t>
        <a:bodyPr/>
        <a:lstStyle/>
        <a:p>
          <a:endParaRPr lang="en-US"/>
        </a:p>
      </dgm:t>
    </dgm:pt>
    <dgm:pt modelId="{E886AFBC-258D-4BB3-BADC-10D817EA6AAC}" type="sibTrans" cxnId="{38D142DC-6348-4701-B3B3-636A11B8EC99}">
      <dgm:prSet/>
      <dgm:spPr/>
      <dgm:t>
        <a:bodyPr/>
        <a:lstStyle/>
        <a:p>
          <a:endParaRPr lang="en-US"/>
        </a:p>
      </dgm:t>
    </dgm:pt>
    <dgm:pt modelId="{204F1D0D-E71A-46A2-B629-D0555EB52C77}">
      <dgm:prSet custT="1"/>
      <dgm:spPr/>
      <dgm:t>
        <a:bodyPr/>
        <a:lstStyle/>
        <a:p>
          <a:pPr rtl="0"/>
          <a:r>
            <a:rPr lang="en-US" sz="2400" b="0" dirty="0" smtClean="0"/>
            <a:t>Include necessary supplies</a:t>
          </a:r>
          <a:endParaRPr lang="en-US" sz="2400" b="0" dirty="0"/>
        </a:p>
      </dgm:t>
    </dgm:pt>
    <dgm:pt modelId="{CA8168EB-B2B3-49CB-9586-DCBFBB83DF22}" type="parTrans" cxnId="{7C40103B-602F-443B-8178-B03ED90748A9}">
      <dgm:prSet/>
      <dgm:spPr/>
      <dgm:t>
        <a:bodyPr/>
        <a:lstStyle/>
        <a:p>
          <a:endParaRPr lang="en-US"/>
        </a:p>
      </dgm:t>
    </dgm:pt>
    <dgm:pt modelId="{3D40666B-61AD-4415-8993-0E0AFFCE3739}" type="sibTrans" cxnId="{7C40103B-602F-443B-8178-B03ED90748A9}">
      <dgm:prSet/>
      <dgm:spPr/>
      <dgm:t>
        <a:bodyPr/>
        <a:lstStyle/>
        <a:p>
          <a:endParaRPr lang="en-US"/>
        </a:p>
      </dgm:t>
    </dgm:pt>
    <dgm:pt modelId="{761B2252-83E2-42C7-A719-2D25AD7CC6DD}">
      <dgm:prSet/>
      <dgm:spPr/>
      <dgm:t>
        <a:bodyPr/>
        <a:lstStyle/>
        <a:p>
          <a:pPr rtl="0"/>
          <a:endParaRPr lang="en-US" dirty="0"/>
        </a:p>
      </dgm:t>
    </dgm:pt>
    <dgm:pt modelId="{E9494731-E038-487F-B601-F8F966FF466E}" type="parTrans" cxnId="{00B4B501-095D-4495-9147-A62300A68838}">
      <dgm:prSet/>
      <dgm:spPr/>
      <dgm:t>
        <a:bodyPr/>
        <a:lstStyle/>
        <a:p>
          <a:endParaRPr lang="en-US"/>
        </a:p>
      </dgm:t>
    </dgm:pt>
    <dgm:pt modelId="{86FB4D9A-EF6D-464C-8147-C0E9B802D91B}" type="sibTrans" cxnId="{00B4B501-095D-4495-9147-A62300A68838}">
      <dgm:prSet/>
      <dgm:spPr/>
      <dgm:t>
        <a:bodyPr/>
        <a:lstStyle/>
        <a:p>
          <a:endParaRPr lang="en-US"/>
        </a:p>
      </dgm:t>
    </dgm:pt>
    <dgm:pt modelId="{DBA4160B-42E0-4BD5-B8B2-357977E1F968}" type="pres">
      <dgm:prSet presAssocID="{7924664C-7A14-4D75-A498-715F9BBFCD14}" presName="linear" presStyleCnt="0">
        <dgm:presLayoutVars>
          <dgm:animLvl val="lvl"/>
          <dgm:resizeHandles val="exact"/>
        </dgm:presLayoutVars>
      </dgm:prSet>
      <dgm:spPr/>
      <dgm:t>
        <a:bodyPr/>
        <a:lstStyle/>
        <a:p>
          <a:endParaRPr lang="en-US"/>
        </a:p>
      </dgm:t>
    </dgm:pt>
    <dgm:pt modelId="{490CD485-4C8A-450A-B99E-282AB8DB969F}" type="pres">
      <dgm:prSet presAssocID="{A62D5F2E-FB8E-4B2A-B0B5-D66EC9365183}" presName="parentText" presStyleLbl="node1" presStyleIdx="0" presStyleCnt="5">
        <dgm:presLayoutVars>
          <dgm:chMax val="0"/>
          <dgm:bulletEnabled val="1"/>
        </dgm:presLayoutVars>
      </dgm:prSet>
      <dgm:spPr/>
      <dgm:t>
        <a:bodyPr/>
        <a:lstStyle/>
        <a:p>
          <a:endParaRPr lang="en-US"/>
        </a:p>
      </dgm:t>
    </dgm:pt>
    <dgm:pt modelId="{9056521D-758C-44DB-8E4A-69FC8C0476A2}" type="pres">
      <dgm:prSet presAssocID="{A62D5F2E-FB8E-4B2A-B0B5-D66EC9365183}" presName="childText" presStyleLbl="revTx" presStyleIdx="0" presStyleCnt="3">
        <dgm:presLayoutVars>
          <dgm:bulletEnabled val="1"/>
        </dgm:presLayoutVars>
      </dgm:prSet>
      <dgm:spPr/>
      <dgm:t>
        <a:bodyPr/>
        <a:lstStyle/>
        <a:p>
          <a:endParaRPr lang="en-US"/>
        </a:p>
      </dgm:t>
    </dgm:pt>
    <dgm:pt modelId="{5A0A4307-56A6-4E60-8BBB-7DFD0EA88519}" type="pres">
      <dgm:prSet presAssocID="{6161363D-ADFF-4060-8C43-6BBA12036A23}" presName="parentText" presStyleLbl="node1" presStyleIdx="1" presStyleCnt="5" custLinFactNeighborY="-18297">
        <dgm:presLayoutVars>
          <dgm:chMax val="0"/>
          <dgm:bulletEnabled val="1"/>
        </dgm:presLayoutVars>
      </dgm:prSet>
      <dgm:spPr/>
      <dgm:t>
        <a:bodyPr/>
        <a:lstStyle/>
        <a:p>
          <a:endParaRPr lang="en-US"/>
        </a:p>
      </dgm:t>
    </dgm:pt>
    <dgm:pt modelId="{C4B3BB84-15F1-4AC8-8A6B-93797683C9E9}" type="pres">
      <dgm:prSet presAssocID="{6161363D-ADFF-4060-8C43-6BBA12036A23}" presName="childText" presStyleLbl="revTx" presStyleIdx="1" presStyleCnt="3">
        <dgm:presLayoutVars>
          <dgm:bulletEnabled val="1"/>
        </dgm:presLayoutVars>
      </dgm:prSet>
      <dgm:spPr/>
      <dgm:t>
        <a:bodyPr/>
        <a:lstStyle/>
        <a:p>
          <a:endParaRPr lang="en-US"/>
        </a:p>
      </dgm:t>
    </dgm:pt>
    <dgm:pt modelId="{D9EF0122-F4B2-47F9-BEDC-2474E27E75B3}" type="pres">
      <dgm:prSet presAssocID="{78218740-C550-450C-91F0-C9987454F82F}" presName="parentText" presStyleLbl="node1" presStyleIdx="2" presStyleCnt="5" custLinFactY="-22028" custLinFactNeighborY="-100000">
        <dgm:presLayoutVars>
          <dgm:chMax val="0"/>
          <dgm:bulletEnabled val="1"/>
        </dgm:presLayoutVars>
      </dgm:prSet>
      <dgm:spPr/>
      <dgm:t>
        <a:bodyPr/>
        <a:lstStyle/>
        <a:p>
          <a:endParaRPr lang="en-US"/>
        </a:p>
      </dgm:t>
    </dgm:pt>
    <dgm:pt modelId="{49F88D5F-81F8-4852-8061-D39E5880D9B6}" type="pres">
      <dgm:prSet presAssocID="{19A172EC-38B4-449A-AA5C-CB617F95E7FF}" presName="spacer" presStyleCnt="0"/>
      <dgm:spPr/>
    </dgm:pt>
    <dgm:pt modelId="{00B2DC34-9B3E-464A-8BCA-8EE7EC832C33}" type="pres">
      <dgm:prSet presAssocID="{0FBFD9F3-F0F4-4874-8D53-C4554E1062A2}" presName="parentText" presStyleLbl="node1" presStyleIdx="3" presStyleCnt="5">
        <dgm:presLayoutVars>
          <dgm:chMax val="0"/>
          <dgm:bulletEnabled val="1"/>
        </dgm:presLayoutVars>
      </dgm:prSet>
      <dgm:spPr/>
      <dgm:t>
        <a:bodyPr/>
        <a:lstStyle/>
        <a:p>
          <a:endParaRPr lang="en-US"/>
        </a:p>
      </dgm:t>
    </dgm:pt>
    <dgm:pt modelId="{2D82EC03-48AE-4053-890A-47D2153C1851}" type="pres">
      <dgm:prSet presAssocID="{E886AFBC-258D-4BB3-BADC-10D817EA6AAC}" presName="spacer" presStyleCnt="0"/>
      <dgm:spPr/>
    </dgm:pt>
    <dgm:pt modelId="{EA702A4E-3AFF-4410-A361-0A6E141CD8BF}" type="pres">
      <dgm:prSet presAssocID="{204F1D0D-E71A-46A2-B629-D0555EB52C77}" presName="parentText" presStyleLbl="node1" presStyleIdx="4" presStyleCnt="5" custLinFactNeighborY="55164">
        <dgm:presLayoutVars>
          <dgm:chMax val="0"/>
          <dgm:bulletEnabled val="1"/>
        </dgm:presLayoutVars>
      </dgm:prSet>
      <dgm:spPr/>
      <dgm:t>
        <a:bodyPr/>
        <a:lstStyle/>
        <a:p>
          <a:endParaRPr lang="en-US"/>
        </a:p>
      </dgm:t>
    </dgm:pt>
    <dgm:pt modelId="{7E7E8704-D687-49AB-85D0-F66D466933FE}" type="pres">
      <dgm:prSet presAssocID="{204F1D0D-E71A-46A2-B629-D0555EB52C77}" presName="childText" presStyleLbl="revTx" presStyleIdx="2" presStyleCnt="3" custLinFactNeighborX="-906" custLinFactNeighborY="-1756">
        <dgm:presLayoutVars>
          <dgm:bulletEnabled val="1"/>
        </dgm:presLayoutVars>
      </dgm:prSet>
      <dgm:spPr/>
      <dgm:t>
        <a:bodyPr/>
        <a:lstStyle/>
        <a:p>
          <a:endParaRPr lang="en-US"/>
        </a:p>
      </dgm:t>
    </dgm:pt>
  </dgm:ptLst>
  <dgm:cxnLst>
    <dgm:cxn modelId="{E81C9FAF-33BC-484B-9101-061A2292484E}" type="presOf" srcId="{5E9E2D34-F24F-4D00-BE20-6CAD823CA32A}" destId="{C4B3BB84-15F1-4AC8-8A6B-93797683C9E9}" srcOrd="0" destOrd="0" presId="urn:microsoft.com/office/officeart/2005/8/layout/vList2"/>
    <dgm:cxn modelId="{38D142DC-6348-4701-B3B3-636A11B8EC99}" srcId="{7924664C-7A14-4D75-A498-715F9BBFCD14}" destId="{0FBFD9F3-F0F4-4874-8D53-C4554E1062A2}" srcOrd="3" destOrd="0" parTransId="{19628454-E565-42B5-AEB3-82C2D518C9EA}" sibTransId="{E886AFBC-258D-4BB3-BADC-10D817EA6AAC}"/>
    <dgm:cxn modelId="{43B8F00E-DD15-684D-8EB1-E9B4E1418CAB}" type="presOf" srcId="{204F1D0D-E71A-46A2-B629-D0555EB52C77}" destId="{EA702A4E-3AFF-4410-A361-0A6E141CD8BF}" srcOrd="0" destOrd="0" presId="urn:microsoft.com/office/officeart/2005/8/layout/vList2"/>
    <dgm:cxn modelId="{F750145C-614D-4EF0-8EED-637F6AB705AB}" srcId="{6161363D-ADFF-4060-8C43-6BBA12036A23}" destId="{5E9E2D34-F24F-4D00-BE20-6CAD823CA32A}" srcOrd="0" destOrd="0" parTransId="{BCC5A0D5-6D65-479F-AFCB-BEE78F4DDC1D}" sibTransId="{503C5481-B469-4F76-9F21-BE773EBFC5E1}"/>
    <dgm:cxn modelId="{865F4E4E-4469-6E4D-A6CF-649BC85A4FDB}" type="presOf" srcId="{6161363D-ADFF-4060-8C43-6BBA12036A23}" destId="{5A0A4307-56A6-4E60-8BBB-7DFD0EA88519}" srcOrd="0" destOrd="0" presId="urn:microsoft.com/office/officeart/2005/8/layout/vList2"/>
    <dgm:cxn modelId="{A956B257-E40D-44D9-A0CA-E171B657A82A}" srcId="{7924664C-7A14-4D75-A498-715F9BBFCD14}" destId="{78218740-C550-450C-91F0-C9987454F82F}" srcOrd="2" destOrd="0" parTransId="{F3F45BDB-4147-4205-A7ED-5CCB6C92F723}" sibTransId="{19A172EC-38B4-449A-AA5C-CB617F95E7FF}"/>
    <dgm:cxn modelId="{E52513CD-5BC2-4673-A1F7-A26EE33059FE}" srcId="{7924664C-7A14-4D75-A498-715F9BBFCD14}" destId="{6161363D-ADFF-4060-8C43-6BBA12036A23}" srcOrd="1" destOrd="0" parTransId="{0035ED84-C5D5-4B22-B152-DEAB620B4301}" sibTransId="{740C2C37-9B88-4076-8D4A-FA10CA22B891}"/>
    <dgm:cxn modelId="{00B4B501-095D-4495-9147-A62300A68838}" srcId="{204F1D0D-E71A-46A2-B629-D0555EB52C77}" destId="{761B2252-83E2-42C7-A719-2D25AD7CC6DD}" srcOrd="0" destOrd="0" parTransId="{E9494731-E038-487F-B601-F8F966FF466E}" sibTransId="{86FB4D9A-EF6D-464C-8147-C0E9B802D91B}"/>
    <dgm:cxn modelId="{28046FE7-93C4-884A-AB48-90914AF66E81}" type="presOf" srcId="{0FBFD9F3-F0F4-4874-8D53-C4554E1062A2}" destId="{00B2DC34-9B3E-464A-8BCA-8EE7EC832C33}" srcOrd="0" destOrd="0" presId="urn:microsoft.com/office/officeart/2005/8/layout/vList2"/>
    <dgm:cxn modelId="{B9261E05-E4A4-4E34-BC3B-AA7F507C3C78}" srcId="{A62D5F2E-FB8E-4B2A-B0B5-D66EC9365183}" destId="{41A02257-8683-45AF-93D2-8AEF88CA9715}" srcOrd="0" destOrd="0" parTransId="{1CCEA0AB-23BB-49C4-B0C8-383B2E1E9F4F}" sibTransId="{FBB440B7-52D6-46D8-B23E-E6C1BE813A0A}"/>
    <dgm:cxn modelId="{E49A9FDE-2567-48B3-AE90-6276A3374575}" srcId="{7924664C-7A14-4D75-A498-715F9BBFCD14}" destId="{A62D5F2E-FB8E-4B2A-B0B5-D66EC9365183}" srcOrd="0" destOrd="0" parTransId="{EC6681A3-42DB-47AD-85ED-0F7F2057B34C}" sibTransId="{17627371-8056-4E5F-BCC8-CF7801B0DFCD}"/>
    <dgm:cxn modelId="{B503E9A7-537A-934F-8DD8-18650F7CD022}" type="presOf" srcId="{7924664C-7A14-4D75-A498-715F9BBFCD14}" destId="{DBA4160B-42E0-4BD5-B8B2-357977E1F968}" srcOrd="0" destOrd="0" presId="urn:microsoft.com/office/officeart/2005/8/layout/vList2"/>
    <dgm:cxn modelId="{1F008AEB-42CF-D748-9F44-BFA41344A90E}" type="presOf" srcId="{A62D5F2E-FB8E-4B2A-B0B5-D66EC9365183}" destId="{490CD485-4C8A-450A-B99E-282AB8DB969F}" srcOrd="0" destOrd="0" presId="urn:microsoft.com/office/officeart/2005/8/layout/vList2"/>
    <dgm:cxn modelId="{7C40103B-602F-443B-8178-B03ED90748A9}" srcId="{7924664C-7A14-4D75-A498-715F9BBFCD14}" destId="{204F1D0D-E71A-46A2-B629-D0555EB52C77}" srcOrd="4" destOrd="0" parTransId="{CA8168EB-B2B3-49CB-9586-DCBFBB83DF22}" sibTransId="{3D40666B-61AD-4415-8993-0E0AFFCE3739}"/>
    <dgm:cxn modelId="{23DC96AF-8550-1C4C-852E-218A25148A6C}" type="presOf" srcId="{761B2252-83E2-42C7-A719-2D25AD7CC6DD}" destId="{7E7E8704-D687-49AB-85D0-F66D466933FE}" srcOrd="0" destOrd="0" presId="urn:microsoft.com/office/officeart/2005/8/layout/vList2"/>
    <dgm:cxn modelId="{E7D605D5-7C44-D64A-8176-6526159A0A69}" type="presOf" srcId="{41A02257-8683-45AF-93D2-8AEF88CA9715}" destId="{9056521D-758C-44DB-8E4A-69FC8C0476A2}" srcOrd="0" destOrd="0" presId="urn:microsoft.com/office/officeart/2005/8/layout/vList2"/>
    <dgm:cxn modelId="{4CEBA4D3-D611-464C-B27E-C0C6B6152623}" type="presOf" srcId="{78218740-C550-450C-91F0-C9987454F82F}" destId="{D9EF0122-F4B2-47F9-BEDC-2474E27E75B3}" srcOrd="0" destOrd="0" presId="urn:microsoft.com/office/officeart/2005/8/layout/vList2"/>
    <dgm:cxn modelId="{5A084016-2565-A643-96B7-C2B484F56648}" type="presParOf" srcId="{DBA4160B-42E0-4BD5-B8B2-357977E1F968}" destId="{490CD485-4C8A-450A-B99E-282AB8DB969F}" srcOrd="0" destOrd="0" presId="urn:microsoft.com/office/officeart/2005/8/layout/vList2"/>
    <dgm:cxn modelId="{9260E1A8-316D-1E4A-8365-6D4D4EB14D6E}" type="presParOf" srcId="{DBA4160B-42E0-4BD5-B8B2-357977E1F968}" destId="{9056521D-758C-44DB-8E4A-69FC8C0476A2}" srcOrd="1" destOrd="0" presId="urn:microsoft.com/office/officeart/2005/8/layout/vList2"/>
    <dgm:cxn modelId="{8B589498-C94F-2E40-BAEC-B08D93B42EC2}" type="presParOf" srcId="{DBA4160B-42E0-4BD5-B8B2-357977E1F968}" destId="{5A0A4307-56A6-4E60-8BBB-7DFD0EA88519}" srcOrd="2" destOrd="0" presId="urn:microsoft.com/office/officeart/2005/8/layout/vList2"/>
    <dgm:cxn modelId="{97DA0979-930C-F244-AAA9-68707FE5AEE3}" type="presParOf" srcId="{DBA4160B-42E0-4BD5-B8B2-357977E1F968}" destId="{C4B3BB84-15F1-4AC8-8A6B-93797683C9E9}" srcOrd="3" destOrd="0" presId="urn:microsoft.com/office/officeart/2005/8/layout/vList2"/>
    <dgm:cxn modelId="{75E90B94-9856-434E-8C4B-38E39C415426}" type="presParOf" srcId="{DBA4160B-42E0-4BD5-B8B2-357977E1F968}" destId="{D9EF0122-F4B2-47F9-BEDC-2474E27E75B3}" srcOrd="4" destOrd="0" presId="urn:microsoft.com/office/officeart/2005/8/layout/vList2"/>
    <dgm:cxn modelId="{58148900-DD55-F243-AA73-4085323ECE00}" type="presParOf" srcId="{DBA4160B-42E0-4BD5-B8B2-357977E1F968}" destId="{49F88D5F-81F8-4852-8061-D39E5880D9B6}" srcOrd="5" destOrd="0" presId="urn:microsoft.com/office/officeart/2005/8/layout/vList2"/>
    <dgm:cxn modelId="{A2C4A31D-B3B4-B84D-8F69-4BE7C8F67DC1}" type="presParOf" srcId="{DBA4160B-42E0-4BD5-B8B2-357977E1F968}" destId="{00B2DC34-9B3E-464A-8BCA-8EE7EC832C33}" srcOrd="6" destOrd="0" presId="urn:microsoft.com/office/officeart/2005/8/layout/vList2"/>
    <dgm:cxn modelId="{13E9D7C6-4E33-F249-84D3-C252BE056D5F}" type="presParOf" srcId="{DBA4160B-42E0-4BD5-B8B2-357977E1F968}" destId="{2D82EC03-48AE-4053-890A-47D2153C1851}" srcOrd="7" destOrd="0" presId="urn:microsoft.com/office/officeart/2005/8/layout/vList2"/>
    <dgm:cxn modelId="{94EB55EC-E83B-2B4C-9E75-920859D35681}" type="presParOf" srcId="{DBA4160B-42E0-4BD5-B8B2-357977E1F968}" destId="{EA702A4E-3AFF-4410-A361-0A6E141CD8BF}" srcOrd="8" destOrd="0" presId="urn:microsoft.com/office/officeart/2005/8/layout/vList2"/>
    <dgm:cxn modelId="{0C7BA0F4-E286-A441-92DA-DDC544028634}" type="presParOf" srcId="{DBA4160B-42E0-4BD5-B8B2-357977E1F968}" destId="{7E7E8704-D687-49AB-85D0-F66D466933FE}" srcOrd="9"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C09959-FC63-4A4A-9B96-B879BC96511F}" type="doc">
      <dgm:prSet loTypeId="urn:microsoft.com/office/officeart/2005/8/layout/process2" loCatId="process" qsTypeId="urn:microsoft.com/office/officeart/2005/8/quickstyle/simple1" qsCatId="simple" csTypeId="urn:microsoft.com/office/officeart/2005/8/colors/accent1_2" csCatId="accent1" phldr="1"/>
      <dgm:spPr/>
    </dgm:pt>
    <dgm:pt modelId="{1E20DF40-0E09-4DEA-8A17-C6A51F4CA122}">
      <dgm:prSet custT="1"/>
      <dgm:spPr/>
      <dgm:t>
        <a:bodyPr/>
        <a:lstStyle/>
        <a:p>
          <a:pPr rtl="0"/>
          <a:r>
            <a:rPr lang="en-US" sz="2600" b="0" dirty="0" smtClean="0"/>
            <a:t>Notification/activation phase</a:t>
          </a:r>
          <a:endParaRPr lang="en-US" sz="2600" b="0" dirty="0"/>
        </a:p>
      </dgm:t>
    </dgm:pt>
    <dgm:pt modelId="{1E91ABBC-2763-47F4-9486-39D9F9233E0B}" type="parTrans" cxnId="{E9B6DD7A-6BF4-4E15-8DEC-28FA8F6BD2CD}">
      <dgm:prSet/>
      <dgm:spPr/>
      <dgm:t>
        <a:bodyPr/>
        <a:lstStyle/>
        <a:p>
          <a:endParaRPr lang="en-US"/>
        </a:p>
      </dgm:t>
    </dgm:pt>
    <dgm:pt modelId="{69FBFD48-685C-4E2B-B52E-05A215041924}" type="sibTrans" cxnId="{E9B6DD7A-6BF4-4E15-8DEC-28FA8F6BD2CD}">
      <dgm:prSet/>
      <dgm:spPr/>
      <dgm:t>
        <a:bodyPr/>
        <a:lstStyle/>
        <a:p>
          <a:endParaRPr lang="en-US"/>
        </a:p>
      </dgm:t>
    </dgm:pt>
    <dgm:pt modelId="{1D7E87E0-7033-49FD-8C89-110A3BF17618}">
      <dgm:prSet custT="1"/>
      <dgm:spPr/>
      <dgm:t>
        <a:bodyPr/>
        <a:lstStyle/>
        <a:p>
          <a:pPr rtl="0"/>
          <a:r>
            <a:rPr lang="en-US" sz="2600" b="0" dirty="0" smtClean="0"/>
            <a:t>Recovery phase</a:t>
          </a:r>
          <a:endParaRPr lang="en-US" sz="2600" b="0" dirty="0"/>
        </a:p>
      </dgm:t>
    </dgm:pt>
    <dgm:pt modelId="{CEEF08EE-AC29-4FBB-840E-DFB30C3EDA78}" type="parTrans" cxnId="{3B053A09-7582-42BE-BA0A-E5641F3B5783}">
      <dgm:prSet/>
      <dgm:spPr/>
      <dgm:t>
        <a:bodyPr/>
        <a:lstStyle/>
        <a:p>
          <a:endParaRPr lang="en-US"/>
        </a:p>
      </dgm:t>
    </dgm:pt>
    <dgm:pt modelId="{F9A77C4D-AE90-4DCD-B368-755D246F124A}" type="sibTrans" cxnId="{3B053A09-7582-42BE-BA0A-E5641F3B5783}">
      <dgm:prSet/>
      <dgm:spPr/>
      <dgm:t>
        <a:bodyPr/>
        <a:lstStyle/>
        <a:p>
          <a:endParaRPr lang="en-US"/>
        </a:p>
      </dgm:t>
    </dgm:pt>
    <dgm:pt modelId="{16731303-22A8-4B8E-8F75-93A64EB9F6A9}">
      <dgm:prSet custT="1"/>
      <dgm:spPr/>
      <dgm:t>
        <a:bodyPr/>
        <a:lstStyle/>
        <a:p>
          <a:pPr rtl="0"/>
          <a:r>
            <a:rPr lang="en-US" sz="2600" b="0" dirty="0" smtClean="0"/>
            <a:t>Reconstitution phase</a:t>
          </a:r>
          <a:endParaRPr lang="en-US" sz="2600" b="0" dirty="0"/>
        </a:p>
      </dgm:t>
    </dgm:pt>
    <dgm:pt modelId="{3F914025-A3E9-42CE-B1CC-01FAA2EF9053}" type="parTrans" cxnId="{51A3FFB1-6EAB-4CC8-AF14-202424727116}">
      <dgm:prSet/>
      <dgm:spPr/>
      <dgm:t>
        <a:bodyPr/>
        <a:lstStyle/>
        <a:p>
          <a:endParaRPr lang="en-US"/>
        </a:p>
      </dgm:t>
    </dgm:pt>
    <dgm:pt modelId="{93B5A957-2463-4FE2-8DC6-9F0DAC6F5695}" type="sibTrans" cxnId="{51A3FFB1-6EAB-4CC8-AF14-202424727116}">
      <dgm:prSet/>
      <dgm:spPr/>
      <dgm:t>
        <a:bodyPr/>
        <a:lstStyle/>
        <a:p>
          <a:endParaRPr lang="en-US"/>
        </a:p>
      </dgm:t>
    </dgm:pt>
    <dgm:pt modelId="{AAA4A5E9-4496-41DC-B9A6-07168B415C82}" type="pres">
      <dgm:prSet presAssocID="{39C09959-FC63-4A4A-9B96-B879BC96511F}" presName="linearFlow" presStyleCnt="0">
        <dgm:presLayoutVars>
          <dgm:resizeHandles val="exact"/>
        </dgm:presLayoutVars>
      </dgm:prSet>
      <dgm:spPr/>
    </dgm:pt>
    <dgm:pt modelId="{093414BD-2ABA-43EC-8168-F079F1BC658D}" type="pres">
      <dgm:prSet presAssocID="{1E20DF40-0E09-4DEA-8A17-C6A51F4CA122}" presName="node" presStyleLbl="node1" presStyleIdx="0" presStyleCnt="3" custScaleX="371077" custLinFactNeighborX="-26540" custLinFactNeighborY="-42857">
        <dgm:presLayoutVars>
          <dgm:bulletEnabled val="1"/>
        </dgm:presLayoutVars>
      </dgm:prSet>
      <dgm:spPr/>
      <dgm:t>
        <a:bodyPr/>
        <a:lstStyle/>
        <a:p>
          <a:endParaRPr lang="en-US"/>
        </a:p>
      </dgm:t>
    </dgm:pt>
    <dgm:pt modelId="{FD9F9E4E-4CAC-4D99-B0EA-854E65D2F275}" type="pres">
      <dgm:prSet presAssocID="{69FBFD48-685C-4E2B-B52E-05A215041924}" presName="sibTrans" presStyleLbl="sibTrans2D1" presStyleIdx="0" presStyleCnt="2"/>
      <dgm:spPr/>
      <dgm:t>
        <a:bodyPr/>
        <a:lstStyle/>
        <a:p>
          <a:endParaRPr lang="en-US"/>
        </a:p>
      </dgm:t>
    </dgm:pt>
    <dgm:pt modelId="{C7BCF081-6799-4A35-8B19-0F92D97F5BFF}" type="pres">
      <dgm:prSet presAssocID="{69FBFD48-685C-4E2B-B52E-05A215041924}" presName="connectorText" presStyleLbl="sibTrans2D1" presStyleIdx="0" presStyleCnt="2"/>
      <dgm:spPr/>
      <dgm:t>
        <a:bodyPr/>
        <a:lstStyle/>
        <a:p>
          <a:endParaRPr lang="en-US"/>
        </a:p>
      </dgm:t>
    </dgm:pt>
    <dgm:pt modelId="{2C9D176A-4A28-41A3-8A62-2B1DC4B008BC}" type="pres">
      <dgm:prSet presAssocID="{1D7E87E0-7033-49FD-8C89-110A3BF17618}" presName="node" presStyleLbl="node1" presStyleIdx="1" presStyleCnt="3" custScaleX="371077">
        <dgm:presLayoutVars>
          <dgm:bulletEnabled val="1"/>
        </dgm:presLayoutVars>
      </dgm:prSet>
      <dgm:spPr/>
      <dgm:t>
        <a:bodyPr/>
        <a:lstStyle/>
        <a:p>
          <a:endParaRPr lang="en-US"/>
        </a:p>
      </dgm:t>
    </dgm:pt>
    <dgm:pt modelId="{29CB933D-6507-4511-9191-A685704F829F}" type="pres">
      <dgm:prSet presAssocID="{F9A77C4D-AE90-4DCD-B368-755D246F124A}" presName="sibTrans" presStyleLbl="sibTrans2D1" presStyleIdx="1" presStyleCnt="2"/>
      <dgm:spPr/>
      <dgm:t>
        <a:bodyPr/>
        <a:lstStyle/>
        <a:p>
          <a:endParaRPr lang="en-US"/>
        </a:p>
      </dgm:t>
    </dgm:pt>
    <dgm:pt modelId="{EE758B4F-504F-4CED-AA36-C0195992673A}" type="pres">
      <dgm:prSet presAssocID="{F9A77C4D-AE90-4DCD-B368-755D246F124A}" presName="connectorText" presStyleLbl="sibTrans2D1" presStyleIdx="1" presStyleCnt="2"/>
      <dgm:spPr/>
      <dgm:t>
        <a:bodyPr/>
        <a:lstStyle/>
        <a:p>
          <a:endParaRPr lang="en-US"/>
        </a:p>
      </dgm:t>
    </dgm:pt>
    <dgm:pt modelId="{1E307529-77B3-4C5D-9256-9B8986B28298}" type="pres">
      <dgm:prSet presAssocID="{16731303-22A8-4B8E-8F75-93A64EB9F6A9}" presName="node" presStyleLbl="node1" presStyleIdx="2" presStyleCnt="3" custScaleX="371077" custLinFactNeighborX="-855" custLinFactNeighborY="451">
        <dgm:presLayoutVars>
          <dgm:bulletEnabled val="1"/>
        </dgm:presLayoutVars>
      </dgm:prSet>
      <dgm:spPr/>
      <dgm:t>
        <a:bodyPr/>
        <a:lstStyle/>
        <a:p>
          <a:endParaRPr lang="en-US"/>
        </a:p>
      </dgm:t>
    </dgm:pt>
  </dgm:ptLst>
  <dgm:cxnLst>
    <dgm:cxn modelId="{3B053A09-7582-42BE-BA0A-E5641F3B5783}" srcId="{39C09959-FC63-4A4A-9B96-B879BC96511F}" destId="{1D7E87E0-7033-49FD-8C89-110A3BF17618}" srcOrd="1" destOrd="0" parTransId="{CEEF08EE-AC29-4FBB-840E-DFB30C3EDA78}" sibTransId="{F9A77C4D-AE90-4DCD-B368-755D246F124A}"/>
    <dgm:cxn modelId="{48B24F35-678C-5847-8869-F45CD70F9F6C}" type="presOf" srcId="{F9A77C4D-AE90-4DCD-B368-755D246F124A}" destId="{EE758B4F-504F-4CED-AA36-C0195992673A}" srcOrd="1" destOrd="0" presId="urn:microsoft.com/office/officeart/2005/8/layout/process2"/>
    <dgm:cxn modelId="{F241E2F5-4820-1B48-A3F1-EB8D59A87B9B}" type="presOf" srcId="{39C09959-FC63-4A4A-9B96-B879BC96511F}" destId="{AAA4A5E9-4496-41DC-B9A6-07168B415C82}" srcOrd="0" destOrd="0" presId="urn:microsoft.com/office/officeart/2005/8/layout/process2"/>
    <dgm:cxn modelId="{923359CF-EEEF-AE46-8B86-26B8C1E849D1}" type="presOf" srcId="{1D7E87E0-7033-49FD-8C89-110A3BF17618}" destId="{2C9D176A-4A28-41A3-8A62-2B1DC4B008BC}" srcOrd="0" destOrd="0" presId="urn:microsoft.com/office/officeart/2005/8/layout/process2"/>
    <dgm:cxn modelId="{51A3FFB1-6EAB-4CC8-AF14-202424727116}" srcId="{39C09959-FC63-4A4A-9B96-B879BC96511F}" destId="{16731303-22A8-4B8E-8F75-93A64EB9F6A9}" srcOrd="2" destOrd="0" parTransId="{3F914025-A3E9-42CE-B1CC-01FAA2EF9053}" sibTransId="{93B5A957-2463-4FE2-8DC6-9F0DAC6F5695}"/>
    <dgm:cxn modelId="{F58BC2D0-F088-C940-9DE3-2CDFAC0AB806}" type="presOf" srcId="{F9A77C4D-AE90-4DCD-B368-755D246F124A}" destId="{29CB933D-6507-4511-9191-A685704F829F}" srcOrd="0" destOrd="0" presId="urn:microsoft.com/office/officeart/2005/8/layout/process2"/>
    <dgm:cxn modelId="{2A565C25-66F1-1941-A7A5-3F277D338E1B}" type="presOf" srcId="{1E20DF40-0E09-4DEA-8A17-C6A51F4CA122}" destId="{093414BD-2ABA-43EC-8168-F079F1BC658D}" srcOrd="0" destOrd="0" presId="urn:microsoft.com/office/officeart/2005/8/layout/process2"/>
    <dgm:cxn modelId="{B5920F64-7489-A248-B3D7-2D3BBC6E0CB7}" type="presOf" srcId="{69FBFD48-685C-4E2B-B52E-05A215041924}" destId="{FD9F9E4E-4CAC-4D99-B0EA-854E65D2F275}" srcOrd="0" destOrd="0" presId="urn:microsoft.com/office/officeart/2005/8/layout/process2"/>
    <dgm:cxn modelId="{E9B6DD7A-6BF4-4E15-8DEC-28FA8F6BD2CD}" srcId="{39C09959-FC63-4A4A-9B96-B879BC96511F}" destId="{1E20DF40-0E09-4DEA-8A17-C6A51F4CA122}" srcOrd="0" destOrd="0" parTransId="{1E91ABBC-2763-47F4-9486-39D9F9233E0B}" sibTransId="{69FBFD48-685C-4E2B-B52E-05A215041924}"/>
    <dgm:cxn modelId="{85D99F27-4B46-434D-8CA2-9169B6A5D9CE}" type="presOf" srcId="{69FBFD48-685C-4E2B-B52E-05A215041924}" destId="{C7BCF081-6799-4A35-8B19-0F92D97F5BFF}" srcOrd="1" destOrd="0" presId="urn:microsoft.com/office/officeart/2005/8/layout/process2"/>
    <dgm:cxn modelId="{9EE1E81C-F9CF-BE4F-98B0-DA12318367C6}" type="presOf" srcId="{16731303-22A8-4B8E-8F75-93A64EB9F6A9}" destId="{1E307529-77B3-4C5D-9256-9B8986B28298}" srcOrd="0" destOrd="0" presId="urn:microsoft.com/office/officeart/2005/8/layout/process2"/>
    <dgm:cxn modelId="{11F4942E-E1DE-E647-AA08-C9F1EC4D490C}" type="presParOf" srcId="{AAA4A5E9-4496-41DC-B9A6-07168B415C82}" destId="{093414BD-2ABA-43EC-8168-F079F1BC658D}" srcOrd="0" destOrd="0" presId="urn:microsoft.com/office/officeart/2005/8/layout/process2"/>
    <dgm:cxn modelId="{6BB64F79-E293-8844-87C8-813298DC3A3E}" type="presParOf" srcId="{AAA4A5E9-4496-41DC-B9A6-07168B415C82}" destId="{FD9F9E4E-4CAC-4D99-B0EA-854E65D2F275}" srcOrd="1" destOrd="0" presId="urn:microsoft.com/office/officeart/2005/8/layout/process2"/>
    <dgm:cxn modelId="{090D6053-C164-6C4D-B109-C990591B2C57}" type="presParOf" srcId="{FD9F9E4E-4CAC-4D99-B0EA-854E65D2F275}" destId="{C7BCF081-6799-4A35-8B19-0F92D97F5BFF}" srcOrd="0" destOrd="0" presId="urn:microsoft.com/office/officeart/2005/8/layout/process2"/>
    <dgm:cxn modelId="{2C8500F8-2EB0-4944-A7FD-48CCD2A6919D}" type="presParOf" srcId="{AAA4A5E9-4496-41DC-B9A6-07168B415C82}" destId="{2C9D176A-4A28-41A3-8A62-2B1DC4B008BC}" srcOrd="2" destOrd="0" presId="urn:microsoft.com/office/officeart/2005/8/layout/process2"/>
    <dgm:cxn modelId="{848781B9-0283-3746-8CA4-3CACC0E847FA}" type="presParOf" srcId="{AAA4A5E9-4496-41DC-B9A6-07168B415C82}" destId="{29CB933D-6507-4511-9191-A685704F829F}" srcOrd="3" destOrd="0" presId="urn:microsoft.com/office/officeart/2005/8/layout/process2"/>
    <dgm:cxn modelId="{68C06E7F-122B-BA4E-8469-FD71D1FDE526}" type="presParOf" srcId="{29CB933D-6507-4511-9191-A685704F829F}" destId="{EE758B4F-504F-4CED-AA36-C0195992673A}" srcOrd="0" destOrd="0" presId="urn:microsoft.com/office/officeart/2005/8/layout/process2"/>
    <dgm:cxn modelId="{409AE2E9-F49E-EA4F-B217-E68AB33F0332}" type="presParOf" srcId="{AAA4A5E9-4496-41DC-B9A6-07168B415C82}" destId="{1E307529-77B3-4C5D-9256-9B8986B28298}"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07AD7C8-8C9C-4636-A694-C2A93367968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688B3CF0-7F1F-4E4B-A332-10BB596E45DF}">
      <dgm:prSet custT="1"/>
      <dgm:spPr/>
      <dgm:t>
        <a:bodyPr/>
        <a:lstStyle/>
        <a:p>
          <a:pPr rtl="0">
            <a:spcAft>
              <a:spcPct val="35000"/>
            </a:spcAft>
          </a:pPr>
          <a:r>
            <a:rPr lang="en-US" sz="2800" b="1" dirty="0" smtClean="0"/>
            <a:t>Cold Site</a:t>
          </a:r>
          <a:endParaRPr lang="en-US" sz="2800" dirty="0"/>
        </a:p>
      </dgm:t>
    </dgm:pt>
    <dgm:pt modelId="{A1BA5658-1F7E-4579-B707-391B187B769F}" type="parTrans" cxnId="{A8B25D38-BD68-42FC-986E-BD6F4B8852AB}">
      <dgm:prSet/>
      <dgm:spPr/>
      <dgm:t>
        <a:bodyPr/>
        <a:lstStyle/>
        <a:p>
          <a:endParaRPr lang="en-US"/>
        </a:p>
      </dgm:t>
    </dgm:pt>
    <dgm:pt modelId="{CC2B403F-CDCC-4F4B-B8A4-12FC52CBCFF5}" type="sibTrans" cxnId="{A8B25D38-BD68-42FC-986E-BD6F4B8852AB}">
      <dgm:prSet/>
      <dgm:spPr/>
      <dgm:t>
        <a:bodyPr/>
        <a:lstStyle/>
        <a:p>
          <a:endParaRPr lang="en-US"/>
        </a:p>
      </dgm:t>
    </dgm:pt>
    <dgm:pt modelId="{E5C3AF37-CFC7-45F5-A9AE-520684EA9991}">
      <dgm:prSet custT="1"/>
      <dgm:spPr/>
      <dgm:t>
        <a:bodyPr/>
        <a:lstStyle/>
        <a:p>
          <a:pPr rtl="0">
            <a:spcAft>
              <a:spcPts val="900"/>
            </a:spcAft>
          </a:pPr>
          <a:r>
            <a:rPr lang="en-US" sz="2000" smtClean="0"/>
            <a:t>Available building</a:t>
          </a:r>
          <a:endParaRPr lang="en-US" sz="2000" dirty="0"/>
        </a:p>
      </dgm:t>
    </dgm:pt>
    <dgm:pt modelId="{40F6C0BA-0253-4A15-85E4-AF626BFA2188}" type="parTrans" cxnId="{CA695D89-2586-42B8-9F5C-4C4E0C168290}">
      <dgm:prSet/>
      <dgm:spPr/>
      <dgm:t>
        <a:bodyPr/>
        <a:lstStyle/>
        <a:p>
          <a:endParaRPr lang="en-US"/>
        </a:p>
      </dgm:t>
    </dgm:pt>
    <dgm:pt modelId="{4B5ECB7E-8484-44DC-8B85-573310C22D69}" type="sibTrans" cxnId="{CA695D89-2586-42B8-9F5C-4C4E0C168290}">
      <dgm:prSet/>
      <dgm:spPr/>
      <dgm:t>
        <a:bodyPr/>
        <a:lstStyle/>
        <a:p>
          <a:endParaRPr lang="en-US"/>
        </a:p>
      </dgm:t>
    </dgm:pt>
    <dgm:pt modelId="{80025E42-608D-4E13-9F88-9BA6B0C0200E}">
      <dgm:prSet custT="1"/>
      <dgm:spPr/>
      <dgm:t>
        <a:bodyPr/>
        <a:lstStyle/>
        <a:p>
          <a:pPr rtl="0">
            <a:spcAft>
              <a:spcPct val="35000"/>
            </a:spcAft>
          </a:pPr>
          <a:r>
            <a:rPr lang="en-US" sz="2800" b="1" dirty="0" smtClean="0"/>
            <a:t>Hot Site</a:t>
          </a:r>
          <a:endParaRPr lang="en-US" sz="2800" dirty="0"/>
        </a:p>
      </dgm:t>
    </dgm:pt>
    <dgm:pt modelId="{CA046F54-6AED-487B-B1F4-2BF8A36CC2EE}" type="parTrans" cxnId="{027224E2-707C-41C1-A8E0-4DEBB8E12B06}">
      <dgm:prSet/>
      <dgm:spPr/>
      <dgm:t>
        <a:bodyPr/>
        <a:lstStyle/>
        <a:p>
          <a:endParaRPr lang="en-US"/>
        </a:p>
      </dgm:t>
    </dgm:pt>
    <dgm:pt modelId="{8F85FFCE-0268-4281-9E4B-9B9D9770B9FD}" type="sibTrans" cxnId="{027224E2-707C-41C1-A8E0-4DEBB8E12B06}">
      <dgm:prSet/>
      <dgm:spPr/>
      <dgm:t>
        <a:bodyPr/>
        <a:lstStyle/>
        <a:p>
          <a:endParaRPr lang="en-US"/>
        </a:p>
      </dgm:t>
    </dgm:pt>
    <dgm:pt modelId="{73FBD781-D003-406D-828C-B8768430240F}">
      <dgm:prSet custT="1"/>
      <dgm:spPr/>
      <dgm:t>
        <a:bodyPr/>
        <a:lstStyle/>
        <a:p>
          <a:pPr rtl="0">
            <a:spcAft>
              <a:spcPts val="900"/>
            </a:spcAft>
          </a:pPr>
          <a:r>
            <a:rPr lang="en-US" sz="2000" smtClean="0"/>
            <a:t>Equipment and data necessary for  business functions</a:t>
          </a:r>
          <a:endParaRPr lang="en-US" sz="2000" dirty="0"/>
        </a:p>
      </dgm:t>
    </dgm:pt>
    <dgm:pt modelId="{13802002-5C1E-43B1-ABF9-B7ACC964240D}" type="parTrans" cxnId="{4E0736BA-88AE-4200-B764-5BA180457C95}">
      <dgm:prSet/>
      <dgm:spPr/>
      <dgm:t>
        <a:bodyPr/>
        <a:lstStyle/>
        <a:p>
          <a:endParaRPr lang="en-US"/>
        </a:p>
      </dgm:t>
    </dgm:pt>
    <dgm:pt modelId="{D362A908-6400-4368-AC71-E7E52809221C}" type="sibTrans" cxnId="{4E0736BA-88AE-4200-B764-5BA180457C95}">
      <dgm:prSet/>
      <dgm:spPr/>
      <dgm:t>
        <a:bodyPr/>
        <a:lstStyle/>
        <a:p>
          <a:endParaRPr lang="en-US"/>
        </a:p>
      </dgm:t>
    </dgm:pt>
    <dgm:pt modelId="{F638175C-A3A7-48B3-84AC-7C96A001B391}">
      <dgm:prSet custT="1"/>
      <dgm:spPr/>
      <dgm:t>
        <a:bodyPr/>
        <a:lstStyle/>
        <a:p>
          <a:pPr rtl="0">
            <a:spcAft>
              <a:spcPts val="900"/>
            </a:spcAft>
          </a:pPr>
          <a:r>
            <a:rPr lang="en-US" sz="2000" smtClean="0"/>
            <a:t>Able to assume operations within hours or minutes</a:t>
          </a:r>
          <a:endParaRPr lang="en-US" sz="2000" dirty="0"/>
        </a:p>
      </dgm:t>
    </dgm:pt>
    <dgm:pt modelId="{B6770440-3C01-4775-8E86-A96D5A26F9AB}" type="parTrans" cxnId="{B2F2DCD2-CD44-4357-96A1-F288CEB20A0D}">
      <dgm:prSet/>
      <dgm:spPr/>
      <dgm:t>
        <a:bodyPr/>
        <a:lstStyle/>
        <a:p>
          <a:endParaRPr lang="en-US"/>
        </a:p>
      </dgm:t>
    </dgm:pt>
    <dgm:pt modelId="{AA1DB8B2-F450-44D0-9059-6D78C24B0C17}" type="sibTrans" cxnId="{B2F2DCD2-CD44-4357-96A1-F288CEB20A0D}">
      <dgm:prSet/>
      <dgm:spPr/>
      <dgm:t>
        <a:bodyPr/>
        <a:lstStyle/>
        <a:p>
          <a:endParaRPr lang="en-US"/>
        </a:p>
      </dgm:t>
    </dgm:pt>
    <dgm:pt modelId="{0EF0DDB4-4346-458F-9BEE-D906C8F08B4E}">
      <dgm:prSet custT="1"/>
      <dgm:spPr/>
      <dgm:t>
        <a:bodyPr/>
        <a:lstStyle/>
        <a:p>
          <a:pPr rtl="0">
            <a:spcAft>
              <a:spcPct val="35000"/>
            </a:spcAft>
          </a:pPr>
          <a:r>
            <a:rPr lang="en-US" sz="2800" b="1" dirty="0" smtClean="0"/>
            <a:t>Warm Site</a:t>
          </a:r>
          <a:endParaRPr lang="en-US" sz="2800" dirty="0"/>
        </a:p>
      </dgm:t>
    </dgm:pt>
    <dgm:pt modelId="{9563C2E0-3F0D-4FAD-8705-FF39E80A61A2}" type="parTrans" cxnId="{E02422C8-F1AA-4510-87AF-7711D4A04E02}">
      <dgm:prSet/>
      <dgm:spPr/>
      <dgm:t>
        <a:bodyPr/>
        <a:lstStyle/>
        <a:p>
          <a:endParaRPr lang="en-US"/>
        </a:p>
      </dgm:t>
    </dgm:pt>
    <dgm:pt modelId="{BCF61E89-71CC-4235-8C3F-677DBF952034}" type="sibTrans" cxnId="{E02422C8-F1AA-4510-87AF-7711D4A04E02}">
      <dgm:prSet/>
      <dgm:spPr/>
      <dgm:t>
        <a:bodyPr/>
        <a:lstStyle/>
        <a:p>
          <a:endParaRPr lang="en-US"/>
        </a:p>
      </dgm:t>
    </dgm:pt>
    <dgm:pt modelId="{1510EDA8-689A-4B95-ADDD-2F87E2C361E0}">
      <dgm:prSet custT="1"/>
      <dgm:spPr/>
      <dgm:t>
        <a:bodyPr/>
        <a:lstStyle/>
        <a:p>
          <a:pPr rtl="0">
            <a:spcAft>
              <a:spcPts val="900"/>
            </a:spcAft>
          </a:pPr>
          <a:r>
            <a:rPr lang="en-US" sz="2000" smtClean="0"/>
            <a:t>Compromise between cold  and hot sites</a:t>
          </a:r>
          <a:endParaRPr lang="en-US" sz="2000" dirty="0"/>
        </a:p>
      </dgm:t>
    </dgm:pt>
    <dgm:pt modelId="{CCA633BE-03BC-4A3D-B234-9D55F32435F5}" type="parTrans" cxnId="{D2C19BA0-BF95-4977-80D3-95246717088D}">
      <dgm:prSet/>
      <dgm:spPr/>
      <dgm:t>
        <a:bodyPr/>
        <a:lstStyle/>
        <a:p>
          <a:endParaRPr lang="en-US"/>
        </a:p>
      </dgm:t>
    </dgm:pt>
    <dgm:pt modelId="{DFFFBF25-488D-4DAB-B5C3-691AD555B690}" type="sibTrans" cxnId="{D2C19BA0-BF95-4977-80D3-95246717088D}">
      <dgm:prSet/>
      <dgm:spPr/>
      <dgm:t>
        <a:bodyPr/>
        <a:lstStyle/>
        <a:p>
          <a:endParaRPr lang="en-US"/>
        </a:p>
      </dgm:t>
    </dgm:pt>
    <dgm:pt modelId="{0DBBAB2B-1DF7-4465-B2F1-4C61DF14C59D}">
      <dgm:prSet custT="1"/>
      <dgm:spPr/>
      <dgm:t>
        <a:bodyPr/>
        <a:lstStyle/>
        <a:p>
          <a:pPr rtl="0">
            <a:spcAft>
              <a:spcPts val="900"/>
            </a:spcAft>
          </a:pPr>
          <a:r>
            <a:rPr lang="en-US" sz="2000" smtClean="0"/>
            <a:t>Operational equipment</a:t>
          </a:r>
          <a:endParaRPr lang="en-US" sz="2000" dirty="0"/>
        </a:p>
      </dgm:t>
    </dgm:pt>
    <dgm:pt modelId="{D5BD1562-6B42-4DF9-B33A-5365AF4CE971}" type="parTrans" cxnId="{58F9B6EE-BD3F-4D52-B383-8077E2A36E97}">
      <dgm:prSet/>
      <dgm:spPr/>
      <dgm:t>
        <a:bodyPr/>
        <a:lstStyle/>
        <a:p>
          <a:endParaRPr lang="en-US"/>
        </a:p>
      </dgm:t>
    </dgm:pt>
    <dgm:pt modelId="{B2B192E7-F84A-4849-AFCA-B74EF5B03EEE}" type="sibTrans" cxnId="{58F9B6EE-BD3F-4D52-B383-8077E2A36E97}">
      <dgm:prSet/>
      <dgm:spPr/>
      <dgm:t>
        <a:bodyPr/>
        <a:lstStyle/>
        <a:p>
          <a:endParaRPr lang="en-US"/>
        </a:p>
      </dgm:t>
    </dgm:pt>
    <dgm:pt modelId="{F3DF2BC0-49EC-407C-BE7C-99A63F348659}">
      <dgm:prSet custT="1"/>
      <dgm:spPr/>
      <dgm:t>
        <a:bodyPr/>
        <a:lstStyle/>
        <a:p>
          <a:pPr rtl="0">
            <a:spcAft>
              <a:spcPts val="900"/>
            </a:spcAft>
          </a:pPr>
          <a:r>
            <a:rPr lang="en-US" sz="2000" smtClean="0"/>
            <a:t>Capable of updating and going live</a:t>
          </a:r>
          <a:endParaRPr lang="en-US" sz="2000" dirty="0"/>
        </a:p>
      </dgm:t>
    </dgm:pt>
    <dgm:pt modelId="{F2E30EEA-7EDB-4677-B813-ACA30F5EFF77}" type="parTrans" cxnId="{264EB8A9-F253-4752-AB37-56C77A8087B5}">
      <dgm:prSet/>
      <dgm:spPr/>
      <dgm:t>
        <a:bodyPr/>
        <a:lstStyle/>
        <a:p>
          <a:endParaRPr lang="en-US"/>
        </a:p>
      </dgm:t>
    </dgm:pt>
    <dgm:pt modelId="{BC19BA78-7765-411E-9169-B9E1DD6314B8}" type="sibTrans" cxnId="{264EB8A9-F253-4752-AB37-56C77A8087B5}">
      <dgm:prSet/>
      <dgm:spPr/>
      <dgm:t>
        <a:bodyPr/>
        <a:lstStyle/>
        <a:p>
          <a:endParaRPr lang="en-US"/>
        </a:p>
      </dgm:t>
    </dgm:pt>
    <dgm:pt modelId="{0921F3BB-E5D8-476D-8CD2-79B5FE72F320}">
      <dgm:prSet custT="1"/>
      <dgm:spPr/>
      <dgm:t>
        <a:bodyPr/>
        <a:lstStyle/>
        <a:p>
          <a:pPr rtl="0">
            <a:spcAft>
              <a:spcPts val="900"/>
            </a:spcAft>
          </a:pPr>
          <a:r>
            <a:rPr lang="en-US" sz="2000" smtClean="0"/>
            <a:t>Electricity, running water, and restrooms</a:t>
          </a:r>
          <a:endParaRPr lang="en-US" sz="2000" dirty="0"/>
        </a:p>
      </dgm:t>
    </dgm:pt>
    <dgm:pt modelId="{DD1810F8-DF26-4146-9DA6-2B35C75EB388}" type="parTrans" cxnId="{F443B837-012F-4B41-926F-5AFFD8BA7F50}">
      <dgm:prSet/>
      <dgm:spPr/>
      <dgm:t>
        <a:bodyPr/>
        <a:lstStyle/>
        <a:p>
          <a:endParaRPr lang="en-US"/>
        </a:p>
      </dgm:t>
    </dgm:pt>
    <dgm:pt modelId="{5F188AB3-397F-4B1E-BCA2-6869FE8C7F75}" type="sibTrans" cxnId="{F443B837-012F-4B41-926F-5AFFD8BA7F50}">
      <dgm:prSet/>
      <dgm:spPr/>
      <dgm:t>
        <a:bodyPr/>
        <a:lstStyle/>
        <a:p>
          <a:endParaRPr lang="en-US"/>
        </a:p>
      </dgm:t>
    </dgm:pt>
    <dgm:pt modelId="{75271DE0-F670-4FBD-AD41-44621D343F91}">
      <dgm:prSet custT="1"/>
      <dgm:spPr/>
      <dgm:t>
        <a:bodyPr/>
        <a:lstStyle/>
        <a:p>
          <a:pPr rtl="0">
            <a:spcAft>
              <a:spcPts val="900"/>
            </a:spcAft>
          </a:pPr>
          <a:r>
            <a:rPr lang="en-US" sz="2000" smtClean="0"/>
            <a:t>No equipment or data</a:t>
          </a:r>
          <a:endParaRPr lang="en-US" sz="2000" dirty="0"/>
        </a:p>
      </dgm:t>
    </dgm:pt>
    <dgm:pt modelId="{5423E1BF-499C-4EDF-A331-10D7B7F9390D}" type="parTrans" cxnId="{688ACBF8-BEC6-4C48-A378-44F8058422BF}">
      <dgm:prSet/>
      <dgm:spPr/>
      <dgm:t>
        <a:bodyPr/>
        <a:lstStyle/>
        <a:p>
          <a:endParaRPr lang="en-US"/>
        </a:p>
      </dgm:t>
    </dgm:pt>
    <dgm:pt modelId="{F3DB0984-143B-4CB1-BF38-9D2DE045E77E}" type="sibTrans" cxnId="{688ACBF8-BEC6-4C48-A378-44F8058422BF}">
      <dgm:prSet/>
      <dgm:spPr/>
      <dgm:t>
        <a:bodyPr/>
        <a:lstStyle/>
        <a:p>
          <a:endParaRPr lang="en-US"/>
        </a:p>
      </dgm:t>
    </dgm:pt>
    <dgm:pt modelId="{51F5E45E-01BA-4629-9C32-437573690537}">
      <dgm:prSet custT="1"/>
      <dgm:spPr/>
      <dgm:t>
        <a:bodyPr/>
        <a:lstStyle/>
        <a:p>
          <a:pPr rtl="0">
            <a:spcAft>
              <a:spcPts val="900"/>
            </a:spcAft>
          </a:pPr>
          <a:r>
            <a:rPr lang="en-US" sz="2000" smtClean="0"/>
            <a:t>May support a server environment</a:t>
          </a:r>
          <a:endParaRPr lang="en-US" sz="2000" dirty="0"/>
        </a:p>
      </dgm:t>
    </dgm:pt>
    <dgm:pt modelId="{60D179FA-6474-45DE-B2D8-92882B2DBBCE}" type="parTrans" cxnId="{C9824B13-9EB1-4113-8B0C-CB4258E00EB1}">
      <dgm:prSet/>
      <dgm:spPr/>
      <dgm:t>
        <a:bodyPr/>
        <a:lstStyle/>
        <a:p>
          <a:endParaRPr lang="en-US"/>
        </a:p>
      </dgm:t>
    </dgm:pt>
    <dgm:pt modelId="{DB10221F-CDC6-4D0F-AB2C-9754346FB709}" type="sibTrans" cxnId="{C9824B13-9EB1-4113-8B0C-CB4258E00EB1}">
      <dgm:prSet/>
      <dgm:spPr/>
      <dgm:t>
        <a:bodyPr/>
        <a:lstStyle/>
        <a:p>
          <a:endParaRPr lang="en-US"/>
        </a:p>
      </dgm:t>
    </dgm:pt>
    <dgm:pt modelId="{50A4B357-3B16-4720-9208-89FD148A35FF}">
      <dgm:prSet custT="1"/>
      <dgm:spPr/>
      <dgm:t>
        <a:bodyPr/>
        <a:lstStyle/>
        <a:p>
          <a:pPr rtl="0">
            <a:spcAft>
              <a:spcPts val="900"/>
            </a:spcAft>
          </a:pPr>
          <a:r>
            <a:rPr lang="en-US" sz="2000" smtClean="0"/>
            <a:t>Personnel on location 24/7</a:t>
          </a:r>
          <a:endParaRPr lang="en-US" sz="2000" dirty="0"/>
        </a:p>
      </dgm:t>
    </dgm:pt>
    <dgm:pt modelId="{15096BA0-0E20-48EF-888F-A780791D7B8E}" type="parTrans" cxnId="{AF925561-3430-4AAF-8304-7B77EC264B0D}">
      <dgm:prSet/>
      <dgm:spPr/>
      <dgm:t>
        <a:bodyPr/>
        <a:lstStyle/>
        <a:p>
          <a:endParaRPr lang="en-US"/>
        </a:p>
      </dgm:t>
    </dgm:pt>
    <dgm:pt modelId="{0C0EB442-B524-4B29-8A0D-7D813AFBC88D}" type="sibTrans" cxnId="{AF925561-3430-4AAF-8304-7B77EC264B0D}">
      <dgm:prSet/>
      <dgm:spPr/>
      <dgm:t>
        <a:bodyPr/>
        <a:lstStyle/>
        <a:p>
          <a:endParaRPr lang="en-US"/>
        </a:p>
      </dgm:t>
    </dgm:pt>
    <dgm:pt modelId="{3B28FA16-CB87-452D-A6AC-B3F3C758E946}">
      <dgm:prSet custT="1"/>
      <dgm:spPr/>
      <dgm:t>
        <a:bodyPr/>
        <a:lstStyle/>
        <a:p>
          <a:pPr rtl="0">
            <a:spcAft>
              <a:spcPts val="900"/>
            </a:spcAft>
          </a:pPr>
          <a:r>
            <a:rPr lang="en-US" sz="2000" smtClean="0"/>
            <a:t>Usually no data</a:t>
          </a:r>
          <a:endParaRPr lang="en-US" sz="2000" dirty="0"/>
        </a:p>
      </dgm:t>
    </dgm:pt>
    <dgm:pt modelId="{005CC017-B8B5-4CB1-9E6C-E11F41883097}" type="parTrans" cxnId="{A4D691A5-6CA1-4D02-8D34-8F123DC0E6A8}">
      <dgm:prSet/>
      <dgm:spPr/>
      <dgm:t>
        <a:bodyPr/>
        <a:lstStyle/>
        <a:p>
          <a:endParaRPr lang="en-US"/>
        </a:p>
      </dgm:t>
    </dgm:pt>
    <dgm:pt modelId="{F700666B-4CE5-46D9-8F5D-DE2BF6D92AEB}" type="sibTrans" cxnId="{A4D691A5-6CA1-4D02-8D34-8F123DC0E6A8}">
      <dgm:prSet/>
      <dgm:spPr/>
      <dgm:t>
        <a:bodyPr/>
        <a:lstStyle/>
        <a:p>
          <a:endParaRPr lang="en-US"/>
        </a:p>
      </dgm:t>
    </dgm:pt>
    <dgm:pt modelId="{DB8B9E03-FAA9-4789-B964-01BAADECFB00}" type="pres">
      <dgm:prSet presAssocID="{007AD7C8-8C9C-4636-A694-C2A933679683}" presName="Name0" presStyleCnt="0">
        <dgm:presLayoutVars>
          <dgm:dir/>
          <dgm:resizeHandles val="exact"/>
        </dgm:presLayoutVars>
      </dgm:prSet>
      <dgm:spPr/>
      <dgm:t>
        <a:bodyPr/>
        <a:lstStyle/>
        <a:p>
          <a:endParaRPr lang="en-US"/>
        </a:p>
      </dgm:t>
    </dgm:pt>
    <dgm:pt modelId="{9096BF46-A017-40C7-80F5-E8FB26DC2EB4}" type="pres">
      <dgm:prSet presAssocID="{688B3CF0-7F1F-4E4B-A332-10BB596E45DF}" presName="node" presStyleLbl="node1" presStyleIdx="0" presStyleCnt="3">
        <dgm:presLayoutVars>
          <dgm:bulletEnabled val="1"/>
        </dgm:presLayoutVars>
      </dgm:prSet>
      <dgm:spPr/>
      <dgm:t>
        <a:bodyPr/>
        <a:lstStyle/>
        <a:p>
          <a:endParaRPr lang="en-US"/>
        </a:p>
      </dgm:t>
    </dgm:pt>
    <dgm:pt modelId="{A1A7F03B-2211-4C0A-8794-5FFED378560B}" type="pres">
      <dgm:prSet presAssocID="{CC2B403F-CDCC-4F4B-B8A4-12FC52CBCFF5}" presName="sibTrans" presStyleCnt="0"/>
      <dgm:spPr/>
    </dgm:pt>
    <dgm:pt modelId="{5A6D92A2-7ED5-4CBF-B19B-C461633D997E}" type="pres">
      <dgm:prSet presAssocID="{80025E42-608D-4E13-9F88-9BA6B0C0200E}" presName="node" presStyleLbl="node1" presStyleIdx="1" presStyleCnt="3">
        <dgm:presLayoutVars>
          <dgm:bulletEnabled val="1"/>
        </dgm:presLayoutVars>
      </dgm:prSet>
      <dgm:spPr/>
      <dgm:t>
        <a:bodyPr/>
        <a:lstStyle/>
        <a:p>
          <a:endParaRPr lang="en-US"/>
        </a:p>
      </dgm:t>
    </dgm:pt>
    <dgm:pt modelId="{C4AD39F5-EDA8-4927-9E93-150378E202B8}" type="pres">
      <dgm:prSet presAssocID="{8F85FFCE-0268-4281-9E4B-9B9D9770B9FD}" presName="sibTrans" presStyleCnt="0"/>
      <dgm:spPr/>
    </dgm:pt>
    <dgm:pt modelId="{A9E50F10-C937-4685-9F3B-E089934D759A}" type="pres">
      <dgm:prSet presAssocID="{0EF0DDB4-4346-458F-9BEE-D906C8F08B4E}" presName="node" presStyleLbl="node1" presStyleIdx="2" presStyleCnt="3">
        <dgm:presLayoutVars>
          <dgm:bulletEnabled val="1"/>
        </dgm:presLayoutVars>
      </dgm:prSet>
      <dgm:spPr/>
      <dgm:t>
        <a:bodyPr/>
        <a:lstStyle/>
        <a:p>
          <a:endParaRPr lang="en-US"/>
        </a:p>
      </dgm:t>
    </dgm:pt>
  </dgm:ptLst>
  <dgm:cxnLst>
    <dgm:cxn modelId="{09772941-E68C-5B43-BE47-85F964719765}" type="presOf" srcId="{3B28FA16-CB87-452D-A6AC-B3F3C758E946}" destId="{A9E50F10-C937-4685-9F3B-E089934D759A}" srcOrd="0" destOrd="3" presId="urn:microsoft.com/office/officeart/2005/8/layout/hList6"/>
    <dgm:cxn modelId="{CCF40847-91AD-B04F-9862-F362D2442E7C}" type="presOf" srcId="{0921F3BB-E5D8-476D-8CD2-79B5FE72F320}" destId="{9096BF46-A017-40C7-80F5-E8FB26DC2EB4}" srcOrd="0" destOrd="2" presId="urn:microsoft.com/office/officeart/2005/8/layout/hList6"/>
    <dgm:cxn modelId="{A7D94BBD-EED9-FC44-9048-EF718335C473}" type="presOf" srcId="{51F5E45E-01BA-4629-9C32-437573690537}" destId="{9096BF46-A017-40C7-80F5-E8FB26DC2EB4}" srcOrd="0" destOrd="4" presId="urn:microsoft.com/office/officeart/2005/8/layout/hList6"/>
    <dgm:cxn modelId="{CA695D89-2586-42B8-9F5C-4C4E0C168290}" srcId="{688B3CF0-7F1F-4E4B-A332-10BB596E45DF}" destId="{E5C3AF37-CFC7-45F5-A9AE-520684EA9991}" srcOrd="0" destOrd="0" parTransId="{40F6C0BA-0253-4A15-85E4-AF626BFA2188}" sibTransId="{4B5ECB7E-8484-44DC-8B85-573310C22D69}"/>
    <dgm:cxn modelId="{B2F2DCD2-CD44-4357-96A1-F288CEB20A0D}" srcId="{80025E42-608D-4E13-9F88-9BA6B0C0200E}" destId="{F638175C-A3A7-48B3-84AC-7C96A001B391}" srcOrd="1" destOrd="0" parTransId="{B6770440-3C01-4775-8E86-A96D5A26F9AB}" sibTransId="{AA1DB8B2-F450-44D0-9059-6D78C24B0C17}"/>
    <dgm:cxn modelId="{6FA28651-8819-E14E-8B2F-942CA80BB9CD}" type="presOf" srcId="{50A4B357-3B16-4720-9208-89FD148A35FF}" destId="{5A6D92A2-7ED5-4CBF-B19B-C461633D997E}" srcOrd="0" destOrd="3" presId="urn:microsoft.com/office/officeart/2005/8/layout/hList6"/>
    <dgm:cxn modelId="{ECAAD55B-677B-C743-B1C9-0E27CC996580}" type="presOf" srcId="{F3DF2BC0-49EC-407C-BE7C-99A63F348659}" destId="{A9E50F10-C937-4685-9F3B-E089934D759A}" srcOrd="0" destOrd="4" presId="urn:microsoft.com/office/officeart/2005/8/layout/hList6"/>
    <dgm:cxn modelId="{467D3EED-6C80-4540-8A90-6795AF927A78}" type="presOf" srcId="{0DBBAB2B-1DF7-4465-B2F1-4C61DF14C59D}" destId="{A9E50F10-C937-4685-9F3B-E089934D759A}" srcOrd="0" destOrd="2" presId="urn:microsoft.com/office/officeart/2005/8/layout/hList6"/>
    <dgm:cxn modelId="{2905036E-96F3-3C43-A66B-0EA27DEFBACF}" type="presOf" srcId="{0EF0DDB4-4346-458F-9BEE-D906C8F08B4E}" destId="{A9E50F10-C937-4685-9F3B-E089934D759A}" srcOrd="0" destOrd="0" presId="urn:microsoft.com/office/officeart/2005/8/layout/hList6"/>
    <dgm:cxn modelId="{A8B25D38-BD68-42FC-986E-BD6F4B8852AB}" srcId="{007AD7C8-8C9C-4636-A694-C2A933679683}" destId="{688B3CF0-7F1F-4E4B-A332-10BB596E45DF}" srcOrd="0" destOrd="0" parTransId="{A1BA5658-1F7E-4579-B707-391B187B769F}" sibTransId="{CC2B403F-CDCC-4F4B-B8A4-12FC52CBCFF5}"/>
    <dgm:cxn modelId="{AF925561-3430-4AAF-8304-7B77EC264B0D}" srcId="{80025E42-608D-4E13-9F88-9BA6B0C0200E}" destId="{50A4B357-3B16-4720-9208-89FD148A35FF}" srcOrd="2" destOrd="0" parTransId="{15096BA0-0E20-48EF-888F-A780791D7B8E}" sibTransId="{0C0EB442-B524-4B29-8A0D-7D813AFBC88D}"/>
    <dgm:cxn modelId="{92B5C900-EBAE-3243-BFB1-A9A3C65C0A95}" type="presOf" srcId="{007AD7C8-8C9C-4636-A694-C2A933679683}" destId="{DB8B9E03-FAA9-4789-B964-01BAADECFB00}" srcOrd="0" destOrd="0" presId="urn:microsoft.com/office/officeart/2005/8/layout/hList6"/>
    <dgm:cxn modelId="{D2C19BA0-BF95-4977-80D3-95246717088D}" srcId="{0EF0DDB4-4346-458F-9BEE-D906C8F08B4E}" destId="{1510EDA8-689A-4B95-ADDD-2F87E2C361E0}" srcOrd="0" destOrd="0" parTransId="{CCA633BE-03BC-4A3D-B234-9D55F32435F5}" sibTransId="{DFFFBF25-488D-4DAB-B5C3-691AD555B690}"/>
    <dgm:cxn modelId="{A58690BB-8C38-CD4A-B287-C0ED6D15A6B1}" type="presOf" srcId="{688B3CF0-7F1F-4E4B-A332-10BB596E45DF}" destId="{9096BF46-A017-40C7-80F5-E8FB26DC2EB4}" srcOrd="0" destOrd="0" presId="urn:microsoft.com/office/officeart/2005/8/layout/hList6"/>
    <dgm:cxn modelId="{489C9868-FFF8-D44A-BFB1-D10219A7F1B4}" type="presOf" srcId="{80025E42-608D-4E13-9F88-9BA6B0C0200E}" destId="{5A6D92A2-7ED5-4CBF-B19B-C461633D997E}" srcOrd="0" destOrd="0" presId="urn:microsoft.com/office/officeart/2005/8/layout/hList6"/>
    <dgm:cxn modelId="{A4D691A5-6CA1-4D02-8D34-8F123DC0E6A8}" srcId="{0EF0DDB4-4346-458F-9BEE-D906C8F08B4E}" destId="{3B28FA16-CB87-452D-A6AC-B3F3C758E946}" srcOrd="2" destOrd="0" parTransId="{005CC017-B8B5-4CB1-9E6C-E11F41883097}" sibTransId="{F700666B-4CE5-46D9-8F5D-DE2BF6D92AEB}"/>
    <dgm:cxn modelId="{96430798-1F28-F244-B183-E40632CD6AAF}" type="presOf" srcId="{F638175C-A3A7-48B3-84AC-7C96A001B391}" destId="{5A6D92A2-7ED5-4CBF-B19B-C461633D997E}" srcOrd="0" destOrd="2" presId="urn:microsoft.com/office/officeart/2005/8/layout/hList6"/>
    <dgm:cxn modelId="{F443B837-012F-4B41-926F-5AFFD8BA7F50}" srcId="{688B3CF0-7F1F-4E4B-A332-10BB596E45DF}" destId="{0921F3BB-E5D8-476D-8CD2-79B5FE72F320}" srcOrd="1" destOrd="0" parTransId="{DD1810F8-DF26-4146-9DA6-2B35C75EB388}" sibTransId="{5F188AB3-397F-4B1E-BCA2-6869FE8C7F75}"/>
    <dgm:cxn modelId="{264EB8A9-F253-4752-AB37-56C77A8087B5}" srcId="{0EF0DDB4-4346-458F-9BEE-D906C8F08B4E}" destId="{F3DF2BC0-49EC-407C-BE7C-99A63F348659}" srcOrd="3" destOrd="0" parTransId="{F2E30EEA-7EDB-4677-B813-ACA30F5EFF77}" sibTransId="{BC19BA78-7765-411E-9169-B9E1DD6314B8}"/>
    <dgm:cxn modelId="{561613EB-A281-2848-A4B7-C7F0AAD3D847}" type="presOf" srcId="{E5C3AF37-CFC7-45F5-A9AE-520684EA9991}" destId="{9096BF46-A017-40C7-80F5-E8FB26DC2EB4}" srcOrd="0" destOrd="1" presId="urn:microsoft.com/office/officeart/2005/8/layout/hList6"/>
    <dgm:cxn modelId="{C9824B13-9EB1-4113-8B0C-CB4258E00EB1}" srcId="{688B3CF0-7F1F-4E4B-A332-10BB596E45DF}" destId="{51F5E45E-01BA-4629-9C32-437573690537}" srcOrd="3" destOrd="0" parTransId="{60D179FA-6474-45DE-B2D8-92882B2DBBCE}" sibTransId="{DB10221F-CDC6-4D0F-AB2C-9754346FB709}"/>
    <dgm:cxn modelId="{1376DA3B-8935-0749-B942-200345213D57}" type="presOf" srcId="{75271DE0-F670-4FBD-AD41-44621D343F91}" destId="{9096BF46-A017-40C7-80F5-E8FB26DC2EB4}" srcOrd="0" destOrd="3" presId="urn:microsoft.com/office/officeart/2005/8/layout/hList6"/>
    <dgm:cxn modelId="{E02422C8-F1AA-4510-87AF-7711D4A04E02}" srcId="{007AD7C8-8C9C-4636-A694-C2A933679683}" destId="{0EF0DDB4-4346-458F-9BEE-D906C8F08B4E}" srcOrd="2" destOrd="0" parTransId="{9563C2E0-3F0D-4FAD-8705-FF39E80A61A2}" sibTransId="{BCF61E89-71CC-4235-8C3F-677DBF952034}"/>
    <dgm:cxn modelId="{DC033FBB-9DAC-4C4C-BA89-B759C322120D}" type="presOf" srcId="{1510EDA8-689A-4B95-ADDD-2F87E2C361E0}" destId="{A9E50F10-C937-4685-9F3B-E089934D759A}" srcOrd="0" destOrd="1" presId="urn:microsoft.com/office/officeart/2005/8/layout/hList6"/>
    <dgm:cxn modelId="{027224E2-707C-41C1-A8E0-4DEBB8E12B06}" srcId="{007AD7C8-8C9C-4636-A694-C2A933679683}" destId="{80025E42-608D-4E13-9F88-9BA6B0C0200E}" srcOrd="1" destOrd="0" parTransId="{CA046F54-6AED-487B-B1F4-2BF8A36CC2EE}" sibTransId="{8F85FFCE-0268-4281-9E4B-9B9D9770B9FD}"/>
    <dgm:cxn modelId="{688ACBF8-BEC6-4C48-A378-44F8058422BF}" srcId="{688B3CF0-7F1F-4E4B-A332-10BB596E45DF}" destId="{75271DE0-F670-4FBD-AD41-44621D343F91}" srcOrd="2" destOrd="0" parTransId="{5423E1BF-499C-4EDF-A331-10D7B7F9390D}" sibTransId="{F3DB0984-143B-4CB1-BF38-9D2DE045E77E}"/>
    <dgm:cxn modelId="{58F9B6EE-BD3F-4D52-B383-8077E2A36E97}" srcId="{0EF0DDB4-4346-458F-9BEE-D906C8F08B4E}" destId="{0DBBAB2B-1DF7-4465-B2F1-4C61DF14C59D}" srcOrd="1" destOrd="0" parTransId="{D5BD1562-6B42-4DF9-B33A-5365AF4CE971}" sibTransId="{B2B192E7-F84A-4849-AFCA-B74EF5B03EEE}"/>
    <dgm:cxn modelId="{4E0736BA-88AE-4200-B764-5BA180457C95}" srcId="{80025E42-608D-4E13-9F88-9BA6B0C0200E}" destId="{73FBD781-D003-406D-828C-B8768430240F}" srcOrd="0" destOrd="0" parTransId="{13802002-5C1E-43B1-ABF9-B7ACC964240D}" sibTransId="{D362A908-6400-4368-AC71-E7E52809221C}"/>
    <dgm:cxn modelId="{031E13C7-0775-C74A-8311-D748EF7C6B60}" type="presOf" srcId="{73FBD781-D003-406D-828C-B8768430240F}" destId="{5A6D92A2-7ED5-4CBF-B19B-C461633D997E}" srcOrd="0" destOrd="1" presId="urn:microsoft.com/office/officeart/2005/8/layout/hList6"/>
    <dgm:cxn modelId="{56205AEE-E10B-3F45-8DD8-69E8CADC5143}" type="presParOf" srcId="{DB8B9E03-FAA9-4789-B964-01BAADECFB00}" destId="{9096BF46-A017-40C7-80F5-E8FB26DC2EB4}" srcOrd="0" destOrd="0" presId="urn:microsoft.com/office/officeart/2005/8/layout/hList6"/>
    <dgm:cxn modelId="{9E85F76E-BD14-6748-8623-C44D154B3BFE}" type="presParOf" srcId="{DB8B9E03-FAA9-4789-B964-01BAADECFB00}" destId="{A1A7F03B-2211-4C0A-8794-5FFED378560B}" srcOrd="1" destOrd="0" presId="urn:microsoft.com/office/officeart/2005/8/layout/hList6"/>
    <dgm:cxn modelId="{B716C129-0966-2F4B-A3B5-36B4F5F2FA3E}" type="presParOf" srcId="{DB8B9E03-FAA9-4789-B964-01BAADECFB00}" destId="{5A6D92A2-7ED5-4CBF-B19B-C461633D997E}" srcOrd="2" destOrd="0" presId="urn:microsoft.com/office/officeart/2005/8/layout/hList6"/>
    <dgm:cxn modelId="{36FA35C6-185A-F243-8E36-5CAFEFB94CB6}" type="presParOf" srcId="{DB8B9E03-FAA9-4789-B964-01BAADECFB00}" destId="{C4AD39F5-EDA8-4927-9E93-150378E202B8}" srcOrd="3" destOrd="0" presId="urn:microsoft.com/office/officeart/2005/8/layout/hList6"/>
    <dgm:cxn modelId="{3CEE7A9C-1183-0246-BCF4-1632E339CCC0}" type="presParOf" srcId="{DB8B9E03-FAA9-4789-B964-01BAADECFB00}" destId="{A9E50F10-C937-4685-9F3B-E089934D759A}"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CD485-4C8A-450A-B99E-282AB8DB969F}">
      <dsp:nvSpPr>
        <dsp:cNvPr id="0" name=""/>
        <dsp:cNvSpPr/>
      </dsp:nvSpPr>
      <dsp:spPr>
        <a:xfrm>
          <a:off x="0" y="52264"/>
          <a:ext cx="6635990" cy="617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t>Identify all critical components for the system</a:t>
          </a:r>
          <a:endParaRPr lang="en-US" sz="2400" b="0" kern="1200" dirty="0"/>
        </a:p>
      </dsp:txBody>
      <dsp:txXfrm>
        <a:off x="30157" y="82421"/>
        <a:ext cx="6575676" cy="557446"/>
      </dsp:txXfrm>
    </dsp:sp>
    <dsp:sp modelId="{9056521D-758C-44DB-8E4A-69FC8C0476A2}">
      <dsp:nvSpPr>
        <dsp:cNvPr id="0" name=""/>
        <dsp:cNvSpPr/>
      </dsp:nvSpPr>
      <dsp:spPr>
        <a:xfrm>
          <a:off x="0" y="670024"/>
          <a:ext cx="663599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693" tIns="41910" rIns="234696" bIns="41910" numCol="1" spcCol="1270" anchor="t" anchorCtr="0">
          <a:noAutofit/>
        </a:bodyPr>
        <a:lstStyle/>
        <a:p>
          <a:pPr marL="228600" lvl="1" indent="-228600" algn="l" defTabSz="1155700" rtl="0">
            <a:lnSpc>
              <a:spcPct val="90000"/>
            </a:lnSpc>
            <a:spcBef>
              <a:spcPct val="0"/>
            </a:spcBef>
            <a:spcAft>
              <a:spcPct val="20000"/>
            </a:spcAft>
            <a:buChar char="••"/>
          </a:pPr>
          <a:endParaRPr lang="en-US" sz="2600" kern="1200" dirty="0"/>
        </a:p>
      </dsp:txBody>
      <dsp:txXfrm>
        <a:off x="0" y="670024"/>
        <a:ext cx="6635990" cy="546480"/>
      </dsp:txXfrm>
    </dsp:sp>
    <dsp:sp modelId="{5A0A4307-56A6-4E60-8BBB-7DFD0EA88519}">
      <dsp:nvSpPr>
        <dsp:cNvPr id="0" name=""/>
        <dsp:cNvSpPr/>
      </dsp:nvSpPr>
      <dsp:spPr>
        <a:xfrm>
          <a:off x="0" y="1116515"/>
          <a:ext cx="6635990" cy="617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t>Identify all equipment ~ servers, switches, routers</a:t>
          </a:r>
          <a:endParaRPr lang="en-US" sz="2400" b="0" kern="1200" dirty="0"/>
        </a:p>
      </dsp:txBody>
      <dsp:txXfrm>
        <a:off x="30157" y="1146672"/>
        <a:ext cx="6575676" cy="557446"/>
      </dsp:txXfrm>
    </dsp:sp>
    <dsp:sp modelId="{C4B3BB84-15F1-4AC8-8A6B-93797683C9E9}">
      <dsp:nvSpPr>
        <dsp:cNvPr id="0" name=""/>
        <dsp:cNvSpPr/>
      </dsp:nvSpPr>
      <dsp:spPr>
        <a:xfrm>
          <a:off x="0" y="1834265"/>
          <a:ext cx="663599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693" tIns="41910" rIns="234696" bIns="41910" numCol="1" spcCol="1270" anchor="t" anchorCtr="0">
          <a:noAutofit/>
        </a:bodyPr>
        <a:lstStyle/>
        <a:p>
          <a:pPr marL="228600" lvl="1" indent="-228600" algn="l" defTabSz="1155700" rtl="0">
            <a:lnSpc>
              <a:spcPct val="90000"/>
            </a:lnSpc>
            <a:spcBef>
              <a:spcPct val="0"/>
            </a:spcBef>
            <a:spcAft>
              <a:spcPct val="20000"/>
            </a:spcAft>
            <a:buChar char="••"/>
          </a:pPr>
          <a:endParaRPr lang="en-US" sz="2600" kern="1200" dirty="0"/>
        </a:p>
      </dsp:txBody>
      <dsp:txXfrm>
        <a:off x="0" y="1834265"/>
        <a:ext cx="6635990" cy="546480"/>
      </dsp:txXfrm>
    </dsp:sp>
    <dsp:sp modelId="{D9EF0122-F4B2-47F9-BEDC-2474E27E75B3}">
      <dsp:nvSpPr>
        <dsp:cNvPr id="0" name=""/>
        <dsp:cNvSpPr/>
      </dsp:nvSpPr>
      <dsp:spPr>
        <a:xfrm>
          <a:off x="0" y="2149624"/>
          <a:ext cx="6635990" cy="617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t>Include databases hosted on the system</a:t>
          </a:r>
          <a:endParaRPr lang="en-US" sz="2400" b="0" kern="1200" dirty="0"/>
        </a:p>
      </dsp:txBody>
      <dsp:txXfrm>
        <a:off x="30157" y="2179781"/>
        <a:ext cx="6575676" cy="557446"/>
      </dsp:txXfrm>
    </dsp:sp>
    <dsp:sp modelId="{00B2DC34-9B3E-464A-8BCA-8EE7EC832C33}">
      <dsp:nvSpPr>
        <dsp:cNvPr id="0" name=""/>
        <dsp:cNvSpPr/>
      </dsp:nvSpPr>
      <dsp:spPr>
        <a:xfrm>
          <a:off x="0" y="3093545"/>
          <a:ext cx="6635990" cy="617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t>Include files ~ documents or spreadsheets</a:t>
          </a:r>
          <a:endParaRPr lang="en-US" sz="2400" b="0" kern="1200" dirty="0"/>
        </a:p>
      </dsp:txBody>
      <dsp:txXfrm>
        <a:off x="30157" y="3123702"/>
        <a:ext cx="6575676" cy="557446"/>
      </dsp:txXfrm>
    </dsp:sp>
    <dsp:sp modelId="{EA702A4E-3AFF-4410-A361-0A6E141CD8BF}">
      <dsp:nvSpPr>
        <dsp:cNvPr id="0" name=""/>
        <dsp:cNvSpPr/>
      </dsp:nvSpPr>
      <dsp:spPr>
        <a:xfrm>
          <a:off x="0" y="4107805"/>
          <a:ext cx="6635990" cy="617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t>Include necessary supplies</a:t>
          </a:r>
          <a:endParaRPr lang="en-US" sz="2400" b="0" kern="1200" dirty="0"/>
        </a:p>
      </dsp:txBody>
      <dsp:txXfrm>
        <a:off x="30157" y="4137962"/>
        <a:ext cx="6575676" cy="557446"/>
      </dsp:txXfrm>
    </dsp:sp>
    <dsp:sp modelId="{7E7E8704-D687-49AB-85D0-F66D466933FE}">
      <dsp:nvSpPr>
        <dsp:cNvPr id="0" name=""/>
        <dsp:cNvSpPr/>
      </dsp:nvSpPr>
      <dsp:spPr>
        <a:xfrm>
          <a:off x="0" y="4413257"/>
          <a:ext cx="663599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693" tIns="41910" rIns="234696" bIns="41910" numCol="1" spcCol="1270" anchor="t" anchorCtr="0">
          <a:noAutofit/>
        </a:bodyPr>
        <a:lstStyle/>
        <a:p>
          <a:pPr marL="228600" lvl="1" indent="-228600" algn="l" defTabSz="1155700" rtl="0">
            <a:lnSpc>
              <a:spcPct val="90000"/>
            </a:lnSpc>
            <a:spcBef>
              <a:spcPct val="0"/>
            </a:spcBef>
            <a:spcAft>
              <a:spcPct val="20000"/>
            </a:spcAft>
            <a:buChar char="••"/>
          </a:pPr>
          <a:endParaRPr lang="en-US" sz="2600" kern="1200" dirty="0"/>
        </a:p>
      </dsp:txBody>
      <dsp:txXfrm>
        <a:off x="0" y="4413257"/>
        <a:ext cx="6635990" cy="546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3414BD-2ABA-43EC-8168-F079F1BC658D}">
      <dsp:nvSpPr>
        <dsp:cNvPr id="0" name=""/>
        <dsp:cNvSpPr/>
      </dsp:nvSpPr>
      <dsp:spPr>
        <a:xfrm>
          <a:off x="0" y="0"/>
          <a:ext cx="6392541" cy="1066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b="0" kern="1200" dirty="0" smtClean="0"/>
            <a:t>Notification/activation phase</a:t>
          </a:r>
          <a:endParaRPr lang="en-US" sz="2600" b="0" kern="1200" dirty="0"/>
        </a:p>
      </dsp:txBody>
      <dsp:txXfrm>
        <a:off x="31246" y="31246"/>
        <a:ext cx="6330049" cy="1004308"/>
      </dsp:txXfrm>
    </dsp:sp>
    <dsp:sp modelId="{FD9F9E4E-4CAC-4D99-B0EA-854E65D2F275}">
      <dsp:nvSpPr>
        <dsp:cNvPr id="0" name=""/>
        <dsp:cNvSpPr/>
      </dsp:nvSpPr>
      <dsp:spPr>
        <a:xfrm rot="5400000">
          <a:off x="2996245" y="1093470"/>
          <a:ext cx="400050" cy="4800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5400000">
        <a:off x="3052253" y="1133475"/>
        <a:ext cx="288036" cy="280035"/>
      </dsp:txXfrm>
    </dsp:sp>
    <dsp:sp modelId="{2C9D176A-4A28-41A3-8A62-2B1DC4B008BC}">
      <dsp:nvSpPr>
        <dsp:cNvPr id="0" name=""/>
        <dsp:cNvSpPr/>
      </dsp:nvSpPr>
      <dsp:spPr>
        <a:xfrm>
          <a:off x="0" y="1600200"/>
          <a:ext cx="6392541" cy="1066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b="0" kern="1200" dirty="0" smtClean="0"/>
            <a:t>Recovery phase</a:t>
          </a:r>
          <a:endParaRPr lang="en-US" sz="2600" b="0" kern="1200" dirty="0"/>
        </a:p>
      </dsp:txBody>
      <dsp:txXfrm>
        <a:off x="31246" y="1631446"/>
        <a:ext cx="6330049" cy="1004308"/>
      </dsp:txXfrm>
    </dsp:sp>
    <dsp:sp modelId="{29CB933D-6507-4511-9191-A685704F829F}">
      <dsp:nvSpPr>
        <dsp:cNvPr id="0" name=""/>
        <dsp:cNvSpPr/>
      </dsp:nvSpPr>
      <dsp:spPr>
        <a:xfrm rot="5400000">
          <a:off x="2996245" y="2693670"/>
          <a:ext cx="400050" cy="4800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5400000">
        <a:off x="3052253" y="2733675"/>
        <a:ext cx="288036" cy="280035"/>
      </dsp:txXfrm>
    </dsp:sp>
    <dsp:sp modelId="{1E307529-77B3-4C5D-9256-9B8986B28298}">
      <dsp:nvSpPr>
        <dsp:cNvPr id="0" name=""/>
        <dsp:cNvSpPr/>
      </dsp:nvSpPr>
      <dsp:spPr>
        <a:xfrm>
          <a:off x="0" y="3200400"/>
          <a:ext cx="6392541" cy="1066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b="0" kern="1200" dirty="0" smtClean="0"/>
            <a:t>Reconstitution phase</a:t>
          </a:r>
          <a:endParaRPr lang="en-US" sz="2600" b="0" kern="1200" dirty="0"/>
        </a:p>
      </dsp:txBody>
      <dsp:txXfrm>
        <a:off x="31246" y="3231646"/>
        <a:ext cx="6330049" cy="10043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6BF46-A017-40C7-80F5-E8FB26DC2EB4}">
      <dsp:nvSpPr>
        <dsp:cNvPr id="0" name=""/>
        <dsp:cNvSpPr/>
      </dsp:nvSpPr>
      <dsp:spPr>
        <a:xfrm rot="16200000">
          <a:off x="-1158435" y="1159448"/>
          <a:ext cx="4953000" cy="2634102"/>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t" anchorCtr="0">
          <a:noAutofit/>
        </a:bodyPr>
        <a:lstStyle/>
        <a:p>
          <a:pPr lvl="0" algn="l" defTabSz="1244600" rtl="0">
            <a:lnSpc>
              <a:spcPct val="90000"/>
            </a:lnSpc>
            <a:spcBef>
              <a:spcPct val="0"/>
            </a:spcBef>
            <a:spcAft>
              <a:spcPct val="35000"/>
            </a:spcAft>
          </a:pPr>
          <a:r>
            <a:rPr lang="en-US" sz="2800" b="1" kern="1200" dirty="0" smtClean="0"/>
            <a:t>Cold Site</a:t>
          </a:r>
          <a:endParaRPr lang="en-US" sz="2800" kern="1200" dirty="0"/>
        </a:p>
        <a:p>
          <a:pPr marL="228600" lvl="1" indent="-228600" algn="l" defTabSz="889000" rtl="0">
            <a:lnSpc>
              <a:spcPct val="90000"/>
            </a:lnSpc>
            <a:spcBef>
              <a:spcPct val="0"/>
            </a:spcBef>
            <a:spcAft>
              <a:spcPts val="900"/>
            </a:spcAft>
            <a:buChar char="••"/>
          </a:pPr>
          <a:r>
            <a:rPr lang="en-US" sz="2000" kern="1200" smtClean="0"/>
            <a:t>Available building</a:t>
          </a:r>
          <a:endParaRPr lang="en-US" sz="2000" kern="1200" dirty="0"/>
        </a:p>
        <a:p>
          <a:pPr marL="228600" lvl="1" indent="-228600" algn="l" defTabSz="889000" rtl="0">
            <a:lnSpc>
              <a:spcPct val="90000"/>
            </a:lnSpc>
            <a:spcBef>
              <a:spcPct val="0"/>
            </a:spcBef>
            <a:spcAft>
              <a:spcPts val="900"/>
            </a:spcAft>
            <a:buChar char="••"/>
          </a:pPr>
          <a:r>
            <a:rPr lang="en-US" sz="2000" kern="1200" smtClean="0"/>
            <a:t>Electricity, running water, and restrooms</a:t>
          </a:r>
          <a:endParaRPr lang="en-US" sz="2000" kern="1200" dirty="0"/>
        </a:p>
        <a:p>
          <a:pPr marL="228600" lvl="1" indent="-228600" algn="l" defTabSz="889000" rtl="0">
            <a:lnSpc>
              <a:spcPct val="90000"/>
            </a:lnSpc>
            <a:spcBef>
              <a:spcPct val="0"/>
            </a:spcBef>
            <a:spcAft>
              <a:spcPts val="900"/>
            </a:spcAft>
            <a:buChar char="••"/>
          </a:pPr>
          <a:r>
            <a:rPr lang="en-US" sz="2000" kern="1200" smtClean="0"/>
            <a:t>No equipment or data</a:t>
          </a:r>
          <a:endParaRPr lang="en-US" sz="2000" kern="1200" dirty="0"/>
        </a:p>
        <a:p>
          <a:pPr marL="228600" lvl="1" indent="-228600" algn="l" defTabSz="889000" rtl="0">
            <a:lnSpc>
              <a:spcPct val="90000"/>
            </a:lnSpc>
            <a:spcBef>
              <a:spcPct val="0"/>
            </a:spcBef>
            <a:spcAft>
              <a:spcPts val="900"/>
            </a:spcAft>
            <a:buChar char="••"/>
          </a:pPr>
          <a:r>
            <a:rPr lang="en-US" sz="2000" kern="1200" smtClean="0"/>
            <a:t>May support a server environment</a:t>
          </a:r>
          <a:endParaRPr lang="en-US" sz="2000" kern="1200" dirty="0"/>
        </a:p>
      </dsp:txBody>
      <dsp:txXfrm rot="5400000">
        <a:off x="1014" y="990599"/>
        <a:ext cx="2634102" cy="2971800"/>
      </dsp:txXfrm>
    </dsp:sp>
    <dsp:sp modelId="{5A6D92A2-7ED5-4CBF-B19B-C461633D997E}">
      <dsp:nvSpPr>
        <dsp:cNvPr id="0" name=""/>
        <dsp:cNvSpPr/>
      </dsp:nvSpPr>
      <dsp:spPr>
        <a:xfrm rot="16200000">
          <a:off x="1673224" y="1159448"/>
          <a:ext cx="4953000" cy="2634102"/>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t" anchorCtr="0">
          <a:noAutofit/>
        </a:bodyPr>
        <a:lstStyle/>
        <a:p>
          <a:pPr lvl="0" algn="l" defTabSz="1244600" rtl="0">
            <a:lnSpc>
              <a:spcPct val="90000"/>
            </a:lnSpc>
            <a:spcBef>
              <a:spcPct val="0"/>
            </a:spcBef>
            <a:spcAft>
              <a:spcPct val="35000"/>
            </a:spcAft>
          </a:pPr>
          <a:r>
            <a:rPr lang="en-US" sz="2800" b="1" kern="1200" dirty="0" smtClean="0"/>
            <a:t>Hot Site</a:t>
          </a:r>
          <a:endParaRPr lang="en-US" sz="2800" kern="1200" dirty="0"/>
        </a:p>
        <a:p>
          <a:pPr marL="228600" lvl="1" indent="-228600" algn="l" defTabSz="889000" rtl="0">
            <a:lnSpc>
              <a:spcPct val="90000"/>
            </a:lnSpc>
            <a:spcBef>
              <a:spcPct val="0"/>
            </a:spcBef>
            <a:spcAft>
              <a:spcPts val="900"/>
            </a:spcAft>
            <a:buChar char="••"/>
          </a:pPr>
          <a:r>
            <a:rPr lang="en-US" sz="2000" kern="1200" smtClean="0"/>
            <a:t>Equipment and data necessary for  business functions</a:t>
          </a:r>
          <a:endParaRPr lang="en-US" sz="2000" kern="1200" dirty="0"/>
        </a:p>
        <a:p>
          <a:pPr marL="228600" lvl="1" indent="-228600" algn="l" defTabSz="889000" rtl="0">
            <a:lnSpc>
              <a:spcPct val="90000"/>
            </a:lnSpc>
            <a:spcBef>
              <a:spcPct val="0"/>
            </a:spcBef>
            <a:spcAft>
              <a:spcPts val="900"/>
            </a:spcAft>
            <a:buChar char="••"/>
          </a:pPr>
          <a:r>
            <a:rPr lang="en-US" sz="2000" kern="1200" smtClean="0"/>
            <a:t>Able to assume operations within hours or minutes</a:t>
          </a:r>
          <a:endParaRPr lang="en-US" sz="2000" kern="1200" dirty="0"/>
        </a:p>
        <a:p>
          <a:pPr marL="228600" lvl="1" indent="-228600" algn="l" defTabSz="889000" rtl="0">
            <a:lnSpc>
              <a:spcPct val="90000"/>
            </a:lnSpc>
            <a:spcBef>
              <a:spcPct val="0"/>
            </a:spcBef>
            <a:spcAft>
              <a:spcPts val="900"/>
            </a:spcAft>
            <a:buChar char="••"/>
          </a:pPr>
          <a:r>
            <a:rPr lang="en-US" sz="2000" kern="1200" smtClean="0"/>
            <a:t>Personnel on location 24/7</a:t>
          </a:r>
          <a:endParaRPr lang="en-US" sz="2000" kern="1200" dirty="0"/>
        </a:p>
      </dsp:txBody>
      <dsp:txXfrm rot="5400000">
        <a:off x="2832673" y="990599"/>
        <a:ext cx="2634102" cy="2971800"/>
      </dsp:txXfrm>
    </dsp:sp>
    <dsp:sp modelId="{A9E50F10-C937-4685-9F3B-E089934D759A}">
      <dsp:nvSpPr>
        <dsp:cNvPr id="0" name=""/>
        <dsp:cNvSpPr/>
      </dsp:nvSpPr>
      <dsp:spPr>
        <a:xfrm rot="16200000">
          <a:off x="4504885" y="1159448"/>
          <a:ext cx="4953000" cy="2634102"/>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t" anchorCtr="0">
          <a:noAutofit/>
        </a:bodyPr>
        <a:lstStyle/>
        <a:p>
          <a:pPr lvl="0" algn="l" defTabSz="1244600" rtl="0">
            <a:lnSpc>
              <a:spcPct val="90000"/>
            </a:lnSpc>
            <a:spcBef>
              <a:spcPct val="0"/>
            </a:spcBef>
            <a:spcAft>
              <a:spcPct val="35000"/>
            </a:spcAft>
          </a:pPr>
          <a:r>
            <a:rPr lang="en-US" sz="2800" b="1" kern="1200" dirty="0" smtClean="0"/>
            <a:t>Warm Site</a:t>
          </a:r>
          <a:endParaRPr lang="en-US" sz="2800" kern="1200" dirty="0"/>
        </a:p>
        <a:p>
          <a:pPr marL="228600" lvl="1" indent="-228600" algn="l" defTabSz="889000" rtl="0">
            <a:lnSpc>
              <a:spcPct val="90000"/>
            </a:lnSpc>
            <a:spcBef>
              <a:spcPct val="0"/>
            </a:spcBef>
            <a:spcAft>
              <a:spcPts val="900"/>
            </a:spcAft>
            <a:buChar char="••"/>
          </a:pPr>
          <a:r>
            <a:rPr lang="en-US" sz="2000" kern="1200" smtClean="0"/>
            <a:t>Compromise between cold  and hot sites</a:t>
          </a:r>
          <a:endParaRPr lang="en-US" sz="2000" kern="1200" dirty="0"/>
        </a:p>
        <a:p>
          <a:pPr marL="228600" lvl="1" indent="-228600" algn="l" defTabSz="889000" rtl="0">
            <a:lnSpc>
              <a:spcPct val="90000"/>
            </a:lnSpc>
            <a:spcBef>
              <a:spcPct val="0"/>
            </a:spcBef>
            <a:spcAft>
              <a:spcPts val="900"/>
            </a:spcAft>
            <a:buChar char="••"/>
          </a:pPr>
          <a:r>
            <a:rPr lang="en-US" sz="2000" kern="1200" smtClean="0"/>
            <a:t>Operational equipment</a:t>
          </a:r>
          <a:endParaRPr lang="en-US" sz="2000" kern="1200" dirty="0"/>
        </a:p>
        <a:p>
          <a:pPr marL="228600" lvl="1" indent="-228600" algn="l" defTabSz="889000" rtl="0">
            <a:lnSpc>
              <a:spcPct val="90000"/>
            </a:lnSpc>
            <a:spcBef>
              <a:spcPct val="0"/>
            </a:spcBef>
            <a:spcAft>
              <a:spcPts val="900"/>
            </a:spcAft>
            <a:buChar char="••"/>
          </a:pPr>
          <a:r>
            <a:rPr lang="en-US" sz="2000" kern="1200" smtClean="0"/>
            <a:t>Usually no data</a:t>
          </a:r>
          <a:endParaRPr lang="en-US" sz="2000" kern="1200" dirty="0"/>
        </a:p>
        <a:p>
          <a:pPr marL="228600" lvl="1" indent="-228600" algn="l" defTabSz="889000" rtl="0">
            <a:lnSpc>
              <a:spcPct val="90000"/>
            </a:lnSpc>
            <a:spcBef>
              <a:spcPct val="0"/>
            </a:spcBef>
            <a:spcAft>
              <a:spcPts val="900"/>
            </a:spcAft>
            <a:buChar char="••"/>
          </a:pPr>
          <a:r>
            <a:rPr lang="en-US" sz="2000" kern="1200" smtClean="0"/>
            <a:t>Capable of updating and going live</a:t>
          </a:r>
          <a:endParaRPr lang="en-US" sz="2000" kern="1200" dirty="0"/>
        </a:p>
      </dsp:txBody>
      <dsp:txXfrm rot="5400000">
        <a:off x="5664334" y="990599"/>
        <a:ext cx="2634102" cy="29718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8449AC-ACC0-B049-8F9D-82C1F780698A}" type="datetime1">
              <a:rPr lang="x-none" smtClean="0"/>
              <a:t>10/24/16</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FE2802B-FA27-B542-9DE4-A6E4563E5F5C}" type="slidenum">
              <a:rPr lang="it-IT" smtClean="0"/>
              <a:t>‹n.›</a:t>
            </a:fld>
            <a:endParaRPr lang="it-IT"/>
          </a:p>
        </p:txBody>
      </p:sp>
    </p:spTree>
    <p:extLst>
      <p:ext uri="{BB962C8B-B14F-4D97-AF65-F5344CB8AC3E}">
        <p14:creationId xmlns:p14="http://schemas.microsoft.com/office/powerpoint/2010/main" val="31397942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E48FB3-F652-F245-900D-AF46130D251F}" type="datetime1">
              <a:rPr lang="x-none" smtClean="0"/>
              <a:t>10/24/16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C07BD0-CCDD-6F40-AC62-E6B4AA67FAA8}" type="slidenum">
              <a:rPr lang="en-US" smtClean="0"/>
              <a:t>‹n.›</a:t>
            </a:fld>
            <a:endParaRPr lang="en-US"/>
          </a:p>
        </p:txBody>
      </p:sp>
    </p:spTree>
    <p:extLst>
      <p:ext uri="{BB962C8B-B14F-4D97-AF65-F5344CB8AC3E}">
        <p14:creationId xmlns:p14="http://schemas.microsoft.com/office/powerpoint/2010/main" val="299055110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dirty="0" smtClean="0">
              <a:latin typeface="Arial" charset="0"/>
            </a:endParaRPr>
          </a:p>
        </p:txBody>
      </p:sp>
      <p:sp>
        <p:nvSpPr>
          <p:cNvPr id="32772" name="Slide Number Placeholder 3"/>
          <p:cNvSpPr>
            <a:spLocks noGrp="1"/>
          </p:cNvSpPr>
          <p:nvPr>
            <p:ph type="sldNum" sz="quarter" idx="5"/>
          </p:nvPr>
        </p:nvSpPr>
        <p:spPr>
          <a:noFill/>
        </p:spPr>
        <p:txBody>
          <a:bodyPr/>
          <a:lstStyle/>
          <a:p>
            <a:fld id="{E7840CD0-B10E-4A79-90C0-A32BCB281D75}" type="slidenum">
              <a:rPr lang="en-US" smtClean="0">
                <a:latin typeface="Arial" charset="0"/>
              </a:rPr>
              <a:pPr/>
              <a:t>3</a:t>
            </a:fld>
            <a:endParaRPr lang="en-US" dirty="0" smtClean="0">
              <a:latin typeface="Arial" charset="0"/>
            </a:endParaRPr>
          </a:p>
        </p:txBody>
      </p:sp>
    </p:spTree>
    <p:extLst>
      <p:ext uri="{BB962C8B-B14F-4D97-AF65-F5344CB8AC3E}">
        <p14:creationId xmlns:p14="http://schemas.microsoft.com/office/powerpoint/2010/main" val="1413710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b="1" smtClean="0"/>
              <a:t>The BCP should list all the critical components for the system.</a:t>
            </a:r>
          </a:p>
          <a:p>
            <a:pPr>
              <a:defRPr/>
            </a:pPr>
            <a:r>
              <a:rPr lang="en-US" smtClean="0"/>
              <a:t>There are two reasons for including this data: </a:t>
            </a:r>
          </a:p>
          <a:p>
            <a:pPr>
              <a:defRPr/>
            </a:pPr>
            <a:r>
              <a:rPr lang="en-US" smtClean="0"/>
              <a:t>First, it makes it clear which components are needed for the  critical business functions (CBF).</a:t>
            </a:r>
          </a:p>
          <a:p>
            <a:pPr>
              <a:defRPr/>
            </a:pPr>
            <a:r>
              <a:rPr lang="en-US" smtClean="0"/>
              <a:t>Second, it provides a list that you can use to restore the system from scratch.</a:t>
            </a:r>
          </a:p>
          <a:p>
            <a:pPr>
              <a:defRPr/>
            </a:pPr>
            <a:endParaRPr lang="en-US" smtClean="0"/>
          </a:p>
          <a:p>
            <a:pPr>
              <a:defRPr/>
            </a:pPr>
            <a:r>
              <a:rPr lang="en-US" b="1" smtClean="0"/>
              <a:t>This list includes any equipment, such as servers, switches, and routers.</a:t>
            </a:r>
          </a:p>
          <a:p>
            <a:pPr>
              <a:defRPr/>
            </a:pPr>
            <a:r>
              <a:rPr lang="en-US" smtClean="0"/>
              <a:t>The servers may need to be rebuilt from scratch. Therefore, the BCP should list the operating system and any applications needed to support the system.</a:t>
            </a:r>
          </a:p>
          <a:p>
            <a:pPr>
              <a:defRPr/>
            </a:pPr>
            <a:r>
              <a:rPr lang="en-US" smtClean="0"/>
              <a:t>If an image is used to rebuild servers, it will list the version number.</a:t>
            </a:r>
          </a:p>
          <a:p>
            <a:pPr>
              <a:defRPr/>
            </a:pPr>
            <a:endParaRPr lang="en-US" smtClean="0"/>
          </a:p>
          <a:p>
            <a:pPr>
              <a:defRPr/>
            </a:pPr>
            <a:r>
              <a:rPr lang="en-US" b="1" smtClean="0"/>
              <a:t>Data can include a database hosted on the system.</a:t>
            </a:r>
          </a:p>
          <a:p>
            <a:pPr>
              <a:defRPr/>
            </a:pPr>
            <a:endParaRPr lang="en-US" b="1" smtClean="0"/>
          </a:p>
          <a:p>
            <a:pPr>
              <a:defRPr/>
            </a:pPr>
            <a:r>
              <a:rPr lang="en-US" b="1" smtClean="0"/>
              <a:t>It can also include any type of files, such as documents or spreadsheets.</a:t>
            </a:r>
          </a:p>
          <a:p>
            <a:pPr>
              <a:defRPr/>
            </a:pPr>
            <a:endParaRPr lang="en-US" b="1" smtClean="0"/>
          </a:p>
          <a:p>
            <a:pPr>
              <a:defRPr/>
            </a:pPr>
            <a:r>
              <a:rPr lang="en-US" b="1" smtClean="0"/>
              <a:t>Last, the list can include any needed supplies:</a:t>
            </a:r>
          </a:p>
          <a:p>
            <a:pPr>
              <a:defRPr/>
            </a:pPr>
            <a:r>
              <a:rPr lang="en-US" smtClean="0"/>
              <a:t>This can be simple office supplies, such as printer paper and toner.</a:t>
            </a:r>
          </a:p>
          <a:p>
            <a:pPr>
              <a:defRPr/>
            </a:pPr>
            <a:r>
              <a:rPr lang="en-US" smtClean="0"/>
              <a:t>For some systems, it can include technical supplies, such as special oils for machinery or tools needed for maintenance.</a:t>
            </a:r>
          </a:p>
          <a:p>
            <a:pPr>
              <a:defRPr/>
            </a:pPr>
            <a:endParaRPr lang="en-US" b="1" smtClean="0"/>
          </a:p>
          <a:p>
            <a:pPr>
              <a:defRPr/>
            </a:pPr>
            <a:endParaRPr lang="en-US" b="1" smtClean="0"/>
          </a:p>
          <a:p>
            <a:pPr>
              <a:defRPr/>
            </a:pPr>
            <a:endParaRPr lang="en-US" smtClean="0"/>
          </a:p>
          <a:p>
            <a:pPr>
              <a:defRPr/>
            </a:pPr>
            <a:endParaRPr lang="en-US"/>
          </a:p>
        </p:txBody>
      </p:sp>
      <p:sp>
        <p:nvSpPr>
          <p:cNvPr id="22532" name="Slide Number Placeholder 3"/>
          <p:cNvSpPr>
            <a:spLocks noGrp="1"/>
          </p:cNvSpPr>
          <p:nvPr>
            <p:ph type="sldNum" sz="quarter" idx="5"/>
          </p:nvPr>
        </p:nvSpPr>
        <p:spPr>
          <a:noFill/>
        </p:spPr>
        <p:txBody>
          <a:bodyPr/>
          <a:lstStyle/>
          <a:p>
            <a:fld id="{533210E5-4AFD-4879-B9A7-EB788803C279}" type="slidenum">
              <a:rPr lang="en-US" smtClean="0">
                <a:latin typeface="Arial" charset="0"/>
              </a:rPr>
              <a:pPr/>
              <a:t>8</a:t>
            </a:fld>
            <a:endParaRPr lang="en-US" smtClean="0">
              <a:latin typeface="Arial" charset="0"/>
            </a:endParaRPr>
          </a:p>
        </p:txBody>
      </p:sp>
    </p:spTree>
    <p:extLst>
      <p:ext uri="{BB962C8B-B14F-4D97-AF65-F5344CB8AC3E}">
        <p14:creationId xmlns:p14="http://schemas.microsoft.com/office/powerpoint/2010/main" val="3037606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latin typeface="Arial" charset="0"/>
            </a:endParaRPr>
          </a:p>
        </p:txBody>
      </p:sp>
      <p:sp>
        <p:nvSpPr>
          <p:cNvPr id="23556" name="Slide Number Placeholder 3"/>
          <p:cNvSpPr>
            <a:spLocks noGrp="1"/>
          </p:cNvSpPr>
          <p:nvPr>
            <p:ph type="sldNum" sz="quarter" idx="5"/>
          </p:nvPr>
        </p:nvSpPr>
        <p:spPr>
          <a:noFill/>
        </p:spPr>
        <p:txBody>
          <a:bodyPr/>
          <a:lstStyle/>
          <a:p>
            <a:fld id="{6E11257D-2BE3-4EEF-9D22-B3E1D38CC359}" type="slidenum">
              <a:rPr lang="en-US" smtClean="0">
                <a:latin typeface="Arial" charset="0"/>
              </a:rPr>
              <a:pPr/>
              <a:t>9</a:t>
            </a:fld>
            <a:endParaRPr lang="en-US" smtClean="0">
              <a:latin typeface="Arial" charset="0"/>
            </a:endParaRPr>
          </a:p>
        </p:txBody>
      </p:sp>
    </p:spTree>
    <p:extLst>
      <p:ext uri="{BB962C8B-B14F-4D97-AF65-F5344CB8AC3E}">
        <p14:creationId xmlns:p14="http://schemas.microsoft.com/office/powerpoint/2010/main" val="2540261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r>
              <a:rPr lang="en-US" smtClean="0">
                <a:latin typeface="Arial" charset="0"/>
              </a:rPr>
              <a:t>BCP</a:t>
            </a:r>
          </a:p>
          <a:p>
            <a:r>
              <a:rPr lang="en-US" smtClean="0">
                <a:latin typeface="Arial" charset="0"/>
              </a:rPr>
              <a:t>Covers all functional areas of a business, it ensures the entire business can continue to operate in the event of a disruption.</a:t>
            </a:r>
          </a:p>
          <a:p>
            <a:r>
              <a:rPr lang="en-US" smtClean="0">
                <a:latin typeface="Arial" charset="0"/>
              </a:rPr>
              <a:t>Includes a BIA, and also address other  non-technical elements of the event.</a:t>
            </a:r>
          </a:p>
          <a:p>
            <a:r>
              <a:rPr lang="en-US" smtClean="0">
                <a:latin typeface="Arial" charset="0"/>
              </a:rPr>
              <a:t>Focused on getting the overall business functions back to normal.</a:t>
            </a:r>
          </a:p>
          <a:p>
            <a:endParaRPr lang="en-US" smtClean="0">
              <a:latin typeface="Arial" charset="0"/>
            </a:endParaRPr>
          </a:p>
          <a:p>
            <a:r>
              <a:rPr lang="en-US" smtClean="0">
                <a:latin typeface="Arial" charset="0"/>
              </a:rPr>
              <a:t>DRP</a:t>
            </a:r>
          </a:p>
          <a:p>
            <a:r>
              <a:rPr lang="en-US" smtClean="0">
                <a:latin typeface="Arial" charset="0"/>
              </a:rPr>
              <a:t>Is a function of the IT department, </a:t>
            </a:r>
          </a:p>
          <a:p>
            <a:r>
              <a:rPr lang="en-US" smtClean="0">
                <a:latin typeface="Arial" charset="0"/>
              </a:rPr>
              <a:t>Includes the elements necessary to recover from a disaster, once one is declared.</a:t>
            </a:r>
          </a:p>
          <a:p>
            <a:r>
              <a:rPr lang="en-US" smtClean="0">
                <a:latin typeface="Arial" charset="0"/>
              </a:rPr>
              <a:t>Involves copying the critical data to media or online and then, if required, moving the IT operations off site to recover, if required.</a:t>
            </a:r>
          </a:p>
          <a:p>
            <a:r>
              <a:rPr lang="en-US" smtClean="0">
                <a:latin typeface="Arial" charset="0"/>
              </a:rPr>
              <a:t>Focused on restoring and recovering IT functions. </a:t>
            </a:r>
          </a:p>
          <a:p>
            <a:endParaRPr lang="en-US" smtClean="0">
              <a:latin typeface="Arial" charset="0"/>
            </a:endParaRPr>
          </a:p>
        </p:txBody>
      </p:sp>
      <p:sp>
        <p:nvSpPr>
          <p:cNvPr id="19460" name="Slide Number Placeholder 3"/>
          <p:cNvSpPr>
            <a:spLocks noGrp="1"/>
          </p:cNvSpPr>
          <p:nvPr>
            <p:ph type="sldNum" sz="quarter" idx="5"/>
          </p:nvPr>
        </p:nvSpPr>
        <p:spPr>
          <a:noFill/>
        </p:spPr>
        <p:txBody>
          <a:bodyPr/>
          <a:lstStyle/>
          <a:p>
            <a:fld id="{25ACED01-B921-430E-9203-75E3AD26E501}" type="slidenum">
              <a:rPr lang="en-US" smtClean="0">
                <a:latin typeface="Arial" charset="0"/>
              </a:rPr>
              <a:pPr/>
              <a:t>13</a:t>
            </a:fld>
            <a:endParaRPr lang="en-US" smtClean="0">
              <a:latin typeface="Arial" charset="0"/>
            </a:endParaRPr>
          </a:p>
        </p:txBody>
      </p:sp>
    </p:spTree>
    <p:extLst>
      <p:ext uri="{BB962C8B-B14F-4D97-AF65-F5344CB8AC3E}">
        <p14:creationId xmlns:p14="http://schemas.microsoft.com/office/powerpoint/2010/main" val="2374705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latin typeface="Arial" charset="0"/>
            </a:endParaRPr>
          </a:p>
        </p:txBody>
      </p:sp>
      <p:sp>
        <p:nvSpPr>
          <p:cNvPr id="23556" name="Slide Number Placeholder 3"/>
          <p:cNvSpPr>
            <a:spLocks noGrp="1"/>
          </p:cNvSpPr>
          <p:nvPr>
            <p:ph type="sldNum" sz="quarter" idx="5"/>
          </p:nvPr>
        </p:nvSpPr>
        <p:spPr>
          <a:noFill/>
        </p:spPr>
        <p:txBody>
          <a:bodyPr/>
          <a:lstStyle/>
          <a:p>
            <a:fld id="{6E11257D-2BE3-4EEF-9D22-B3E1D38CC359}" type="slidenum">
              <a:rPr lang="en-US" smtClean="0">
                <a:latin typeface="Arial" charset="0"/>
              </a:rPr>
              <a:pPr/>
              <a:t>14</a:t>
            </a:fld>
            <a:endParaRPr lang="en-US" smtClean="0">
              <a:latin typeface="Arial" charset="0"/>
            </a:endParaRPr>
          </a:p>
        </p:txBody>
      </p:sp>
    </p:spTree>
    <p:extLst>
      <p:ext uri="{BB962C8B-B14F-4D97-AF65-F5344CB8AC3E}">
        <p14:creationId xmlns:p14="http://schemas.microsoft.com/office/powerpoint/2010/main" val="3956512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a:bodyPr>
          <a:lstStyle/>
          <a:p>
            <a:pPr>
              <a:defRPr/>
            </a:pPr>
            <a:r>
              <a:rPr lang="en-US" b="1" smtClean="0"/>
              <a:t>Cold Site</a:t>
            </a:r>
            <a:endParaRPr lang="en-US" smtClean="0"/>
          </a:p>
          <a:p>
            <a:pPr lvl="1">
              <a:defRPr/>
            </a:pPr>
            <a:r>
              <a:rPr lang="en-US" smtClean="0"/>
              <a:t>A </a:t>
            </a:r>
            <a:r>
              <a:rPr lang="en-US" b="1" smtClean="0"/>
              <a:t>cold site</a:t>
            </a:r>
            <a:r>
              <a:rPr lang="en-US" smtClean="0"/>
              <a:t> is an available building.</a:t>
            </a:r>
          </a:p>
          <a:p>
            <a:pPr lvl="2">
              <a:defRPr/>
            </a:pPr>
            <a:r>
              <a:rPr lang="en-US" smtClean="0"/>
              <a:t>It has electricity, running water, and restrooms, but none of the equipment or data needed for critical operations.</a:t>
            </a:r>
          </a:p>
          <a:p>
            <a:pPr lvl="2">
              <a:defRPr/>
            </a:pPr>
            <a:r>
              <a:rPr lang="en-US" smtClean="0"/>
              <a:t>It may have raised floors if needed to support a server environment, however, it does not include any equipment, data, or applications.</a:t>
            </a:r>
          </a:p>
          <a:p>
            <a:pPr>
              <a:defRPr/>
            </a:pPr>
            <a:endParaRPr lang="en-US" smtClean="0"/>
          </a:p>
          <a:p>
            <a:pPr>
              <a:defRPr/>
            </a:pPr>
            <a:r>
              <a:rPr lang="en-US" b="1" smtClean="0"/>
              <a:t>Hot Site</a:t>
            </a:r>
            <a:endParaRPr lang="en-US" smtClean="0"/>
          </a:p>
          <a:p>
            <a:pPr lvl="1">
              <a:defRPr/>
            </a:pPr>
            <a:r>
              <a:rPr lang="en-US" smtClean="0"/>
              <a:t>A </a:t>
            </a:r>
            <a:r>
              <a:rPr lang="en-US" b="1" smtClean="0"/>
              <a:t>hot site </a:t>
            </a:r>
            <a:r>
              <a:rPr lang="en-US" smtClean="0"/>
              <a:t>includes all the equipment and data necessary to take over business functions.</a:t>
            </a:r>
          </a:p>
          <a:p>
            <a:pPr lvl="2">
              <a:defRPr/>
            </a:pPr>
            <a:r>
              <a:rPr lang="en-US" smtClean="0"/>
              <a:t>A hot site will be able to assume operations within hours and sometimes within minutes. It usually has personnel at the location 24 hours a day, 7 days a week.</a:t>
            </a:r>
          </a:p>
          <a:p>
            <a:pPr>
              <a:defRPr/>
            </a:pPr>
            <a:endParaRPr lang="en-US" smtClean="0"/>
          </a:p>
          <a:p>
            <a:pPr>
              <a:defRPr/>
            </a:pPr>
            <a:r>
              <a:rPr lang="en-US" b="1" smtClean="0"/>
              <a:t>Warm Site</a:t>
            </a:r>
            <a:endParaRPr lang="en-US" smtClean="0"/>
          </a:p>
          <a:p>
            <a:pPr lvl="1">
              <a:defRPr/>
            </a:pPr>
            <a:r>
              <a:rPr lang="en-US" smtClean="0"/>
              <a:t>A </a:t>
            </a:r>
            <a:r>
              <a:rPr lang="en-US" b="1" smtClean="0"/>
              <a:t>warm site</a:t>
            </a:r>
            <a:r>
              <a:rPr lang="en-US" smtClean="0"/>
              <a:t> is a compromise between a cold site and a hot site.</a:t>
            </a:r>
          </a:p>
          <a:p>
            <a:pPr lvl="2">
              <a:defRPr/>
            </a:pPr>
            <a:r>
              <a:rPr lang="en-US" smtClean="0"/>
              <a:t>It includes most or all of the equipment needed, but data is not usually kept up to date. The equipment is maintained in an operational state.</a:t>
            </a:r>
          </a:p>
          <a:p>
            <a:pPr lvl="2">
              <a:defRPr/>
            </a:pPr>
            <a:r>
              <a:rPr lang="en-US" smtClean="0"/>
              <a:t>If a disaster occurs, the systems are updated with current data and brought online.</a:t>
            </a:r>
          </a:p>
          <a:p>
            <a:pPr>
              <a:defRPr/>
            </a:pPr>
            <a:endParaRPr lang="en-US"/>
          </a:p>
        </p:txBody>
      </p:sp>
      <p:sp>
        <p:nvSpPr>
          <p:cNvPr id="22532" name="Slide Number Placeholder 3"/>
          <p:cNvSpPr>
            <a:spLocks noGrp="1"/>
          </p:cNvSpPr>
          <p:nvPr>
            <p:ph type="sldNum" sz="quarter" idx="5"/>
          </p:nvPr>
        </p:nvSpPr>
        <p:spPr>
          <a:noFill/>
        </p:spPr>
        <p:txBody>
          <a:bodyPr/>
          <a:lstStyle/>
          <a:p>
            <a:fld id="{1502D2C5-6F54-4F9F-A9C9-3FCB90A202BC}" type="slidenum">
              <a:rPr lang="en-US" smtClean="0">
                <a:latin typeface="Arial" charset="0"/>
              </a:rPr>
              <a:pPr/>
              <a:t>15</a:t>
            </a:fld>
            <a:endParaRPr lang="en-US" smtClean="0">
              <a:latin typeface="Arial" charset="0"/>
            </a:endParaRPr>
          </a:p>
        </p:txBody>
      </p:sp>
    </p:spTree>
    <p:extLst>
      <p:ext uri="{BB962C8B-B14F-4D97-AF65-F5344CB8AC3E}">
        <p14:creationId xmlns:p14="http://schemas.microsoft.com/office/powerpoint/2010/main" val="1888250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latin typeface="Arial" charset="0"/>
            </a:endParaRPr>
          </a:p>
        </p:txBody>
      </p:sp>
      <p:sp>
        <p:nvSpPr>
          <p:cNvPr id="23556" name="Slide Number Placeholder 3"/>
          <p:cNvSpPr>
            <a:spLocks noGrp="1"/>
          </p:cNvSpPr>
          <p:nvPr>
            <p:ph type="sldNum" sz="quarter" idx="5"/>
          </p:nvPr>
        </p:nvSpPr>
        <p:spPr>
          <a:noFill/>
        </p:spPr>
        <p:txBody>
          <a:bodyPr/>
          <a:lstStyle/>
          <a:p>
            <a:fld id="{6E11257D-2BE3-4EEF-9D22-B3E1D38CC359}" type="slidenum">
              <a:rPr lang="en-US" smtClean="0">
                <a:latin typeface="Arial" charset="0"/>
              </a:rPr>
              <a:pPr/>
              <a:t>16</a:t>
            </a:fld>
            <a:endParaRPr lang="en-US" smtClean="0">
              <a:latin typeface="Arial" charset="0"/>
            </a:endParaRPr>
          </a:p>
        </p:txBody>
      </p:sp>
    </p:spTree>
    <p:extLst>
      <p:ext uri="{BB962C8B-B14F-4D97-AF65-F5344CB8AC3E}">
        <p14:creationId xmlns:p14="http://schemas.microsoft.com/office/powerpoint/2010/main" val="296432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latin typeface="Arial" charset="0"/>
            </a:endParaRPr>
          </a:p>
        </p:txBody>
      </p:sp>
      <p:sp>
        <p:nvSpPr>
          <p:cNvPr id="23556" name="Slide Number Placeholder 3"/>
          <p:cNvSpPr>
            <a:spLocks noGrp="1"/>
          </p:cNvSpPr>
          <p:nvPr>
            <p:ph type="sldNum" sz="quarter" idx="5"/>
          </p:nvPr>
        </p:nvSpPr>
        <p:spPr>
          <a:noFill/>
        </p:spPr>
        <p:txBody>
          <a:bodyPr/>
          <a:lstStyle/>
          <a:p>
            <a:fld id="{6E11257D-2BE3-4EEF-9D22-B3E1D38CC359}" type="slidenum">
              <a:rPr lang="en-US" smtClean="0">
                <a:latin typeface="Arial" charset="0"/>
              </a:rPr>
              <a:pPr/>
              <a:t>17</a:t>
            </a:fld>
            <a:endParaRPr lang="en-US" smtClean="0">
              <a:latin typeface="Arial" charset="0"/>
            </a:endParaRPr>
          </a:p>
        </p:txBody>
      </p:sp>
    </p:spTree>
    <p:extLst>
      <p:ext uri="{BB962C8B-B14F-4D97-AF65-F5344CB8AC3E}">
        <p14:creationId xmlns:p14="http://schemas.microsoft.com/office/powerpoint/2010/main" val="3103929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r>
              <a:rPr lang="en-US" b="1" smtClean="0">
                <a:latin typeface="Arial" charset="0"/>
              </a:rPr>
              <a:t>Complete the BIA early</a:t>
            </a:r>
            <a:r>
              <a:rPr lang="en-US" smtClean="0">
                <a:latin typeface="Arial" charset="0"/>
              </a:rPr>
              <a:t>—Ensure the BIA is done early in the process for the BCP.</a:t>
            </a:r>
          </a:p>
          <a:p>
            <a:pPr lvl="1"/>
            <a:r>
              <a:rPr lang="en-US" smtClean="0">
                <a:latin typeface="Arial" charset="0"/>
              </a:rPr>
              <a:t>Without the BIA, you won’t know what systems are critical.</a:t>
            </a:r>
          </a:p>
          <a:p>
            <a:r>
              <a:rPr lang="en-US" b="1" smtClean="0">
                <a:latin typeface="Arial" charset="0"/>
              </a:rPr>
              <a:t>Exercise caution when returning functionality from alternate locations</a:t>
            </a:r>
            <a:r>
              <a:rPr lang="en-US" smtClean="0">
                <a:latin typeface="Arial" charset="0"/>
              </a:rPr>
              <a:t>—When restoring functionality from an alternate location to the primary location, consider these best practices:</a:t>
            </a:r>
            <a:endParaRPr lang="en-US" sz="2000" smtClean="0">
              <a:latin typeface="Arial" charset="0"/>
            </a:endParaRPr>
          </a:p>
          <a:p>
            <a:pPr lvl="1"/>
            <a:r>
              <a:rPr lang="en-US" b="1" smtClean="0">
                <a:latin typeface="Arial" charset="0"/>
              </a:rPr>
              <a:t>Restore least critical functions first to the primary location</a:t>
            </a:r>
            <a:r>
              <a:rPr lang="en-US" smtClean="0">
                <a:latin typeface="Arial" charset="0"/>
              </a:rPr>
              <a:t>—This allows you to get the bugs out of the process without affecting critical functions. </a:t>
            </a:r>
          </a:p>
          <a:p>
            <a:pPr lvl="1"/>
            <a:r>
              <a:rPr lang="en-US" b="1" smtClean="0">
                <a:latin typeface="Arial" charset="0"/>
              </a:rPr>
              <a:t>Review and update the BCP regularly</a:t>
            </a:r>
            <a:r>
              <a:rPr lang="en-US" smtClean="0">
                <a:latin typeface="Arial" charset="0"/>
              </a:rPr>
              <a:t>—The BCP coordinator should review and update the BCP at least annually.</a:t>
            </a:r>
          </a:p>
          <a:p>
            <a:pPr lvl="2"/>
            <a:r>
              <a:rPr lang="en-US" smtClean="0">
                <a:latin typeface="Arial" charset="0"/>
              </a:rPr>
              <a:t>If critical systems are changed or modified between annual reviews, the BCP should be reviewed when those changes or modifications occur. </a:t>
            </a:r>
            <a:endParaRPr lang="en-US" sz="1800" smtClean="0">
              <a:latin typeface="Arial" charset="0"/>
            </a:endParaRPr>
          </a:p>
          <a:p>
            <a:r>
              <a:rPr lang="en-US" b="1" smtClean="0">
                <a:latin typeface="Arial" charset="0"/>
              </a:rPr>
              <a:t>Test all the individual pieces of the plan</a:t>
            </a:r>
            <a:r>
              <a:rPr lang="en-US" smtClean="0">
                <a:latin typeface="Arial" charset="0"/>
              </a:rPr>
              <a:t>—This includes basic procedures, such as recalls.</a:t>
            </a:r>
            <a:endParaRPr lang="en-US" sz="2000" smtClean="0">
              <a:latin typeface="Arial" charset="0"/>
            </a:endParaRPr>
          </a:p>
          <a:p>
            <a:r>
              <a:rPr lang="en-US" b="1" smtClean="0">
                <a:latin typeface="Arial" charset="0"/>
              </a:rPr>
              <a:t>Exercise the plan</a:t>
            </a:r>
            <a:r>
              <a:rPr lang="en-US" smtClean="0">
                <a:latin typeface="Arial" charset="0"/>
              </a:rPr>
              <a:t>—Verify the plan works by performing test exercises.</a:t>
            </a:r>
          </a:p>
          <a:p>
            <a:pPr lvl="1"/>
            <a:r>
              <a:rPr lang="en-US" smtClean="0">
                <a:latin typeface="Arial" charset="0"/>
              </a:rPr>
              <a:t> These exercises should not affect normal operations.</a:t>
            </a:r>
          </a:p>
          <a:p>
            <a:endParaRPr lang="en-US" smtClean="0">
              <a:latin typeface="Arial" charset="0"/>
            </a:endParaRPr>
          </a:p>
        </p:txBody>
      </p:sp>
      <p:sp>
        <p:nvSpPr>
          <p:cNvPr id="23556" name="Slide Number Placeholder 3"/>
          <p:cNvSpPr>
            <a:spLocks noGrp="1"/>
          </p:cNvSpPr>
          <p:nvPr>
            <p:ph type="sldNum" sz="quarter" idx="5"/>
          </p:nvPr>
        </p:nvSpPr>
        <p:spPr>
          <a:noFill/>
        </p:spPr>
        <p:txBody>
          <a:bodyPr/>
          <a:lstStyle/>
          <a:p>
            <a:fld id="{9D5916F7-8093-44A0-ADD1-0DD29241609F}" type="slidenum">
              <a:rPr lang="en-US" smtClean="0">
                <a:latin typeface="Arial" charset="0"/>
              </a:rPr>
              <a:pPr/>
              <a:t>19</a:t>
            </a:fld>
            <a:endParaRPr lang="en-US" smtClean="0">
              <a:latin typeface="Arial" charset="0"/>
            </a:endParaRPr>
          </a:p>
        </p:txBody>
      </p:sp>
    </p:spTree>
    <p:extLst>
      <p:ext uri="{BB962C8B-B14F-4D97-AF65-F5344CB8AC3E}">
        <p14:creationId xmlns:p14="http://schemas.microsoft.com/office/powerpoint/2010/main" val="897503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p:txBody>
          <a:bodyPr/>
          <a:lstStyle/>
          <a:p>
            <a:fld id="{B8D52B60-A79A-F74D-B3A4-AD57BB63EABA}" type="datetime1">
              <a:rPr lang="x-none" smtClean="0"/>
              <a:t>10/24/16</a:t>
            </a:fld>
            <a:endParaRPr lang="en-US"/>
          </a:p>
        </p:txBody>
      </p:sp>
      <p:sp>
        <p:nvSpPr>
          <p:cNvPr id="5" name="Footer Placeholder 4"/>
          <p:cNvSpPr>
            <a:spLocks noGrp="1"/>
          </p:cNvSpPr>
          <p:nvPr>
            <p:ph type="ftr" sz="quarter" idx="11"/>
          </p:nvPr>
        </p:nvSpPr>
        <p:spPr/>
        <p:txBody>
          <a:bodyPr/>
          <a:lstStyle/>
          <a:p>
            <a:r>
              <a:rPr lang="en-US" smtClean="0"/>
              <a:t>Fabio Massacci - Offensive Technologies</a:t>
            </a:r>
            <a:endParaRPr lang="en-US"/>
          </a:p>
        </p:txBody>
      </p:sp>
      <p:sp>
        <p:nvSpPr>
          <p:cNvPr id="6" name="Slide Number Placeholder 5"/>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31380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9B7421AC-D2C9-2546-A1E4-5202CEF3A85B}" type="datetime1">
              <a:rPr lang="x-none" smtClean="0"/>
              <a:t>10/24/16</a:t>
            </a:fld>
            <a:endParaRPr lang="en-US"/>
          </a:p>
        </p:txBody>
      </p:sp>
      <p:sp>
        <p:nvSpPr>
          <p:cNvPr id="5" name="Footer Placeholder 4"/>
          <p:cNvSpPr>
            <a:spLocks noGrp="1"/>
          </p:cNvSpPr>
          <p:nvPr>
            <p:ph type="ftr" sz="quarter" idx="11"/>
          </p:nvPr>
        </p:nvSpPr>
        <p:spPr/>
        <p:txBody>
          <a:bodyPr/>
          <a:lstStyle/>
          <a:p>
            <a:r>
              <a:rPr lang="en-US" smtClean="0"/>
              <a:t>Fabio Massacci - Offensive Technologies</a:t>
            </a:r>
            <a:endParaRPr lang="en-US"/>
          </a:p>
        </p:txBody>
      </p:sp>
      <p:sp>
        <p:nvSpPr>
          <p:cNvPr id="6" name="Slide Number Placeholder 5"/>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37628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091A510A-D6D4-4D4D-B8F8-C17EB4ECF12F}" type="datetime1">
              <a:rPr lang="x-none" smtClean="0"/>
              <a:t>10/24/16</a:t>
            </a:fld>
            <a:endParaRPr lang="en-US"/>
          </a:p>
        </p:txBody>
      </p:sp>
      <p:sp>
        <p:nvSpPr>
          <p:cNvPr id="5" name="Footer Placeholder 4"/>
          <p:cNvSpPr>
            <a:spLocks noGrp="1"/>
          </p:cNvSpPr>
          <p:nvPr>
            <p:ph type="ftr" sz="quarter" idx="11"/>
          </p:nvPr>
        </p:nvSpPr>
        <p:spPr/>
        <p:txBody>
          <a:bodyPr/>
          <a:lstStyle/>
          <a:p>
            <a:r>
              <a:rPr lang="en-US" smtClean="0"/>
              <a:t>Fabio Massacci - Offensive Technologies</a:t>
            </a:r>
            <a:endParaRPr lang="en-US"/>
          </a:p>
        </p:txBody>
      </p:sp>
      <p:sp>
        <p:nvSpPr>
          <p:cNvPr id="6" name="Slide Number Placeholder 5"/>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3084096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p:txBody>
          <a:bodyPr/>
          <a:lstStyle/>
          <a:p>
            <a:fld id="{5371F933-EBF6-834E-A8E2-D321150C051C}" type="datetime1">
              <a:rPr lang="x-none" smtClean="0"/>
              <a:t>10/24/16</a:t>
            </a:fld>
            <a:endParaRPr lang="en-US"/>
          </a:p>
        </p:txBody>
      </p:sp>
      <p:sp>
        <p:nvSpPr>
          <p:cNvPr id="8" name="Footer Placeholder 7"/>
          <p:cNvSpPr>
            <a:spLocks noGrp="1"/>
          </p:cNvSpPr>
          <p:nvPr>
            <p:ph type="ftr" sz="quarter" idx="11"/>
          </p:nvPr>
        </p:nvSpPr>
        <p:spPr/>
        <p:txBody>
          <a:bodyPr/>
          <a:lstStyle/>
          <a:p>
            <a:r>
              <a:rPr lang="en-US" smtClean="0"/>
              <a:t>Fabio Massacci - Offensive Technologies</a:t>
            </a:r>
            <a:endParaRPr lang="en-US"/>
          </a:p>
        </p:txBody>
      </p:sp>
      <p:sp>
        <p:nvSpPr>
          <p:cNvPr id="9" name="Slide Number Placeholder 8"/>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368326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apositiva titolo">
    <p:spTree>
      <p:nvGrpSpPr>
        <p:cNvPr id="1" name=""/>
        <p:cNvGrpSpPr/>
        <p:nvPr/>
      </p:nvGrpSpPr>
      <p:grpSpPr>
        <a:xfrm>
          <a:off x="0" y="0"/>
          <a:ext cx="0" cy="0"/>
          <a:chOff x="0" y="0"/>
          <a:chExt cx="0" cy="0"/>
        </a:xfrm>
      </p:grpSpPr>
      <p:sp>
        <p:nvSpPr>
          <p:cNvPr id="4" name="Rectangle 10"/>
          <p:cNvSpPr>
            <a:spLocks noChangeArrowheads="1"/>
          </p:cNvSpPr>
          <p:nvPr userDrawn="1"/>
        </p:nvSpPr>
        <p:spPr bwMode="auto">
          <a:xfrm>
            <a:off x="0" y="0"/>
            <a:ext cx="9144000" cy="5229200"/>
          </a:xfrm>
          <a:prstGeom prst="rect">
            <a:avLst/>
          </a:prstGeom>
          <a:gradFill flip="none" rotWithShape="1">
            <a:gsLst>
              <a:gs pos="0">
                <a:srgbClr val="365F91"/>
              </a:gs>
              <a:gs pos="100000">
                <a:srgbClr val="0066FF"/>
              </a:gs>
            </a:gsLst>
            <a:lin ang="10800000" scaled="1"/>
            <a:tileRect/>
          </a:gradFill>
          <a:ln w="0">
            <a:noFill/>
            <a:miter lim="800000"/>
            <a:headEnd/>
            <a:tailEnd/>
          </a:ln>
          <a:effectLst>
            <a:outerShdw dist="28398" dir="3806097" algn="ctr" rotWithShape="0">
              <a:srgbClr val="243F60"/>
            </a:outerShdw>
          </a:effectLst>
        </p:spPr>
        <p:txBody>
          <a:bodyPr vert="horz" wrap="square" lIns="91440" tIns="45720" rIns="91440" bIns="45720" numCol="1" anchor="t" anchorCtr="0" compatLnSpc="1">
            <a:prstTxWarp prst="textNoShape">
              <a:avLst/>
            </a:prstTxWarp>
          </a:bodyPr>
          <a:lstStyle/>
          <a:p>
            <a:endParaRPr lang="it-IT" dirty="0">
              <a:solidFill>
                <a:prstClr val="black"/>
              </a:solidFill>
              <a:effectLst>
                <a:outerShdw blurRad="50800" dist="38100" dir="2700000" algn="tl" rotWithShape="0">
                  <a:srgbClr val="000000">
                    <a:alpha val="43000"/>
                  </a:srgbClr>
                </a:outerShdw>
              </a:effectLst>
              <a:latin typeface="Calibri"/>
            </a:endParaRPr>
          </a:p>
        </p:txBody>
      </p:sp>
      <p:sp>
        <p:nvSpPr>
          <p:cNvPr id="2" name="Titolo 1"/>
          <p:cNvSpPr>
            <a:spLocks noGrp="1"/>
          </p:cNvSpPr>
          <p:nvPr>
            <p:ph type="ctrTitle" hasCustomPrompt="1"/>
          </p:nvPr>
        </p:nvSpPr>
        <p:spPr>
          <a:xfrm>
            <a:off x="107504" y="2780928"/>
            <a:ext cx="7772400" cy="965969"/>
          </a:xfrm>
        </p:spPr>
        <p:txBody>
          <a:bodyPr/>
          <a:lstStyle>
            <a:lvl1pPr algn="l">
              <a:defRPr b="1">
                <a:solidFill>
                  <a:schemeClr val="bg1"/>
                </a:solidFill>
                <a:latin typeface="+mj-lt"/>
              </a:defRPr>
            </a:lvl1pPr>
          </a:lstStyle>
          <a:p>
            <a:r>
              <a:rPr lang="it-IT" dirty="0" smtClean="0"/>
              <a:t>TITOLO PRESENTAZIONE </a:t>
            </a:r>
            <a:endParaRPr lang="it-IT" dirty="0"/>
          </a:p>
        </p:txBody>
      </p:sp>
      <p:pic>
        <p:nvPicPr>
          <p:cNvPr id="5" name="Picture 2" descr="Logo"/>
          <p:cNvPicPr>
            <a:picLocks noChangeAspect="1" noChangeArrowheads="1"/>
          </p:cNvPicPr>
          <p:nvPr userDrawn="1"/>
        </p:nvPicPr>
        <p:blipFill>
          <a:blip r:embed="rId2" cstate="print"/>
          <a:srcRect/>
          <a:stretch>
            <a:fillRect/>
          </a:stretch>
        </p:blipFill>
        <p:spPr bwMode="auto">
          <a:xfrm>
            <a:off x="395536" y="5301209"/>
            <a:ext cx="6465930" cy="1556791"/>
          </a:xfrm>
          <a:prstGeom prst="rect">
            <a:avLst/>
          </a:prstGeom>
          <a:noFill/>
        </p:spPr>
      </p:pic>
    </p:spTree>
    <p:extLst>
      <p:ext uri="{BB962C8B-B14F-4D97-AF65-F5344CB8AC3E}">
        <p14:creationId xmlns:p14="http://schemas.microsoft.com/office/powerpoint/2010/main" val="1529050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85E15680-1683-AC41-AA8F-5E8C6B91AC9C}" type="datetime1">
              <a:rPr lang="x-none" smtClean="0"/>
              <a:t>10/24/16</a:t>
            </a:fld>
            <a:endParaRPr lang="en-US"/>
          </a:p>
        </p:txBody>
      </p:sp>
      <p:sp>
        <p:nvSpPr>
          <p:cNvPr id="5" name="Footer Placeholder 4"/>
          <p:cNvSpPr>
            <a:spLocks noGrp="1"/>
          </p:cNvSpPr>
          <p:nvPr>
            <p:ph type="ftr" sz="quarter" idx="11"/>
          </p:nvPr>
        </p:nvSpPr>
        <p:spPr/>
        <p:txBody>
          <a:bodyPr/>
          <a:lstStyle/>
          <a:p>
            <a:r>
              <a:rPr lang="en-US" smtClean="0"/>
              <a:t>Fabio Massacci - Offensive Technologies</a:t>
            </a:r>
            <a:endParaRPr lang="en-US"/>
          </a:p>
        </p:txBody>
      </p:sp>
      <p:sp>
        <p:nvSpPr>
          <p:cNvPr id="6" name="Slide Number Placeholder 5"/>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1691105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67F42378-CA5D-4441-88E9-AEB4C4DDD488}" type="datetime1">
              <a:rPr lang="x-none" smtClean="0"/>
              <a:t>10/24/16</a:t>
            </a:fld>
            <a:endParaRPr lang="en-US"/>
          </a:p>
        </p:txBody>
      </p:sp>
      <p:sp>
        <p:nvSpPr>
          <p:cNvPr id="5" name="Footer Placeholder 4"/>
          <p:cNvSpPr>
            <a:spLocks noGrp="1"/>
          </p:cNvSpPr>
          <p:nvPr>
            <p:ph type="ftr" sz="quarter" idx="11"/>
          </p:nvPr>
        </p:nvSpPr>
        <p:spPr/>
        <p:txBody>
          <a:bodyPr/>
          <a:lstStyle/>
          <a:p>
            <a:r>
              <a:rPr lang="en-US" smtClean="0"/>
              <a:t>Fabio Massacci - Offensive Technologies</a:t>
            </a:r>
            <a:endParaRPr lang="en-US"/>
          </a:p>
        </p:txBody>
      </p:sp>
      <p:sp>
        <p:nvSpPr>
          <p:cNvPr id="6" name="Slide Number Placeholder 5"/>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203051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4"/>
          <p:cNvSpPr>
            <a:spLocks noGrp="1"/>
          </p:cNvSpPr>
          <p:nvPr>
            <p:ph type="dt" sz="half" idx="10"/>
          </p:nvPr>
        </p:nvSpPr>
        <p:spPr/>
        <p:txBody>
          <a:bodyPr/>
          <a:lstStyle/>
          <a:p>
            <a:fld id="{2E2FA8DE-92FA-A045-AE88-CF63049605B9}" type="datetime1">
              <a:rPr lang="x-none" smtClean="0"/>
              <a:t>10/24/16</a:t>
            </a:fld>
            <a:endParaRPr lang="en-US"/>
          </a:p>
        </p:txBody>
      </p:sp>
      <p:sp>
        <p:nvSpPr>
          <p:cNvPr id="6" name="Footer Placeholder 5"/>
          <p:cNvSpPr>
            <a:spLocks noGrp="1"/>
          </p:cNvSpPr>
          <p:nvPr>
            <p:ph type="ftr" sz="quarter" idx="11"/>
          </p:nvPr>
        </p:nvSpPr>
        <p:spPr/>
        <p:txBody>
          <a:bodyPr/>
          <a:lstStyle/>
          <a:p>
            <a:r>
              <a:rPr lang="en-US" smtClean="0"/>
              <a:t>Fabio Massacci - Offensive Technologies</a:t>
            </a:r>
            <a:endParaRPr lang="en-US"/>
          </a:p>
        </p:txBody>
      </p:sp>
      <p:sp>
        <p:nvSpPr>
          <p:cNvPr id="7" name="Slide Number Placeholder 6"/>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156935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p:txBody>
          <a:bodyPr/>
          <a:lstStyle/>
          <a:p>
            <a:fld id="{B97EB081-1331-9847-8757-84AAC31D808D}" type="datetime1">
              <a:rPr lang="x-none" smtClean="0"/>
              <a:t>10/24/16</a:t>
            </a:fld>
            <a:endParaRPr lang="en-US"/>
          </a:p>
        </p:txBody>
      </p:sp>
      <p:sp>
        <p:nvSpPr>
          <p:cNvPr id="8" name="Footer Placeholder 7"/>
          <p:cNvSpPr>
            <a:spLocks noGrp="1"/>
          </p:cNvSpPr>
          <p:nvPr>
            <p:ph type="ftr" sz="quarter" idx="11"/>
          </p:nvPr>
        </p:nvSpPr>
        <p:spPr/>
        <p:txBody>
          <a:bodyPr/>
          <a:lstStyle/>
          <a:p>
            <a:r>
              <a:rPr lang="en-US" smtClean="0"/>
              <a:t>Fabio Massacci - Offensive Technologies</a:t>
            </a:r>
            <a:endParaRPr lang="en-US"/>
          </a:p>
        </p:txBody>
      </p:sp>
      <p:sp>
        <p:nvSpPr>
          <p:cNvPr id="9" name="Slide Number Placeholder 8"/>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417496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p>
            <a:fld id="{E458C631-02C3-A548-A463-EE1F1F96F74C}" type="datetime1">
              <a:rPr lang="x-none" smtClean="0"/>
              <a:t>10/24/16</a:t>
            </a:fld>
            <a:endParaRPr lang="en-US"/>
          </a:p>
        </p:txBody>
      </p:sp>
      <p:sp>
        <p:nvSpPr>
          <p:cNvPr id="4" name="Footer Placeholder 3"/>
          <p:cNvSpPr>
            <a:spLocks noGrp="1"/>
          </p:cNvSpPr>
          <p:nvPr>
            <p:ph type="ftr" sz="quarter" idx="11"/>
          </p:nvPr>
        </p:nvSpPr>
        <p:spPr/>
        <p:txBody>
          <a:bodyPr/>
          <a:lstStyle/>
          <a:p>
            <a:r>
              <a:rPr lang="en-US" smtClean="0"/>
              <a:t>Fabio Massacci - Offensive Technologies</a:t>
            </a:r>
            <a:endParaRPr lang="en-US"/>
          </a:p>
        </p:txBody>
      </p:sp>
      <p:sp>
        <p:nvSpPr>
          <p:cNvPr id="5" name="Slide Number Placeholder 4"/>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2655634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48B5D-56A4-F84C-BC9F-83B25B1543A1}" type="datetime1">
              <a:rPr lang="x-none" smtClean="0"/>
              <a:t>10/24/16</a:t>
            </a:fld>
            <a:endParaRPr lang="en-US"/>
          </a:p>
        </p:txBody>
      </p:sp>
      <p:sp>
        <p:nvSpPr>
          <p:cNvPr id="3" name="Footer Placeholder 2"/>
          <p:cNvSpPr>
            <a:spLocks noGrp="1"/>
          </p:cNvSpPr>
          <p:nvPr>
            <p:ph type="ftr" sz="quarter" idx="11"/>
          </p:nvPr>
        </p:nvSpPr>
        <p:spPr/>
        <p:txBody>
          <a:bodyPr/>
          <a:lstStyle/>
          <a:p>
            <a:r>
              <a:rPr lang="en-US" smtClean="0"/>
              <a:t>Fabio Massacci - Offensive Technologies</a:t>
            </a:r>
            <a:endParaRPr lang="en-US"/>
          </a:p>
        </p:txBody>
      </p:sp>
      <p:sp>
        <p:nvSpPr>
          <p:cNvPr id="4" name="Slide Number Placeholder 3"/>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1653001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BF780B71-0254-4543-97AE-C210BBF31AEB}" type="datetime1">
              <a:rPr lang="x-none" smtClean="0"/>
              <a:t>10/24/16</a:t>
            </a:fld>
            <a:endParaRPr lang="en-US"/>
          </a:p>
        </p:txBody>
      </p:sp>
      <p:sp>
        <p:nvSpPr>
          <p:cNvPr id="6" name="Footer Placeholder 5"/>
          <p:cNvSpPr>
            <a:spLocks noGrp="1"/>
          </p:cNvSpPr>
          <p:nvPr>
            <p:ph type="ftr" sz="quarter" idx="11"/>
          </p:nvPr>
        </p:nvSpPr>
        <p:spPr/>
        <p:txBody>
          <a:bodyPr/>
          <a:lstStyle/>
          <a:p>
            <a:r>
              <a:rPr lang="en-US" smtClean="0"/>
              <a:t>Fabio Massacci - Offensive Technologies</a:t>
            </a:r>
            <a:endParaRPr lang="en-US"/>
          </a:p>
        </p:txBody>
      </p:sp>
      <p:sp>
        <p:nvSpPr>
          <p:cNvPr id="7" name="Slide Number Placeholder 6"/>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2127783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A4D4E6E2-0FE7-1C48-9CB3-9EA65DDAE477}" type="datetime1">
              <a:rPr lang="x-none" smtClean="0"/>
              <a:t>10/24/16</a:t>
            </a:fld>
            <a:endParaRPr lang="en-US"/>
          </a:p>
        </p:txBody>
      </p:sp>
      <p:sp>
        <p:nvSpPr>
          <p:cNvPr id="6" name="Footer Placeholder 5"/>
          <p:cNvSpPr>
            <a:spLocks noGrp="1"/>
          </p:cNvSpPr>
          <p:nvPr>
            <p:ph type="ftr" sz="quarter" idx="11"/>
          </p:nvPr>
        </p:nvSpPr>
        <p:spPr/>
        <p:txBody>
          <a:bodyPr/>
          <a:lstStyle/>
          <a:p>
            <a:r>
              <a:rPr lang="en-US" smtClean="0"/>
              <a:t>Fabio Massacci - Offensive Technologies</a:t>
            </a:r>
            <a:endParaRPr lang="en-US"/>
          </a:p>
        </p:txBody>
      </p:sp>
      <p:sp>
        <p:nvSpPr>
          <p:cNvPr id="7" name="Slide Number Placeholder 6"/>
          <p:cNvSpPr>
            <a:spLocks noGrp="1"/>
          </p:cNvSpPr>
          <p:nvPr>
            <p:ph type="sldNum" sz="quarter" idx="12"/>
          </p:nvPr>
        </p:nvSpPr>
        <p:spPr/>
        <p:txBody>
          <a:bodyPr/>
          <a:lstStyle/>
          <a:p>
            <a:fld id="{8810CC23-C840-F64A-868D-8B0138AB6D4C}" type="slidenum">
              <a:rPr lang="en-US" smtClean="0"/>
              <a:t>‹n.›</a:t>
            </a:fld>
            <a:endParaRPr lang="en-US"/>
          </a:p>
        </p:txBody>
      </p:sp>
    </p:spTree>
    <p:extLst>
      <p:ext uri="{BB962C8B-B14F-4D97-AF65-F5344CB8AC3E}">
        <p14:creationId xmlns:p14="http://schemas.microsoft.com/office/powerpoint/2010/main" val="2614026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1" cy="1143000"/>
          </a:xfrm>
          <a:prstGeom prst="rect">
            <a:avLst/>
          </a:prstGeom>
        </p:spPr>
        <p:txBody>
          <a:bodyPr vert="horz" lIns="91440" tIns="45720" rIns="91440" bIns="45720" rtlCol="0" anchor="ctr">
            <a:noAutofit/>
          </a:bodyPr>
          <a:lstStyle/>
          <a:p>
            <a:r>
              <a:rPr lang="it-IT" dirty="0" smtClean="0"/>
              <a:t>Click to </a:t>
            </a:r>
            <a:r>
              <a:rPr lang="it-IT" dirty="0" err="1" smtClean="0"/>
              <a:t>edit</a:t>
            </a:r>
            <a:r>
              <a:rPr lang="it-IT" dirty="0" smtClean="0"/>
              <a:t> Master </a:t>
            </a:r>
            <a:r>
              <a:rPr lang="it-IT" dirty="0" err="1" smtClean="0"/>
              <a:t>title</a:t>
            </a:r>
            <a:r>
              <a:rPr lang="it-IT" dirty="0" smtClean="0"/>
              <a:t>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smtClean="0"/>
              <a:t>Click to </a:t>
            </a:r>
            <a:r>
              <a:rPr lang="it-IT" dirty="0" err="1" smtClean="0"/>
              <a:t>edit</a:t>
            </a:r>
            <a:r>
              <a:rPr lang="it-IT" dirty="0" smtClean="0"/>
              <a:t> Master text </a:t>
            </a:r>
            <a:r>
              <a:rPr lang="it-IT" dirty="0" err="1" smtClean="0"/>
              <a:t>styles</a:t>
            </a:r>
            <a:endParaRPr lang="it-IT" dirty="0" smtClean="0"/>
          </a:p>
          <a:p>
            <a:pPr lvl="1"/>
            <a:r>
              <a:rPr lang="it-IT" dirty="0" smtClean="0"/>
              <a:t>Second </a:t>
            </a:r>
            <a:r>
              <a:rPr lang="it-IT" dirty="0" err="1" smtClean="0"/>
              <a:t>level</a:t>
            </a:r>
            <a:endParaRPr lang="it-IT" dirty="0" smtClean="0"/>
          </a:p>
          <a:p>
            <a:pPr lvl="2"/>
            <a:r>
              <a:rPr lang="it-IT" dirty="0" smtClean="0"/>
              <a:t>Third </a:t>
            </a:r>
            <a:r>
              <a:rPr lang="it-IT" dirty="0" err="1" smtClean="0"/>
              <a:t>level</a:t>
            </a:r>
            <a:endParaRPr lang="it-IT" dirty="0" smtClean="0"/>
          </a:p>
          <a:p>
            <a:pPr lvl="3"/>
            <a:r>
              <a:rPr lang="it-IT" dirty="0" err="1" smtClean="0"/>
              <a:t>Fourth</a:t>
            </a:r>
            <a:r>
              <a:rPr lang="it-IT" dirty="0" smtClean="0"/>
              <a:t> </a:t>
            </a:r>
            <a:r>
              <a:rPr lang="it-IT" dirty="0" err="1" smtClean="0"/>
              <a:t>level</a:t>
            </a:r>
            <a:endParaRPr lang="it-IT" dirty="0" smtClean="0"/>
          </a:p>
          <a:p>
            <a:pPr lvl="4"/>
            <a:r>
              <a:rPr lang="it-IT" dirty="0" err="1" smtClean="0"/>
              <a:t>Fifth</a:t>
            </a:r>
            <a:r>
              <a:rPr lang="it-IT" dirty="0" smtClean="0"/>
              <a:t> </a:t>
            </a:r>
            <a:r>
              <a:rPr lang="it-IT" dirty="0" err="1" smtClean="0"/>
              <a:t>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9FFCA-D95E-F14F-9475-3E99C55DA948}" type="datetime1">
              <a:rPr lang="x-none" smtClean="0"/>
              <a:t>10/24/16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Fabio Massacci - Offensive Technologies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b="1">
                <a:solidFill>
                  <a:schemeClr val="tx1">
                    <a:tint val="75000"/>
                  </a:schemeClr>
                </a:solidFill>
              </a:defRPr>
            </a:lvl1pPr>
          </a:lstStyle>
          <a:p>
            <a:fld id="{8810CC23-C840-F64A-868D-8B0138AB6D4C}" type="slidenum">
              <a:rPr lang="en-US" smtClean="0"/>
              <a:pPr/>
              <a:t>‹n.›</a:t>
            </a:fld>
            <a:endParaRPr lang="en-US" dirty="0"/>
          </a:p>
        </p:txBody>
      </p:sp>
      <p:pic>
        <p:nvPicPr>
          <p:cNvPr id="9" name="Immagine 8"/>
          <p:cNvPicPr>
            <a:picLocks noChangeAspect="1"/>
          </p:cNvPicPr>
          <p:nvPr userDrawn="1"/>
        </p:nvPicPr>
        <p:blipFill>
          <a:blip r:embed="rId15"/>
          <a:stretch>
            <a:fillRect/>
          </a:stretch>
        </p:blipFill>
        <p:spPr>
          <a:xfrm>
            <a:off x="97332" y="93821"/>
            <a:ext cx="1765037" cy="520686"/>
          </a:xfrm>
          <a:prstGeom prst="rect">
            <a:avLst/>
          </a:prstGeom>
        </p:spPr>
      </p:pic>
      <p:pic>
        <p:nvPicPr>
          <p:cNvPr id="10" name="Picture 1"/>
          <p:cNvPicPr>
            <a:picLocks noChangeAspect="1" noChangeArrowheads="1"/>
          </p:cNvPicPr>
          <p:nvPr userDrawn="1"/>
        </p:nvPicPr>
        <p:blipFill>
          <a:blip r:embed="rId16"/>
          <a:srcRect r="63736"/>
          <a:stretch>
            <a:fillRect/>
          </a:stretch>
        </p:blipFill>
        <p:spPr bwMode="auto">
          <a:xfrm>
            <a:off x="7600270" y="0"/>
            <a:ext cx="1543730" cy="724921"/>
          </a:xfrm>
          <a:prstGeom prst="rect">
            <a:avLst/>
          </a:prstGeom>
          <a:noFill/>
          <a:ln w="9525">
            <a:noFill/>
            <a:miter lim="800000"/>
            <a:headEnd/>
            <a:tailEnd/>
          </a:ln>
        </p:spPr>
      </p:pic>
    </p:spTree>
    <p:extLst>
      <p:ext uri="{BB962C8B-B14F-4D97-AF65-F5344CB8AC3E}">
        <p14:creationId xmlns:p14="http://schemas.microsoft.com/office/powerpoint/2010/main" val="2686907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hf hdr="0"/>
  <p:txStyles>
    <p:titleStyle>
      <a:lvl1pPr algn="ctr" defTabSz="457200" rtl="0" eaLnBrk="1" latinLnBrk="0" hangingPunct="1">
        <a:spcBef>
          <a:spcPct val="0"/>
        </a:spcBef>
        <a:buNone/>
        <a:defRPr sz="4000" b="1" kern="1200">
          <a:solidFill>
            <a:srgbClr val="0000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principlesofchaos.org/" TargetMode="External"/><Relationship Id="rId4" Type="http://schemas.openxmlformats.org/officeDocument/2006/relationships/hyperlink" Target="http://techblog.netflix.com/2012/07/chaos-monkey-released-into-wild.html" TargetMode="External"/><Relationship Id="rId1" Type="http://schemas.openxmlformats.org/officeDocument/2006/relationships/slideLayout" Target="../slideLayouts/slideLayout2.xml"/><Relationship Id="rId2" Type="http://schemas.openxmlformats.org/officeDocument/2006/relationships/hyperlink" Target="https://www.sans.org/reading-room/whitepapers/recovery/introduction-business-continuity-planning-55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Cyber Security Risk Assessment</a:t>
            </a:r>
            <a:br>
              <a:rPr lang="en-US" dirty="0" smtClean="0"/>
            </a:br>
            <a:r>
              <a:rPr lang="en-US" dirty="0" smtClean="0"/>
              <a:t>Fall 2016</a:t>
            </a:r>
            <a:endParaRPr lang="en-US" dirty="0"/>
          </a:p>
        </p:txBody>
      </p:sp>
      <p:sp>
        <p:nvSpPr>
          <p:cNvPr id="3" name="Subtitle 2"/>
          <p:cNvSpPr>
            <a:spLocks noGrp="1"/>
          </p:cNvSpPr>
          <p:nvPr>
            <p:ph type="subTitle" idx="1"/>
          </p:nvPr>
        </p:nvSpPr>
        <p:spPr/>
        <p:txBody>
          <a:bodyPr>
            <a:normAutofit/>
          </a:bodyPr>
          <a:lstStyle/>
          <a:p>
            <a:r>
              <a:rPr lang="en-US" dirty="0" smtClean="0"/>
              <a:t>Lecture </a:t>
            </a:r>
            <a:r>
              <a:rPr lang="en-US" dirty="0" smtClean="0"/>
              <a:t>9</a:t>
            </a:r>
            <a:endParaRPr lang="en-US" dirty="0" smtClean="0"/>
          </a:p>
          <a:p>
            <a:r>
              <a:rPr lang="en-US" dirty="0" smtClean="0"/>
              <a:t>Corrective Controls</a:t>
            </a:r>
            <a:endParaRPr lang="en-US" dirty="0" smtClean="0"/>
          </a:p>
        </p:txBody>
      </p:sp>
      <p:sp>
        <p:nvSpPr>
          <p:cNvPr id="4" name="Segnaposto data 3"/>
          <p:cNvSpPr>
            <a:spLocks noGrp="1"/>
          </p:cNvSpPr>
          <p:nvPr>
            <p:ph type="dt" sz="half" idx="10"/>
          </p:nvPr>
        </p:nvSpPr>
        <p:spPr/>
        <p:txBody>
          <a:bodyPr/>
          <a:lstStyle/>
          <a:p>
            <a:fld id="{13684296-D0AE-7D40-8583-D95B1F73432C}" type="datetime1">
              <a:rPr lang="x-none" smtClean="0"/>
              <a:t>10/24/16</a:t>
            </a:fld>
            <a:endParaRPr lang="en-US"/>
          </a:p>
        </p:txBody>
      </p:sp>
      <p:sp>
        <p:nvSpPr>
          <p:cNvPr id="5" name="Segnaposto piè di pagina 4"/>
          <p:cNvSpPr>
            <a:spLocks noGrp="1"/>
          </p:cNvSpPr>
          <p:nvPr>
            <p:ph type="ftr" sz="quarter" idx="11"/>
          </p:nvPr>
        </p:nvSpPr>
        <p:spPr/>
        <p:txBody>
          <a:bodyPr/>
          <a:lstStyle/>
          <a:p>
            <a:r>
              <a:rPr lang="en-US" smtClean="0"/>
              <a:t>Fabio Massacci - Offensive Technologies</a:t>
            </a:r>
            <a:endParaRPr lang="en-US"/>
          </a:p>
        </p:txBody>
      </p:sp>
      <p:sp>
        <p:nvSpPr>
          <p:cNvPr id="6" name="Segnaposto numero diapositiva 5"/>
          <p:cNvSpPr>
            <a:spLocks noGrp="1"/>
          </p:cNvSpPr>
          <p:nvPr>
            <p:ph type="sldNum" sz="quarter" idx="12"/>
          </p:nvPr>
        </p:nvSpPr>
        <p:spPr/>
        <p:txBody>
          <a:bodyPr/>
          <a:lstStyle/>
          <a:p>
            <a:fld id="{8810CC23-C840-F64A-868D-8B0138AB6D4C}" type="slidenum">
              <a:rPr lang="en-US" smtClean="0"/>
              <a:t>1</a:t>
            </a:fld>
            <a:endParaRPr lang="en-US"/>
          </a:p>
        </p:txBody>
      </p:sp>
    </p:spTree>
    <p:extLst>
      <p:ext uri="{BB962C8B-B14F-4D97-AF65-F5344CB8AC3E}">
        <p14:creationId xmlns:p14="http://schemas.microsoft.com/office/powerpoint/2010/main" val="150757087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BCP Roles and Responsibilities</a:t>
            </a:r>
            <a:endParaRPr lang="en-US" dirty="0" smtClean="0"/>
          </a:p>
        </p:txBody>
      </p:sp>
      <p:sp>
        <p:nvSpPr>
          <p:cNvPr id="3" name="Content Placeholder 2"/>
          <p:cNvSpPr>
            <a:spLocks noGrp="1"/>
          </p:cNvSpPr>
          <p:nvPr>
            <p:ph idx="1"/>
          </p:nvPr>
        </p:nvSpPr>
        <p:spPr/>
        <p:txBody>
          <a:bodyPr>
            <a:normAutofit fontScale="85000" lnSpcReduction="20000"/>
          </a:bodyPr>
          <a:lstStyle/>
          <a:p>
            <a:r>
              <a:rPr lang="en-US" dirty="0" smtClean="0"/>
              <a:t>Key Roles</a:t>
            </a:r>
          </a:p>
          <a:p>
            <a:pPr lvl="1"/>
            <a:r>
              <a:rPr lang="en-US" dirty="0" smtClean="0"/>
              <a:t>BCP program manager or coordinator</a:t>
            </a:r>
          </a:p>
          <a:p>
            <a:pPr lvl="1"/>
            <a:r>
              <a:rPr lang="en-US" dirty="0" smtClean="0"/>
              <a:t>BCP teams</a:t>
            </a:r>
          </a:p>
          <a:p>
            <a:pPr lvl="2"/>
            <a:r>
              <a:rPr lang="en-US" dirty="0" smtClean="0"/>
              <a:t>Emergency Management Team (EMT)</a:t>
            </a:r>
          </a:p>
          <a:p>
            <a:pPr lvl="3"/>
            <a:r>
              <a:rPr lang="en-US" dirty="0" smtClean="0"/>
              <a:t>If nobody is charge things cannot be fixed</a:t>
            </a:r>
          </a:p>
          <a:p>
            <a:pPr lvl="3"/>
            <a:r>
              <a:rPr lang="en-US" dirty="0" smtClean="0"/>
              <a:t>Avoid </a:t>
            </a:r>
            <a:r>
              <a:rPr lang="en-US" dirty="0" smtClean="0">
                <a:sym typeface="Wingdings"/>
              </a:rPr>
              <a:t> “</a:t>
            </a:r>
            <a:r>
              <a:rPr lang="en-US" dirty="0" smtClean="0"/>
              <a:t>Oh my</a:t>
            </a:r>
            <a:r>
              <a:rPr lang="is-IS" dirty="0" smtClean="0"/>
              <a:t>…</a:t>
            </a:r>
            <a:r>
              <a:rPr lang="en-US" dirty="0" smtClean="0"/>
              <a:t>, everything broke, whose fault is that?”</a:t>
            </a:r>
          </a:p>
          <a:p>
            <a:pPr lvl="2"/>
            <a:r>
              <a:rPr lang="en-US" dirty="0" smtClean="0"/>
              <a:t>Damage Assessment Team (DAT)</a:t>
            </a:r>
          </a:p>
          <a:p>
            <a:pPr lvl="3"/>
            <a:r>
              <a:rPr lang="en-US" dirty="0" smtClean="0"/>
              <a:t>If nobody knows what is broken how you can fix it?</a:t>
            </a:r>
            <a:endParaRPr lang="en-US" dirty="0" smtClean="0"/>
          </a:p>
          <a:p>
            <a:pPr lvl="2"/>
            <a:r>
              <a:rPr lang="en-US" dirty="0" smtClean="0"/>
              <a:t>Technical Recovery Team (TRT)</a:t>
            </a:r>
          </a:p>
          <a:p>
            <a:pPr lvl="3"/>
            <a:r>
              <a:rPr lang="en-US" dirty="0" smtClean="0"/>
              <a:t>Things don’t get fixed by themselves</a:t>
            </a:r>
          </a:p>
          <a:p>
            <a:r>
              <a:rPr lang="en-US" dirty="0" smtClean="0"/>
              <a:t>From teams to “instruments”</a:t>
            </a:r>
          </a:p>
          <a:p>
            <a:pPr lvl="1"/>
            <a:r>
              <a:rPr lang="en-US" dirty="0" smtClean="0"/>
              <a:t>Each team must have instruments (human, IT, physical) to perform the required steps</a:t>
            </a:r>
          </a:p>
          <a:p>
            <a:pPr lvl="1"/>
            <a:endParaRPr lang="en-US" dirty="0" smtClean="0"/>
          </a:p>
          <a:p>
            <a:endParaRPr lang="en-US" dirty="0"/>
          </a:p>
        </p:txBody>
      </p:sp>
    </p:spTree>
    <p:extLst>
      <p:ext uri="{BB962C8B-B14F-4D97-AF65-F5344CB8AC3E}">
        <p14:creationId xmlns:p14="http://schemas.microsoft.com/office/powerpoint/2010/main" val="7602727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3600" dirty="0" smtClean="0"/>
              <a:t>Phases within a BCP Plan</a:t>
            </a:r>
          </a:p>
        </p:txBody>
      </p:sp>
      <p:graphicFrame>
        <p:nvGraphicFramePr>
          <p:cNvPr id="7" name="Diagram 6"/>
          <p:cNvGraphicFramePr/>
          <p:nvPr>
            <p:extLst>
              <p:ext uri="{D42A27DB-BD31-4B8C-83A1-F6EECF244321}">
                <p14:modId xmlns:p14="http://schemas.microsoft.com/office/powerpoint/2010/main" val="3582613088"/>
              </p:ext>
            </p:extLst>
          </p:nvPr>
        </p:nvGraphicFramePr>
        <p:xfrm>
          <a:off x="1447800" y="1447800"/>
          <a:ext cx="6392541" cy="4267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64157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Implementation through DRPs</a:t>
            </a:r>
            <a:endParaRPr lang="en-US" dirty="0" smtClean="0"/>
          </a:p>
        </p:txBody>
      </p:sp>
      <p:sp>
        <p:nvSpPr>
          <p:cNvPr id="7171" name="Content Placeholder 2"/>
          <p:cNvSpPr>
            <a:spLocks noGrp="1"/>
          </p:cNvSpPr>
          <p:nvPr>
            <p:ph idx="1"/>
          </p:nvPr>
        </p:nvSpPr>
        <p:spPr/>
        <p:txBody>
          <a:bodyPr>
            <a:normAutofit fontScale="85000" lnSpcReduction="20000"/>
          </a:bodyPr>
          <a:lstStyle/>
          <a:p>
            <a:r>
              <a:rPr lang="en-US" dirty="0" smtClean="0"/>
              <a:t>What is a Disaster Recovery Plan?</a:t>
            </a:r>
          </a:p>
          <a:p>
            <a:pPr lvl="1"/>
            <a:r>
              <a:rPr lang="en-US" dirty="0" smtClean="0"/>
              <a:t>A plan to restore a critical business process or system to operation after a disaster</a:t>
            </a:r>
          </a:p>
          <a:p>
            <a:pPr lvl="1"/>
            <a:r>
              <a:rPr lang="en-US" dirty="0" smtClean="0"/>
              <a:t>A component of the overall BCP</a:t>
            </a:r>
          </a:p>
          <a:p>
            <a:pPr lvl="1"/>
            <a:r>
              <a:rPr lang="en-US" dirty="0"/>
              <a:t>Other names: </a:t>
            </a:r>
            <a:endParaRPr lang="en-US" dirty="0" smtClean="0"/>
          </a:p>
          <a:p>
            <a:pPr lvl="2"/>
            <a:r>
              <a:rPr lang="en-US" dirty="0" smtClean="0"/>
              <a:t>Contingency planning, Business </a:t>
            </a:r>
            <a:r>
              <a:rPr lang="en-US" dirty="0"/>
              <a:t>resumption </a:t>
            </a:r>
            <a:r>
              <a:rPr lang="en-US" dirty="0" smtClean="0"/>
              <a:t>planning, Corporate </a:t>
            </a:r>
            <a:r>
              <a:rPr lang="en-US" dirty="0"/>
              <a:t>contingency </a:t>
            </a:r>
            <a:r>
              <a:rPr lang="en-US" dirty="0" smtClean="0"/>
              <a:t>planning, Business </a:t>
            </a:r>
            <a:r>
              <a:rPr lang="en-US" dirty="0"/>
              <a:t>interruption </a:t>
            </a:r>
            <a:r>
              <a:rPr lang="en-US" dirty="0" smtClean="0"/>
              <a:t>planning, Disaster preparedness</a:t>
            </a:r>
            <a:endParaRPr lang="en-US" dirty="0" smtClean="0"/>
          </a:p>
          <a:p>
            <a:r>
              <a:rPr lang="en-US" dirty="0" smtClean="0"/>
              <a:t>DRP key terms:</a:t>
            </a:r>
          </a:p>
          <a:p>
            <a:pPr lvl="1"/>
            <a:r>
              <a:rPr lang="en-US" dirty="0" smtClean="0"/>
              <a:t>Critical business function (CBF)</a:t>
            </a:r>
          </a:p>
          <a:p>
            <a:pPr lvl="1"/>
            <a:r>
              <a:rPr lang="en-US" dirty="0" smtClean="0"/>
              <a:t>Maximum acceptable outage (MAO)</a:t>
            </a:r>
          </a:p>
          <a:p>
            <a:pPr lvl="1"/>
            <a:r>
              <a:rPr lang="en-US" dirty="0" smtClean="0"/>
              <a:t>Recovery time objectives (RTO)</a:t>
            </a:r>
          </a:p>
        </p:txBody>
      </p:sp>
    </p:spTree>
    <p:extLst>
      <p:ext uri="{BB962C8B-B14F-4D97-AF65-F5344CB8AC3E}">
        <p14:creationId xmlns:p14="http://schemas.microsoft.com/office/powerpoint/2010/main" val="24531763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BCP </a:t>
            </a:r>
            <a:r>
              <a:rPr lang="en-US" dirty="0" err="1" smtClean="0"/>
              <a:t>vs</a:t>
            </a:r>
            <a:r>
              <a:rPr lang="en-US" dirty="0" smtClean="0"/>
              <a:t> DRP</a:t>
            </a:r>
            <a:endParaRPr lang="en-US" dirty="0" smtClean="0"/>
          </a:p>
        </p:txBody>
      </p:sp>
      <p:sp>
        <p:nvSpPr>
          <p:cNvPr id="6" name="Segnaposto contenuto 5"/>
          <p:cNvSpPr>
            <a:spLocks noGrp="1"/>
          </p:cNvSpPr>
          <p:nvPr>
            <p:ph sz="half" idx="1"/>
          </p:nvPr>
        </p:nvSpPr>
        <p:spPr/>
        <p:txBody>
          <a:bodyPr/>
          <a:lstStyle/>
          <a:p>
            <a:pPr lvl="0"/>
            <a:r>
              <a:rPr lang="en-US" dirty="0" smtClean="0"/>
              <a:t>BCP</a:t>
            </a:r>
          </a:p>
          <a:p>
            <a:pPr lvl="1"/>
            <a:r>
              <a:rPr lang="en-US" dirty="0" smtClean="0"/>
              <a:t>Focused on business function recovery as a whole</a:t>
            </a:r>
          </a:p>
          <a:p>
            <a:pPr lvl="1"/>
            <a:r>
              <a:rPr lang="en-US" dirty="0" smtClean="0"/>
              <a:t>Covers all functional areas of business</a:t>
            </a:r>
          </a:p>
          <a:p>
            <a:pPr lvl="1"/>
            <a:r>
              <a:rPr lang="en-US" dirty="0" smtClean="0"/>
              <a:t>Includes a business impact analysis (BIA)</a:t>
            </a:r>
          </a:p>
          <a:p>
            <a:pPr lvl="1"/>
            <a:r>
              <a:rPr lang="en-US" dirty="0" smtClean="0"/>
              <a:t>May include DRPs of subparts</a:t>
            </a:r>
          </a:p>
          <a:p>
            <a:endParaRPr lang="it-IT" dirty="0"/>
          </a:p>
        </p:txBody>
      </p:sp>
      <p:sp>
        <p:nvSpPr>
          <p:cNvPr id="5" name="Segnaposto contenuto 4"/>
          <p:cNvSpPr>
            <a:spLocks noGrp="1"/>
          </p:cNvSpPr>
          <p:nvPr>
            <p:ph sz="half" idx="2"/>
          </p:nvPr>
        </p:nvSpPr>
        <p:spPr/>
        <p:txBody>
          <a:bodyPr/>
          <a:lstStyle/>
          <a:p>
            <a:pPr lvl="0"/>
            <a:r>
              <a:rPr lang="en-US" dirty="0" smtClean="0"/>
              <a:t>DRP</a:t>
            </a:r>
          </a:p>
          <a:p>
            <a:pPr lvl="1"/>
            <a:r>
              <a:rPr lang="en-US" dirty="0" smtClean="0"/>
              <a:t>Typically Focused on IT function recovery</a:t>
            </a:r>
          </a:p>
          <a:p>
            <a:pPr lvl="1"/>
            <a:r>
              <a:rPr lang="en-US" dirty="0" smtClean="0"/>
              <a:t>Function of the IT department </a:t>
            </a:r>
          </a:p>
          <a:p>
            <a:pPr lvl="1"/>
            <a:r>
              <a:rPr lang="en-US" dirty="0" smtClean="0"/>
              <a:t>Recovery from a declared disaster</a:t>
            </a:r>
          </a:p>
        </p:txBody>
      </p:sp>
    </p:spTree>
    <p:extLst>
      <p:ext uri="{BB962C8B-B14F-4D97-AF65-F5344CB8AC3E}">
        <p14:creationId xmlns:p14="http://schemas.microsoft.com/office/powerpoint/2010/main" val="25669756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Technical Instruments</a:t>
            </a:r>
            <a:endParaRPr lang="en-US" dirty="0" smtClean="0"/>
          </a:p>
        </p:txBody>
      </p:sp>
      <p:sp>
        <p:nvSpPr>
          <p:cNvPr id="10243" name="Content Placeholder 2"/>
          <p:cNvSpPr>
            <a:spLocks noGrp="1"/>
          </p:cNvSpPr>
          <p:nvPr>
            <p:ph sz="half" idx="1"/>
          </p:nvPr>
        </p:nvSpPr>
        <p:spPr/>
        <p:txBody>
          <a:bodyPr>
            <a:normAutofit fontScale="85000" lnSpcReduction="20000"/>
          </a:bodyPr>
          <a:lstStyle/>
          <a:p>
            <a:r>
              <a:rPr lang="en-US" dirty="0" smtClean="0"/>
              <a:t>Ex-ante: Backups of data</a:t>
            </a:r>
          </a:p>
          <a:p>
            <a:pPr lvl="1"/>
            <a:r>
              <a:rPr lang="en-US" dirty="0" smtClean="0"/>
              <a:t>Off-site copies</a:t>
            </a:r>
          </a:p>
          <a:p>
            <a:pPr lvl="1"/>
            <a:r>
              <a:rPr lang="en-US" dirty="0" smtClean="0"/>
              <a:t>Electronic vaulting</a:t>
            </a:r>
          </a:p>
          <a:p>
            <a:pPr lvl="1"/>
            <a:r>
              <a:rPr lang="en-US" dirty="0" smtClean="0"/>
              <a:t>Remote journaling</a:t>
            </a:r>
          </a:p>
          <a:p>
            <a:r>
              <a:rPr lang="en-US" dirty="0" smtClean="0"/>
              <a:t>Ex-ante: Replication of services</a:t>
            </a:r>
          </a:p>
          <a:p>
            <a:pPr lvl="1"/>
            <a:r>
              <a:rPr lang="en-US" dirty="0" smtClean="0"/>
              <a:t>Hot, warm and cold sites</a:t>
            </a:r>
          </a:p>
          <a:p>
            <a:r>
              <a:rPr lang="en-US" dirty="0" smtClean="0"/>
              <a:t>Ex-post: Recovery services or data restore services</a:t>
            </a:r>
          </a:p>
          <a:p>
            <a:pPr lvl="1"/>
            <a:r>
              <a:rPr lang="en-US" dirty="0" smtClean="0"/>
              <a:t>It is not enough to have the backup. </a:t>
            </a:r>
          </a:p>
          <a:p>
            <a:pPr lvl="1"/>
            <a:r>
              <a:rPr lang="en-US" dirty="0" smtClean="0"/>
              <a:t>You also need a procedure/infrastructure to get the data or the service back</a:t>
            </a:r>
          </a:p>
          <a:p>
            <a:endParaRPr lang="en-US" dirty="0" smtClean="0"/>
          </a:p>
          <a:p>
            <a:endParaRPr lang="en-US" dirty="0" smtClean="0"/>
          </a:p>
        </p:txBody>
      </p:sp>
      <p:pic>
        <p:nvPicPr>
          <p:cNvPr id="6" name="Picture 2"/>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t="-27266" b="-27266"/>
          <a:stretch>
            <a:fillRect/>
          </a:stretch>
        </p:blipFill>
        <p:spPr/>
      </p:pic>
    </p:spTree>
    <p:extLst>
      <p:ext uri="{BB962C8B-B14F-4D97-AF65-F5344CB8AC3E}">
        <p14:creationId xmlns:p14="http://schemas.microsoft.com/office/powerpoint/2010/main" val="9028933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39750" y="304800"/>
            <a:ext cx="8299450" cy="476250"/>
          </a:xfrm>
        </p:spPr>
        <p:txBody>
          <a:bodyPr/>
          <a:lstStyle/>
          <a:p>
            <a:r>
              <a:rPr lang="en-US" sz="3600" dirty="0" smtClean="0"/>
              <a:t>Cold</a:t>
            </a:r>
            <a:r>
              <a:rPr lang="en-US" sz="3600" smtClean="0"/>
              <a:t>, Hot, </a:t>
            </a:r>
            <a:r>
              <a:rPr lang="en-US" sz="3600" dirty="0" smtClean="0"/>
              <a:t>and Warm Sites</a:t>
            </a:r>
            <a:endParaRPr lang="en-US" sz="3600" dirty="0" smtClean="0">
              <a:solidFill>
                <a:schemeClr val="tx2"/>
              </a:solidFill>
            </a:endParaRPr>
          </a:p>
        </p:txBody>
      </p:sp>
      <p:sp>
        <p:nvSpPr>
          <p:cNvPr id="10243" name="Content Placeholder 2"/>
          <p:cNvSpPr>
            <a:spLocks noGrp="1"/>
          </p:cNvSpPr>
          <p:nvPr>
            <p:ph idx="1"/>
          </p:nvPr>
        </p:nvSpPr>
        <p:spPr>
          <a:xfrm>
            <a:off x="539750" y="1073150"/>
            <a:ext cx="8299450" cy="4648200"/>
          </a:xfrm>
        </p:spPr>
        <p:txBody>
          <a:bodyPr/>
          <a:lstStyle/>
          <a:p>
            <a:endParaRPr lang="en-US" smtClean="0"/>
          </a:p>
          <a:p>
            <a:pPr>
              <a:buFont typeface="Wingdings" pitchFamily="2" charset="2"/>
              <a:buNone/>
            </a:pPr>
            <a:endParaRPr lang="en-US" sz="2000" smtClean="0"/>
          </a:p>
        </p:txBody>
      </p:sp>
      <p:graphicFrame>
        <p:nvGraphicFramePr>
          <p:cNvPr id="5" name="Content Placeholder 3"/>
          <p:cNvGraphicFramePr>
            <a:graphicFrameLocks/>
          </p:cNvGraphicFramePr>
          <p:nvPr>
            <p:extLst>
              <p:ext uri="{D42A27DB-BD31-4B8C-83A1-F6EECF244321}">
                <p14:modId xmlns:p14="http://schemas.microsoft.com/office/powerpoint/2010/main" val="3322373996"/>
              </p:ext>
            </p:extLst>
          </p:nvPr>
        </p:nvGraphicFramePr>
        <p:xfrm>
          <a:off x="457200" y="990600"/>
          <a:ext cx="829945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102265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39750" y="304800"/>
            <a:ext cx="8299450" cy="476250"/>
          </a:xfrm>
        </p:spPr>
        <p:txBody>
          <a:bodyPr/>
          <a:lstStyle/>
          <a:p>
            <a:r>
              <a:rPr lang="en-US" sz="3600" dirty="0" smtClean="0"/>
              <a:t>Cloud Computing Alternatives</a:t>
            </a:r>
            <a:endParaRPr lang="en-US" sz="3600" dirty="0" smtClean="0">
              <a:solidFill>
                <a:schemeClr val="tx2"/>
              </a:solidFill>
            </a:endParaRPr>
          </a:p>
        </p:txBody>
      </p:sp>
      <p:sp>
        <p:nvSpPr>
          <p:cNvPr id="10243" name="Content Placeholder 2"/>
          <p:cNvSpPr>
            <a:spLocks noGrp="1"/>
          </p:cNvSpPr>
          <p:nvPr>
            <p:ph idx="1"/>
          </p:nvPr>
        </p:nvSpPr>
        <p:spPr>
          <a:xfrm>
            <a:off x="844550" y="1073150"/>
            <a:ext cx="6851650" cy="4648200"/>
          </a:xfrm>
        </p:spPr>
        <p:txBody>
          <a:bodyPr/>
          <a:lstStyle/>
          <a:p>
            <a:pPr marL="350838" indent="-350838">
              <a:spcAft>
                <a:spcPts val="600"/>
              </a:spcAft>
              <a:defRPr/>
            </a:pPr>
            <a:r>
              <a:rPr lang="en-US" sz="2800" dirty="0" smtClean="0"/>
              <a:t>Not location dependent</a:t>
            </a:r>
          </a:p>
          <a:p>
            <a:pPr>
              <a:defRPr/>
            </a:pPr>
            <a:endParaRPr lang="en-US" dirty="0" smtClean="0"/>
          </a:p>
          <a:p>
            <a:pPr>
              <a:buFont typeface="Wingdings" pitchFamily="2" charset="2"/>
              <a:buNone/>
              <a:defRPr/>
            </a:pPr>
            <a:endParaRPr lang="en-US" sz="2000" dirty="0" smtClean="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27302" y="1752600"/>
            <a:ext cx="6276975"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67576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39750" y="304800"/>
            <a:ext cx="8299450" cy="476250"/>
          </a:xfrm>
        </p:spPr>
        <p:txBody>
          <a:bodyPr/>
          <a:lstStyle/>
          <a:p>
            <a:r>
              <a:rPr lang="en-US" sz="3600" dirty="0" smtClean="0"/>
              <a:t>Virtualization Alternatives</a:t>
            </a:r>
            <a:endParaRPr lang="en-US" sz="3600" dirty="0" smtClean="0">
              <a:solidFill>
                <a:schemeClr val="tx2"/>
              </a:solidFill>
            </a:endParaRPr>
          </a:p>
        </p:txBody>
      </p:sp>
      <p:sp>
        <p:nvSpPr>
          <p:cNvPr id="10243" name="Content Placeholder 2"/>
          <p:cNvSpPr>
            <a:spLocks noGrp="1"/>
          </p:cNvSpPr>
          <p:nvPr>
            <p:ph idx="1"/>
          </p:nvPr>
        </p:nvSpPr>
        <p:spPr>
          <a:xfrm>
            <a:off x="844550" y="1073150"/>
            <a:ext cx="6851650" cy="4648200"/>
          </a:xfrm>
        </p:spPr>
        <p:txBody>
          <a:bodyPr/>
          <a:lstStyle/>
          <a:p>
            <a:pPr marL="350838" indent="-350838">
              <a:spcAft>
                <a:spcPts val="600"/>
              </a:spcAft>
              <a:defRPr/>
            </a:pPr>
            <a:r>
              <a:rPr lang="en-US" sz="2800" dirty="0" smtClean="0"/>
              <a:t>Servers hosted as files</a:t>
            </a:r>
          </a:p>
          <a:p>
            <a:pPr marL="350838" indent="-350838">
              <a:spcAft>
                <a:spcPts val="600"/>
              </a:spcAft>
              <a:defRPr/>
            </a:pPr>
            <a:r>
              <a:rPr lang="en-US" sz="2800" dirty="0" smtClean="0"/>
              <a:t>Files can be copied to another host</a:t>
            </a:r>
          </a:p>
          <a:p>
            <a:pPr>
              <a:defRPr/>
            </a:pPr>
            <a:endParaRPr lang="en-US" dirty="0" smtClean="0"/>
          </a:p>
          <a:p>
            <a:pPr>
              <a:buFont typeface="Wingdings" pitchFamily="2" charset="2"/>
              <a:buNone/>
              <a:defRPr/>
            </a:pPr>
            <a:endParaRPr lang="en-US" sz="2000" dirty="0" smtClean="0"/>
          </a:p>
        </p:txBody>
      </p:sp>
      <p:grpSp>
        <p:nvGrpSpPr>
          <p:cNvPr id="3" name="Group 2"/>
          <p:cNvGrpSpPr/>
          <p:nvPr/>
        </p:nvGrpSpPr>
        <p:grpSpPr>
          <a:xfrm>
            <a:off x="685800" y="2590800"/>
            <a:ext cx="7618413" cy="3048000"/>
            <a:chOff x="762000" y="1905000"/>
            <a:chExt cx="7618413" cy="304800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905000"/>
              <a:ext cx="7618413"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62000" y="1905000"/>
              <a:ext cx="19050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314799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err="1" smtClean="0"/>
              <a:t>Cloud</a:t>
            </a:r>
            <a:r>
              <a:rPr lang="it-IT" dirty="0" smtClean="0"/>
              <a:t> Computing != </a:t>
            </a:r>
            <a:r>
              <a:rPr lang="it-IT" dirty="0" err="1" smtClean="0"/>
              <a:t>Immortal</a:t>
            </a:r>
            <a:endParaRPr lang="it-IT" dirty="0"/>
          </a:p>
        </p:txBody>
      </p:sp>
      <p:sp>
        <p:nvSpPr>
          <p:cNvPr id="8" name="Segnaposto contenuto 7"/>
          <p:cNvSpPr>
            <a:spLocks noGrp="1"/>
          </p:cNvSpPr>
          <p:nvPr>
            <p:ph idx="1"/>
          </p:nvPr>
        </p:nvSpPr>
        <p:spPr/>
        <p:txBody>
          <a:bodyPr>
            <a:normAutofit fontScale="55000" lnSpcReduction="20000"/>
          </a:bodyPr>
          <a:lstStyle/>
          <a:p>
            <a:r>
              <a:rPr lang="it-IT" dirty="0" err="1" smtClean="0"/>
              <a:t>Failures</a:t>
            </a:r>
            <a:r>
              <a:rPr lang="it-IT" dirty="0" smtClean="0"/>
              <a:t> can be due to software </a:t>
            </a:r>
            <a:r>
              <a:rPr lang="it-IT" dirty="0" err="1" smtClean="0"/>
              <a:t>errors</a:t>
            </a:r>
            <a:endParaRPr lang="it-IT" dirty="0" smtClean="0"/>
          </a:p>
          <a:p>
            <a:pPr lvl="1"/>
            <a:r>
              <a:rPr lang="it-IT" dirty="0" smtClean="0"/>
              <a:t>“</a:t>
            </a:r>
            <a:r>
              <a:rPr lang="it-IT" dirty="0" err="1" smtClean="0"/>
              <a:t>It</a:t>
            </a:r>
            <a:r>
              <a:rPr lang="it-IT" dirty="0" smtClean="0"/>
              <a:t> </a:t>
            </a:r>
            <a:r>
              <a:rPr lang="it-IT" dirty="0" err="1"/>
              <a:t>is</a:t>
            </a:r>
            <a:r>
              <a:rPr lang="it-IT" dirty="0"/>
              <a:t> </a:t>
            </a:r>
            <a:r>
              <a:rPr lang="it-IT" dirty="0" err="1"/>
              <a:t>very</a:t>
            </a:r>
            <a:r>
              <a:rPr lang="it-IT" dirty="0"/>
              <a:t> rare </a:t>
            </a:r>
            <a:r>
              <a:rPr lang="it-IT" dirty="0" err="1"/>
              <a:t>that</a:t>
            </a:r>
            <a:r>
              <a:rPr lang="it-IT" dirty="0"/>
              <a:t> an AWS </a:t>
            </a:r>
            <a:r>
              <a:rPr lang="it-IT" dirty="0" err="1"/>
              <a:t>Region</a:t>
            </a:r>
            <a:r>
              <a:rPr lang="it-IT" dirty="0"/>
              <a:t> </a:t>
            </a:r>
            <a:r>
              <a:rPr lang="it-IT" dirty="0" err="1"/>
              <a:t>becomes</a:t>
            </a:r>
            <a:r>
              <a:rPr lang="it-IT" dirty="0"/>
              <a:t> </a:t>
            </a:r>
            <a:r>
              <a:rPr lang="it-IT" dirty="0" err="1"/>
              <a:t>unavailable</a:t>
            </a:r>
            <a:r>
              <a:rPr lang="it-IT" dirty="0"/>
              <a:t>, </a:t>
            </a:r>
            <a:r>
              <a:rPr lang="it-IT" dirty="0" err="1"/>
              <a:t>but</a:t>
            </a:r>
            <a:r>
              <a:rPr lang="it-IT" dirty="0"/>
              <a:t> </a:t>
            </a:r>
            <a:r>
              <a:rPr lang="it-IT" dirty="0" err="1"/>
              <a:t>it</a:t>
            </a:r>
            <a:r>
              <a:rPr lang="it-IT" dirty="0"/>
              <a:t> </a:t>
            </a:r>
            <a:r>
              <a:rPr lang="it-IT" dirty="0" err="1"/>
              <a:t>does</a:t>
            </a:r>
            <a:r>
              <a:rPr lang="it-IT" dirty="0"/>
              <a:t> </a:t>
            </a:r>
            <a:r>
              <a:rPr lang="it-IT" dirty="0" err="1"/>
              <a:t>happen</a:t>
            </a:r>
            <a:r>
              <a:rPr lang="it-IT" dirty="0"/>
              <a:t>. </a:t>
            </a:r>
            <a:r>
              <a:rPr lang="it-IT" dirty="0" err="1"/>
              <a:t>This</a:t>
            </a:r>
            <a:r>
              <a:rPr lang="it-IT" dirty="0"/>
              <a:t> </a:t>
            </a:r>
            <a:r>
              <a:rPr lang="it-IT" dirty="0" err="1"/>
              <a:t>past</a:t>
            </a:r>
            <a:r>
              <a:rPr lang="it-IT" dirty="0"/>
              <a:t> </a:t>
            </a:r>
            <a:r>
              <a:rPr lang="it-IT" dirty="0" err="1"/>
              <a:t>Sunday</a:t>
            </a:r>
            <a:r>
              <a:rPr lang="it-IT" dirty="0"/>
              <a:t> (</a:t>
            </a:r>
            <a:r>
              <a:rPr lang="it-IT" dirty="0" err="1"/>
              <a:t>September</a:t>
            </a:r>
            <a:r>
              <a:rPr lang="it-IT" dirty="0"/>
              <a:t> 20th, 2015</a:t>
            </a:r>
            <a:r>
              <a:rPr lang="it-IT" dirty="0" smtClean="0"/>
              <a:t>) Amazon </a:t>
            </a:r>
            <a:r>
              <a:rPr lang="it-IT" dirty="0" err="1" smtClean="0"/>
              <a:t>Dynamo</a:t>
            </a:r>
            <a:r>
              <a:rPr lang="it-IT" dirty="0" smtClean="0"/>
              <a:t> DB service </a:t>
            </a:r>
            <a:r>
              <a:rPr lang="it-IT" dirty="0" err="1" smtClean="0"/>
              <a:t>experiences</a:t>
            </a:r>
            <a:r>
              <a:rPr lang="it-IT" dirty="0" smtClean="0"/>
              <a:t> an </a:t>
            </a:r>
            <a:r>
              <a:rPr lang="it-IT" dirty="0" err="1" smtClean="0"/>
              <a:t>availability</a:t>
            </a:r>
            <a:r>
              <a:rPr lang="it-IT" dirty="0" smtClean="0"/>
              <a:t> </a:t>
            </a:r>
            <a:r>
              <a:rPr lang="it-IT" dirty="0" err="1" smtClean="0"/>
              <a:t>issue</a:t>
            </a:r>
            <a:r>
              <a:rPr lang="it-IT" dirty="0" smtClean="0"/>
              <a:t> in </a:t>
            </a:r>
            <a:r>
              <a:rPr lang="it-IT" dirty="0" err="1"/>
              <a:t>their</a:t>
            </a:r>
            <a:r>
              <a:rPr lang="it-IT" dirty="0"/>
              <a:t> US-EAST-1 </a:t>
            </a:r>
            <a:r>
              <a:rPr lang="it-IT" dirty="0" err="1"/>
              <a:t>Region</a:t>
            </a:r>
            <a:r>
              <a:rPr lang="it-IT" dirty="0"/>
              <a:t>. </a:t>
            </a:r>
            <a:r>
              <a:rPr lang="it-IT" dirty="0" err="1"/>
              <a:t>That</a:t>
            </a:r>
            <a:r>
              <a:rPr lang="it-IT" dirty="0"/>
              <a:t> </a:t>
            </a:r>
            <a:r>
              <a:rPr lang="it-IT" dirty="0" err="1"/>
              <a:t>instability</a:t>
            </a:r>
            <a:r>
              <a:rPr lang="it-IT" dirty="0"/>
              <a:t> </a:t>
            </a:r>
            <a:r>
              <a:rPr lang="it-IT" dirty="0" err="1"/>
              <a:t>caused</a:t>
            </a:r>
            <a:r>
              <a:rPr lang="it-IT" dirty="0"/>
              <a:t> more </a:t>
            </a:r>
            <a:r>
              <a:rPr lang="it-IT" dirty="0" err="1"/>
              <a:t>than</a:t>
            </a:r>
            <a:r>
              <a:rPr lang="it-IT" dirty="0"/>
              <a:t> 20 </a:t>
            </a:r>
            <a:r>
              <a:rPr lang="it-IT" dirty="0" err="1"/>
              <a:t>additional</a:t>
            </a:r>
            <a:r>
              <a:rPr lang="it-IT" dirty="0"/>
              <a:t> AWS </a:t>
            </a:r>
            <a:r>
              <a:rPr lang="it-IT" dirty="0" err="1"/>
              <a:t>services</a:t>
            </a:r>
            <a:r>
              <a:rPr lang="it-IT" dirty="0"/>
              <a:t> </a:t>
            </a:r>
            <a:r>
              <a:rPr lang="it-IT" dirty="0" err="1"/>
              <a:t>that</a:t>
            </a:r>
            <a:r>
              <a:rPr lang="it-IT" dirty="0"/>
              <a:t> are </a:t>
            </a:r>
            <a:r>
              <a:rPr lang="it-IT" dirty="0" err="1"/>
              <a:t>dependent</a:t>
            </a:r>
            <a:r>
              <a:rPr lang="it-IT" dirty="0"/>
              <a:t> on </a:t>
            </a:r>
            <a:r>
              <a:rPr lang="it-IT" dirty="0" err="1"/>
              <a:t>DynamoDB</a:t>
            </a:r>
            <a:r>
              <a:rPr lang="it-IT" dirty="0"/>
              <a:t> to </a:t>
            </a:r>
            <a:r>
              <a:rPr lang="it-IT" dirty="0" err="1"/>
              <a:t>fail</a:t>
            </a:r>
            <a:r>
              <a:rPr lang="it-IT" dirty="0"/>
              <a:t>. Some of the </a:t>
            </a:r>
            <a:r>
              <a:rPr lang="it-IT" dirty="0" err="1"/>
              <a:t>Internet’s</a:t>
            </a:r>
            <a:r>
              <a:rPr lang="it-IT" dirty="0"/>
              <a:t> </a:t>
            </a:r>
            <a:r>
              <a:rPr lang="it-IT" dirty="0" err="1"/>
              <a:t>biggest</a:t>
            </a:r>
            <a:r>
              <a:rPr lang="it-IT" dirty="0"/>
              <a:t> </a:t>
            </a:r>
            <a:r>
              <a:rPr lang="it-IT" dirty="0" err="1"/>
              <a:t>sites</a:t>
            </a:r>
            <a:r>
              <a:rPr lang="it-IT" dirty="0"/>
              <a:t> and </a:t>
            </a:r>
            <a:r>
              <a:rPr lang="it-IT" dirty="0" err="1"/>
              <a:t>applications</a:t>
            </a:r>
            <a:r>
              <a:rPr lang="it-IT" dirty="0"/>
              <a:t> </a:t>
            </a:r>
            <a:r>
              <a:rPr lang="it-IT" dirty="0" err="1"/>
              <a:t>were</a:t>
            </a:r>
            <a:r>
              <a:rPr lang="it-IT" dirty="0"/>
              <a:t> </a:t>
            </a:r>
            <a:r>
              <a:rPr lang="it-IT" dirty="0" err="1"/>
              <a:t>intermittently</a:t>
            </a:r>
            <a:r>
              <a:rPr lang="it-IT" dirty="0"/>
              <a:t> </a:t>
            </a:r>
            <a:r>
              <a:rPr lang="it-IT" dirty="0" err="1"/>
              <a:t>unavailable</a:t>
            </a:r>
            <a:r>
              <a:rPr lang="it-IT" dirty="0"/>
              <a:t> </a:t>
            </a:r>
            <a:r>
              <a:rPr lang="it-IT" dirty="0" err="1"/>
              <a:t>during</a:t>
            </a:r>
            <a:r>
              <a:rPr lang="it-IT" dirty="0"/>
              <a:t> a </a:t>
            </a:r>
            <a:r>
              <a:rPr lang="it-IT" dirty="0" err="1"/>
              <a:t>six</a:t>
            </a:r>
            <a:r>
              <a:rPr lang="it-IT" dirty="0"/>
              <a:t>- to </a:t>
            </a:r>
            <a:r>
              <a:rPr lang="it-IT" dirty="0" err="1"/>
              <a:t>eight</a:t>
            </a:r>
            <a:r>
              <a:rPr lang="it-IT" dirty="0"/>
              <a:t>-hour </a:t>
            </a:r>
            <a:r>
              <a:rPr lang="it-IT" dirty="0" err="1"/>
              <a:t>window</a:t>
            </a:r>
            <a:r>
              <a:rPr lang="it-IT" dirty="0"/>
              <a:t> </a:t>
            </a:r>
            <a:r>
              <a:rPr lang="it-IT" dirty="0" err="1"/>
              <a:t>that</a:t>
            </a:r>
            <a:r>
              <a:rPr lang="it-IT" dirty="0"/>
              <a:t> </a:t>
            </a:r>
            <a:r>
              <a:rPr lang="it-IT" dirty="0" err="1"/>
              <a:t>day</a:t>
            </a:r>
            <a:r>
              <a:rPr lang="it-IT" dirty="0" smtClean="0"/>
              <a:t>.”</a:t>
            </a:r>
          </a:p>
          <a:p>
            <a:r>
              <a:rPr lang="is-IS" dirty="0" smtClean="0"/>
              <a:t>… natural disasters</a:t>
            </a:r>
          </a:p>
          <a:p>
            <a:pPr lvl="1"/>
            <a:r>
              <a:rPr lang="it-IT" dirty="0" smtClean="0"/>
              <a:t>In </a:t>
            </a:r>
            <a:r>
              <a:rPr lang="it-IT" dirty="0"/>
              <a:t>2011, </a:t>
            </a:r>
            <a:r>
              <a:rPr lang="it-IT" dirty="0" err="1"/>
              <a:t>European</a:t>
            </a:r>
            <a:r>
              <a:rPr lang="it-IT" dirty="0"/>
              <a:t> </a:t>
            </a:r>
            <a:r>
              <a:rPr lang="it-IT" dirty="0" err="1"/>
              <a:t>cloud</a:t>
            </a:r>
            <a:r>
              <a:rPr lang="it-IT" dirty="0"/>
              <a:t> </a:t>
            </a:r>
            <a:r>
              <a:rPr lang="it-IT" dirty="0" err="1"/>
              <a:t>services</a:t>
            </a:r>
            <a:r>
              <a:rPr lang="it-IT" dirty="0"/>
              <a:t> </a:t>
            </a:r>
            <a:r>
              <a:rPr lang="it-IT" dirty="0" smtClean="0"/>
              <a:t>of Amazon EC2 and </a:t>
            </a:r>
            <a:r>
              <a:rPr lang="it-IT" dirty="0" err="1"/>
              <a:t>Microsoft's</a:t>
            </a:r>
            <a:r>
              <a:rPr lang="it-IT" dirty="0"/>
              <a:t> </a:t>
            </a:r>
            <a:r>
              <a:rPr lang="it-IT" dirty="0" smtClean="0"/>
              <a:t>BPOS </a:t>
            </a:r>
            <a:r>
              <a:rPr lang="it-IT" dirty="0" err="1" smtClean="0"/>
              <a:t>were</a:t>
            </a:r>
            <a:r>
              <a:rPr lang="it-IT" dirty="0" smtClean="0"/>
              <a:t> </a:t>
            </a:r>
            <a:r>
              <a:rPr lang="it-IT" dirty="0"/>
              <a:t>down for a </a:t>
            </a:r>
            <a:r>
              <a:rPr lang="it-IT" dirty="0" smtClean="0"/>
              <a:t>some </a:t>
            </a:r>
            <a:r>
              <a:rPr lang="it-IT" dirty="0" err="1" smtClean="0"/>
              <a:t>days</a:t>
            </a:r>
            <a:r>
              <a:rPr lang="it-IT" dirty="0" smtClean="0"/>
              <a:t> </a:t>
            </a:r>
            <a:r>
              <a:rPr lang="it-IT" dirty="0" err="1" smtClean="0"/>
              <a:t>after</a:t>
            </a:r>
            <a:r>
              <a:rPr lang="it-IT" dirty="0" smtClean="0"/>
              <a:t> a </a:t>
            </a:r>
            <a:r>
              <a:rPr lang="it-IT" dirty="0" err="1" smtClean="0"/>
              <a:t>lightning</a:t>
            </a:r>
            <a:r>
              <a:rPr lang="it-IT" dirty="0" smtClean="0"/>
              <a:t> strike </a:t>
            </a:r>
            <a:r>
              <a:rPr lang="it-IT" dirty="0" err="1" smtClean="0"/>
              <a:t>caused</a:t>
            </a:r>
            <a:r>
              <a:rPr lang="it-IT" dirty="0" smtClean="0"/>
              <a:t> </a:t>
            </a:r>
            <a:r>
              <a:rPr lang="it-IT" dirty="0" err="1" smtClean="0"/>
              <a:t>power</a:t>
            </a:r>
            <a:r>
              <a:rPr lang="it-IT" dirty="0" smtClean="0"/>
              <a:t> </a:t>
            </a:r>
            <a:r>
              <a:rPr lang="it-IT" dirty="0" err="1" smtClean="0"/>
              <a:t>failure</a:t>
            </a:r>
            <a:r>
              <a:rPr lang="it-IT" dirty="0" smtClean="0"/>
              <a:t> </a:t>
            </a:r>
            <a:r>
              <a:rPr lang="it-IT" dirty="0" err="1" smtClean="0"/>
              <a:t>at</a:t>
            </a:r>
            <a:r>
              <a:rPr lang="it-IT" dirty="0" smtClean="0"/>
              <a:t> the data centers in </a:t>
            </a:r>
            <a:r>
              <a:rPr lang="it-IT" dirty="0" err="1" smtClean="0"/>
              <a:t>Dublin</a:t>
            </a:r>
            <a:r>
              <a:rPr lang="it-IT" dirty="0" smtClean="0"/>
              <a:t> (</a:t>
            </a:r>
            <a:r>
              <a:rPr lang="it-IT" dirty="0" err="1" smtClean="0"/>
              <a:t>took</a:t>
            </a:r>
            <a:r>
              <a:rPr lang="it-IT" dirty="0" smtClean="0"/>
              <a:t> off  the </a:t>
            </a:r>
            <a:r>
              <a:rPr lang="it-IT" dirty="0" err="1" smtClean="0"/>
              <a:t>main</a:t>
            </a:r>
            <a:r>
              <a:rPr lang="it-IT" dirty="0" smtClean="0"/>
              <a:t> </a:t>
            </a:r>
            <a:r>
              <a:rPr lang="it-IT" dirty="0" err="1" smtClean="0"/>
              <a:t>power</a:t>
            </a:r>
            <a:r>
              <a:rPr lang="it-IT" dirty="0" smtClean="0"/>
              <a:t> </a:t>
            </a:r>
            <a:r>
              <a:rPr lang="it-IT" dirty="0" err="1" smtClean="0"/>
              <a:t>supply</a:t>
            </a:r>
            <a:r>
              <a:rPr lang="it-IT" dirty="0" smtClean="0"/>
              <a:t> and </a:t>
            </a:r>
            <a:r>
              <a:rPr lang="it-IT" dirty="0" err="1" smtClean="0"/>
              <a:t>affected</a:t>
            </a:r>
            <a:r>
              <a:rPr lang="it-IT" dirty="0" smtClean="0"/>
              <a:t> </a:t>
            </a:r>
            <a:r>
              <a:rPr lang="it-IT" dirty="0" err="1" smtClean="0"/>
              <a:t>phase</a:t>
            </a:r>
            <a:r>
              <a:rPr lang="it-IT" dirty="0" smtClean="0"/>
              <a:t> control </a:t>
            </a:r>
            <a:r>
              <a:rPr lang="it-IT" dirty="0" err="1" smtClean="0"/>
              <a:t>system</a:t>
            </a:r>
            <a:r>
              <a:rPr lang="it-IT" dirty="0" smtClean="0"/>
              <a:t> </a:t>
            </a:r>
            <a:r>
              <a:rPr lang="it-IT" dirty="0" err="1" smtClean="0"/>
              <a:t>that</a:t>
            </a:r>
            <a:r>
              <a:rPr lang="it-IT" dirty="0" smtClean="0"/>
              <a:t> </a:t>
            </a:r>
            <a:r>
              <a:rPr lang="it-IT" dirty="0" err="1" smtClean="0"/>
              <a:t>synch</a:t>
            </a:r>
            <a:r>
              <a:rPr lang="it-IT" dirty="0" smtClean="0"/>
              <a:t> with the back-up generation)</a:t>
            </a:r>
          </a:p>
          <a:p>
            <a:r>
              <a:rPr lang="is-IS" dirty="0" smtClean="0"/>
              <a:t>… </a:t>
            </a:r>
            <a:r>
              <a:rPr lang="it-IT" dirty="0"/>
              <a:t>h</a:t>
            </a:r>
            <a:r>
              <a:rPr lang="it-IT" dirty="0" smtClean="0"/>
              <a:t>uman </a:t>
            </a:r>
            <a:r>
              <a:rPr lang="it-IT" dirty="0" err="1" smtClean="0"/>
              <a:t>errors</a:t>
            </a:r>
            <a:endParaRPr lang="it-IT" dirty="0" smtClean="0"/>
          </a:p>
          <a:p>
            <a:pPr lvl="1"/>
            <a:r>
              <a:rPr lang="it-IT" dirty="0" smtClean="0"/>
              <a:t>“On </a:t>
            </a:r>
            <a:r>
              <a:rPr lang="it-IT" dirty="0" err="1"/>
              <a:t>November</a:t>
            </a:r>
            <a:r>
              <a:rPr lang="it-IT" dirty="0"/>
              <a:t> 18</a:t>
            </a:r>
            <a:r>
              <a:rPr lang="it-IT" baseline="30000" dirty="0"/>
              <a:t>th</a:t>
            </a:r>
            <a:r>
              <a:rPr lang="it-IT" dirty="0"/>
              <a:t> [PST] (</a:t>
            </a:r>
            <a:r>
              <a:rPr lang="it-IT" dirty="0" err="1"/>
              <a:t>November</a:t>
            </a:r>
            <a:r>
              <a:rPr lang="it-IT" dirty="0"/>
              <a:t> 19</a:t>
            </a:r>
            <a:r>
              <a:rPr lang="it-IT" baseline="30000" dirty="0"/>
              <a:t>th</a:t>
            </a:r>
            <a:r>
              <a:rPr lang="it-IT" dirty="0"/>
              <a:t> [UTC]) Microsoft </a:t>
            </a:r>
            <a:r>
              <a:rPr lang="it-IT" dirty="0" err="1"/>
              <a:t>Azure</a:t>
            </a:r>
            <a:r>
              <a:rPr lang="it-IT" dirty="0"/>
              <a:t> </a:t>
            </a:r>
            <a:r>
              <a:rPr lang="it-IT" dirty="0" err="1"/>
              <a:t>experienced</a:t>
            </a:r>
            <a:r>
              <a:rPr lang="it-IT" dirty="0"/>
              <a:t> a service </a:t>
            </a:r>
            <a:r>
              <a:rPr lang="it-IT" dirty="0" err="1"/>
              <a:t>interruption</a:t>
            </a:r>
            <a:r>
              <a:rPr lang="it-IT" dirty="0"/>
              <a:t> </a:t>
            </a:r>
            <a:r>
              <a:rPr lang="it-IT" dirty="0" err="1"/>
              <a:t>that</a:t>
            </a:r>
            <a:r>
              <a:rPr lang="it-IT" dirty="0"/>
              <a:t> </a:t>
            </a:r>
            <a:r>
              <a:rPr lang="it-IT" dirty="0" err="1"/>
              <a:t>resulted</a:t>
            </a:r>
            <a:r>
              <a:rPr lang="it-IT" dirty="0"/>
              <a:t> in </a:t>
            </a:r>
            <a:r>
              <a:rPr lang="it-IT" dirty="0" err="1"/>
              <a:t>intermittent</a:t>
            </a:r>
            <a:r>
              <a:rPr lang="it-IT" dirty="0"/>
              <a:t> </a:t>
            </a:r>
            <a:r>
              <a:rPr lang="it-IT" dirty="0" err="1"/>
              <a:t>connectivity</a:t>
            </a:r>
            <a:r>
              <a:rPr lang="it-IT" dirty="0"/>
              <a:t> </a:t>
            </a:r>
            <a:r>
              <a:rPr lang="it-IT" dirty="0" err="1"/>
              <a:t>issues</a:t>
            </a:r>
            <a:r>
              <a:rPr lang="it-IT" dirty="0"/>
              <a:t> with the </a:t>
            </a:r>
            <a:r>
              <a:rPr lang="it-IT" dirty="0" err="1"/>
              <a:t>Azure</a:t>
            </a:r>
            <a:r>
              <a:rPr lang="it-IT" dirty="0"/>
              <a:t> Storage service in multiple </a:t>
            </a:r>
            <a:r>
              <a:rPr lang="it-IT" dirty="0" err="1"/>
              <a:t>regions</a:t>
            </a:r>
            <a:r>
              <a:rPr lang="it-IT" dirty="0" smtClean="0"/>
              <a:t>.[</a:t>
            </a:r>
            <a:r>
              <a:rPr lang="is-IS" dirty="0" smtClean="0"/>
              <a:t>…]</a:t>
            </a:r>
            <a:r>
              <a:rPr lang="it-IT" dirty="0"/>
              <a:t> </a:t>
            </a:r>
            <a:r>
              <a:rPr lang="it-IT" dirty="0" err="1"/>
              <a:t>we</a:t>
            </a:r>
            <a:r>
              <a:rPr lang="it-IT" dirty="0"/>
              <a:t> </a:t>
            </a:r>
            <a:r>
              <a:rPr lang="it-IT" dirty="0" err="1"/>
              <a:t>developed</a:t>
            </a:r>
            <a:r>
              <a:rPr lang="it-IT" dirty="0"/>
              <a:t> a software change to </a:t>
            </a:r>
            <a:r>
              <a:rPr lang="it-IT" dirty="0" err="1"/>
              <a:t>improve</a:t>
            </a:r>
            <a:r>
              <a:rPr lang="it-IT" dirty="0"/>
              <a:t> </a:t>
            </a:r>
            <a:r>
              <a:rPr lang="it-IT" dirty="0" err="1"/>
              <a:t>Azure</a:t>
            </a:r>
            <a:r>
              <a:rPr lang="it-IT" dirty="0"/>
              <a:t> Storage performance by </a:t>
            </a:r>
            <a:r>
              <a:rPr lang="it-IT" dirty="0" err="1"/>
              <a:t>reducing</a:t>
            </a:r>
            <a:r>
              <a:rPr lang="it-IT" dirty="0"/>
              <a:t> CPU </a:t>
            </a:r>
            <a:r>
              <a:rPr lang="it-IT" dirty="0" err="1"/>
              <a:t>footprint</a:t>
            </a:r>
            <a:r>
              <a:rPr lang="it-IT" dirty="0"/>
              <a:t> of the </a:t>
            </a:r>
            <a:r>
              <a:rPr lang="it-IT" dirty="0" err="1"/>
              <a:t>Azure</a:t>
            </a:r>
            <a:r>
              <a:rPr lang="it-IT" dirty="0"/>
              <a:t> Storage </a:t>
            </a:r>
            <a:r>
              <a:rPr lang="it-IT" dirty="0" err="1"/>
              <a:t>Table</a:t>
            </a:r>
            <a:r>
              <a:rPr lang="it-IT" dirty="0"/>
              <a:t> Front-</a:t>
            </a:r>
            <a:r>
              <a:rPr lang="it-IT" dirty="0" err="1"/>
              <a:t>Ends</a:t>
            </a:r>
            <a:r>
              <a:rPr lang="it-IT" dirty="0"/>
              <a:t>. </a:t>
            </a:r>
            <a:r>
              <a:rPr lang="it-IT" dirty="0" smtClean="0"/>
              <a:t>[</a:t>
            </a:r>
            <a:r>
              <a:rPr lang="is-IS" dirty="0" smtClean="0"/>
              <a:t>…] </a:t>
            </a:r>
            <a:r>
              <a:rPr lang="it-IT" dirty="0"/>
              <a:t>The </a:t>
            </a:r>
            <a:r>
              <a:rPr lang="it-IT" dirty="0" err="1"/>
              <a:t>engineer</a:t>
            </a:r>
            <a:r>
              <a:rPr lang="it-IT" dirty="0"/>
              <a:t> fixing the </a:t>
            </a:r>
            <a:r>
              <a:rPr lang="it-IT" dirty="0" err="1"/>
              <a:t>Azure</a:t>
            </a:r>
            <a:r>
              <a:rPr lang="it-IT" dirty="0"/>
              <a:t> </a:t>
            </a:r>
            <a:r>
              <a:rPr lang="it-IT" dirty="0" err="1"/>
              <a:t>Table</a:t>
            </a:r>
            <a:r>
              <a:rPr lang="it-IT" dirty="0"/>
              <a:t> </a:t>
            </a:r>
            <a:r>
              <a:rPr lang="it-IT" dirty="0" err="1"/>
              <a:t>storage</a:t>
            </a:r>
            <a:r>
              <a:rPr lang="it-IT" dirty="0"/>
              <a:t> performance </a:t>
            </a:r>
            <a:r>
              <a:rPr lang="it-IT" dirty="0" err="1"/>
              <a:t>issue</a:t>
            </a:r>
            <a:r>
              <a:rPr lang="it-IT" dirty="0"/>
              <a:t> </a:t>
            </a:r>
            <a:r>
              <a:rPr lang="it-IT" dirty="0" err="1"/>
              <a:t>believed</a:t>
            </a:r>
            <a:r>
              <a:rPr lang="it-IT" dirty="0"/>
              <a:t> </a:t>
            </a:r>
            <a:r>
              <a:rPr lang="it-IT" dirty="0" err="1"/>
              <a:t>that</a:t>
            </a:r>
            <a:r>
              <a:rPr lang="it-IT" dirty="0"/>
              <a:t> </a:t>
            </a:r>
            <a:r>
              <a:rPr lang="it-IT" dirty="0" err="1"/>
              <a:t>because</a:t>
            </a:r>
            <a:r>
              <a:rPr lang="it-IT" dirty="0"/>
              <a:t> the change </a:t>
            </a:r>
            <a:r>
              <a:rPr lang="it-IT" dirty="0" err="1"/>
              <a:t>had</a:t>
            </a:r>
            <a:r>
              <a:rPr lang="it-IT" dirty="0"/>
              <a:t> </a:t>
            </a:r>
            <a:r>
              <a:rPr lang="it-IT" dirty="0" err="1"/>
              <a:t>already</a:t>
            </a:r>
            <a:r>
              <a:rPr lang="it-IT" dirty="0"/>
              <a:t> </a:t>
            </a:r>
            <a:r>
              <a:rPr lang="it-IT" dirty="0" err="1"/>
              <a:t>been</a:t>
            </a:r>
            <a:r>
              <a:rPr lang="it-IT" dirty="0"/>
              <a:t> </a:t>
            </a:r>
            <a:r>
              <a:rPr lang="it-IT" dirty="0" err="1"/>
              <a:t>flighted</a:t>
            </a:r>
            <a:r>
              <a:rPr lang="it-IT" dirty="0"/>
              <a:t> on a </a:t>
            </a:r>
            <a:r>
              <a:rPr lang="it-IT" dirty="0" err="1"/>
              <a:t>portion</a:t>
            </a:r>
            <a:r>
              <a:rPr lang="it-IT" dirty="0"/>
              <a:t> of the production </a:t>
            </a:r>
            <a:r>
              <a:rPr lang="it-IT" dirty="0" err="1"/>
              <a:t>infrastructure</a:t>
            </a:r>
            <a:r>
              <a:rPr lang="it-IT" dirty="0"/>
              <a:t> for </a:t>
            </a:r>
            <a:r>
              <a:rPr lang="it-IT" dirty="0" err="1"/>
              <a:t>several</a:t>
            </a:r>
            <a:r>
              <a:rPr lang="it-IT" dirty="0"/>
              <a:t> weeks, </a:t>
            </a:r>
            <a:r>
              <a:rPr lang="it-IT" dirty="0" err="1"/>
              <a:t>enabling</a:t>
            </a:r>
            <a:r>
              <a:rPr lang="it-IT" dirty="0"/>
              <a:t> </a:t>
            </a:r>
            <a:r>
              <a:rPr lang="it-IT" dirty="0" err="1"/>
              <a:t>this</a:t>
            </a:r>
            <a:r>
              <a:rPr lang="it-IT" dirty="0"/>
              <a:t> </a:t>
            </a:r>
            <a:r>
              <a:rPr lang="it-IT" dirty="0" err="1"/>
              <a:t>across</a:t>
            </a:r>
            <a:r>
              <a:rPr lang="it-IT" dirty="0"/>
              <a:t> the </a:t>
            </a:r>
            <a:r>
              <a:rPr lang="it-IT" dirty="0" err="1"/>
              <a:t>infrastructure</a:t>
            </a:r>
            <a:r>
              <a:rPr lang="it-IT" dirty="0"/>
              <a:t> </a:t>
            </a:r>
            <a:r>
              <a:rPr lang="it-IT" dirty="0" err="1"/>
              <a:t>was</a:t>
            </a:r>
            <a:r>
              <a:rPr lang="it-IT" dirty="0"/>
              <a:t> </a:t>
            </a:r>
            <a:r>
              <a:rPr lang="it-IT" dirty="0" err="1"/>
              <a:t>low</a:t>
            </a:r>
            <a:r>
              <a:rPr lang="it-IT" dirty="0"/>
              <a:t> </a:t>
            </a:r>
            <a:r>
              <a:rPr lang="it-IT" dirty="0" err="1"/>
              <a:t>risk</a:t>
            </a:r>
            <a:r>
              <a:rPr lang="it-IT" dirty="0" smtClean="0"/>
              <a:t>.</a:t>
            </a:r>
          </a:p>
          <a:p>
            <a:r>
              <a:rPr lang="is-IS" dirty="0" smtClean="0"/>
              <a:t>… </a:t>
            </a:r>
            <a:r>
              <a:rPr lang="it-IT" dirty="0" err="1" smtClean="0"/>
              <a:t>malicious</a:t>
            </a:r>
            <a:r>
              <a:rPr lang="it-IT" dirty="0" smtClean="0"/>
              <a:t> </a:t>
            </a:r>
            <a:r>
              <a:rPr lang="it-IT" dirty="0" err="1" smtClean="0"/>
              <a:t>activity</a:t>
            </a:r>
            <a:endParaRPr lang="it-IT" dirty="0" smtClean="0"/>
          </a:p>
          <a:p>
            <a:pPr lvl="1"/>
            <a:r>
              <a:rPr lang="it-IT" dirty="0" err="1" smtClean="0"/>
              <a:t>See</a:t>
            </a:r>
            <a:r>
              <a:rPr lang="it-IT" dirty="0" smtClean="0"/>
              <a:t> </a:t>
            </a:r>
            <a:r>
              <a:rPr lang="it-IT" dirty="0" err="1" smtClean="0"/>
              <a:t>Akamai</a:t>
            </a:r>
            <a:r>
              <a:rPr lang="it-IT" dirty="0" smtClean="0"/>
              <a:t> </a:t>
            </a:r>
            <a:r>
              <a:rPr lang="it-IT" dirty="0" err="1" smtClean="0"/>
              <a:t>give</a:t>
            </a:r>
            <a:r>
              <a:rPr lang="it-IT" dirty="0" smtClean="0"/>
              <a:t> up for </a:t>
            </a:r>
            <a:r>
              <a:rPr lang="it-IT" dirty="0" err="1" smtClean="0"/>
              <a:t>Krebs</a:t>
            </a:r>
            <a:r>
              <a:rPr lang="it-IT" dirty="0" smtClean="0"/>
              <a:t> on Security </a:t>
            </a:r>
            <a:r>
              <a:rPr lang="it-IT" dirty="0" err="1" smtClean="0"/>
              <a:t>DDoS</a:t>
            </a:r>
            <a:endParaRPr lang="it-IT" dirty="0" smtClean="0"/>
          </a:p>
          <a:p>
            <a:pPr lvl="1"/>
            <a:endParaRPr lang="it-IT" dirty="0"/>
          </a:p>
          <a:p>
            <a:pPr lvl="1"/>
            <a:endParaRPr lang="it-IT" dirty="0"/>
          </a:p>
        </p:txBody>
      </p:sp>
      <p:sp>
        <p:nvSpPr>
          <p:cNvPr id="4" name="Segnaposto data 3"/>
          <p:cNvSpPr>
            <a:spLocks noGrp="1"/>
          </p:cNvSpPr>
          <p:nvPr>
            <p:ph type="dt" sz="half" idx="10"/>
          </p:nvPr>
        </p:nvSpPr>
        <p:spPr/>
        <p:txBody>
          <a:bodyPr/>
          <a:lstStyle/>
          <a:p>
            <a:fld id="{85E15680-1683-AC41-AA8F-5E8C6B91AC9C}" type="datetime1">
              <a:rPr lang="x-none" smtClean="0"/>
              <a:t>10/24/16</a:t>
            </a:fld>
            <a:endParaRPr lang="en-US"/>
          </a:p>
        </p:txBody>
      </p:sp>
      <p:sp>
        <p:nvSpPr>
          <p:cNvPr id="5" name="Segnaposto piè di pagina 4"/>
          <p:cNvSpPr>
            <a:spLocks noGrp="1"/>
          </p:cNvSpPr>
          <p:nvPr>
            <p:ph type="ftr" sz="quarter" idx="11"/>
          </p:nvPr>
        </p:nvSpPr>
        <p:spPr/>
        <p:txBody>
          <a:bodyPr/>
          <a:lstStyle/>
          <a:p>
            <a:r>
              <a:rPr lang="en-US" smtClean="0"/>
              <a:t>Fabio Massacci - Offensive Technologies</a:t>
            </a:r>
            <a:endParaRPr lang="en-US"/>
          </a:p>
        </p:txBody>
      </p:sp>
      <p:sp>
        <p:nvSpPr>
          <p:cNvPr id="6" name="Segnaposto numero diapositiva 5"/>
          <p:cNvSpPr>
            <a:spLocks noGrp="1"/>
          </p:cNvSpPr>
          <p:nvPr>
            <p:ph type="sldNum" sz="quarter" idx="12"/>
          </p:nvPr>
        </p:nvSpPr>
        <p:spPr/>
        <p:txBody>
          <a:bodyPr/>
          <a:lstStyle/>
          <a:p>
            <a:fld id="{8810CC23-C840-F64A-868D-8B0138AB6D4C}" type="slidenum">
              <a:rPr lang="en-US" smtClean="0"/>
              <a:t>18</a:t>
            </a:fld>
            <a:endParaRPr lang="en-US"/>
          </a:p>
        </p:txBody>
      </p:sp>
    </p:spTree>
    <p:extLst>
      <p:ext uri="{BB962C8B-B14F-4D97-AF65-F5344CB8AC3E}">
        <p14:creationId xmlns:p14="http://schemas.microsoft.com/office/powerpoint/2010/main" val="761404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BCP Best Practices </a:t>
            </a:r>
            <a:endParaRPr lang="en-US" dirty="0" smtClean="0"/>
          </a:p>
        </p:txBody>
      </p:sp>
      <p:sp>
        <p:nvSpPr>
          <p:cNvPr id="13315" name="Content Placeholder 2"/>
          <p:cNvSpPr>
            <a:spLocks noGrp="1"/>
          </p:cNvSpPr>
          <p:nvPr>
            <p:ph idx="1"/>
          </p:nvPr>
        </p:nvSpPr>
        <p:spPr/>
        <p:txBody>
          <a:bodyPr/>
          <a:lstStyle/>
          <a:p>
            <a:r>
              <a:rPr lang="en-US" dirty="0" smtClean="0"/>
              <a:t>Complete the BIA early</a:t>
            </a:r>
          </a:p>
          <a:p>
            <a:r>
              <a:rPr lang="en-US" dirty="0" smtClean="0"/>
              <a:t>Exercise caution when returning functionality from alternate locations</a:t>
            </a:r>
          </a:p>
          <a:p>
            <a:pPr lvl="1"/>
            <a:r>
              <a:rPr lang="en-US" dirty="0" smtClean="0"/>
              <a:t>Restore least critical functions first</a:t>
            </a:r>
          </a:p>
          <a:p>
            <a:pPr lvl="1"/>
            <a:r>
              <a:rPr lang="en-US" dirty="0" smtClean="0"/>
              <a:t>Review and update the BCP </a:t>
            </a:r>
          </a:p>
          <a:p>
            <a:r>
              <a:rPr lang="en-US" dirty="0" smtClean="0"/>
              <a:t>Test all individual pieces of the plan</a:t>
            </a:r>
          </a:p>
          <a:p>
            <a:r>
              <a:rPr lang="en-US" dirty="0" smtClean="0"/>
              <a:t>Conduct test exercises of the plan</a:t>
            </a:r>
          </a:p>
          <a:p>
            <a:pPr lvl="1"/>
            <a:r>
              <a:rPr lang="en-US" dirty="0" smtClean="0"/>
              <a:t>Conduct live test of the plan</a:t>
            </a:r>
            <a:endParaRPr lang="en-US" dirty="0" smtClean="0"/>
          </a:p>
        </p:txBody>
      </p:sp>
    </p:spTree>
    <p:extLst>
      <p:ext uri="{BB962C8B-B14F-4D97-AF65-F5344CB8AC3E}">
        <p14:creationId xmlns:p14="http://schemas.microsoft.com/office/powerpoint/2010/main" val="41872837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smtClean="0"/>
              <a:t>Sample of </a:t>
            </a:r>
            <a:r>
              <a:rPr lang="it-IT" dirty="0" err="1" smtClean="0"/>
              <a:t>Controls</a:t>
            </a:r>
            <a:r>
              <a:rPr lang="it-IT" dirty="0" smtClean="0"/>
              <a:t> (</a:t>
            </a:r>
            <a:r>
              <a:rPr lang="it-IT" dirty="0" err="1" smtClean="0"/>
              <a:t>reminder</a:t>
            </a:r>
            <a:r>
              <a:rPr lang="it-IT" dirty="0" smtClean="0"/>
              <a:t>)</a:t>
            </a:r>
            <a:endParaRPr lang="it-IT" dirty="0"/>
          </a:p>
        </p:txBody>
      </p:sp>
      <p:sp>
        <p:nvSpPr>
          <p:cNvPr id="6" name="Segnaposto contenuto 5"/>
          <p:cNvSpPr>
            <a:spLocks noGrp="1"/>
          </p:cNvSpPr>
          <p:nvPr>
            <p:ph idx="1"/>
          </p:nvPr>
        </p:nvSpPr>
        <p:spPr/>
        <p:txBody>
          <a:bodyPr>
            <a:normAutofit fontScale="70000" lnSpcReduction="20000"/>
          </a:bodyPr>
          <a:lstStyle/>
          <a:p>
            <a:r>
              <a:rPr lang="it-IT" dirty="0" err="1" smtClean="0"/>
              <a:t>Functional</a:t>
            </a:r>
            <a:r>
              <a:rPr lang="it-IT" dirty="0" smtClean="0"/>
              <a:t> </a:t>
            </a:r>
            <a:r>
              <a:rPr lang="it-IT" dirty="0" err="1" smtClean="0"/>
              <a:t>Classification</a:t>
            </a:r>
            <a:endParaRPr lang="it-IT" dirty="0" smtClean="0"/>
          </a:p>
          <a:p>
            <a:pPr lvl="1"/>
            <a:r>
              <a:rPr lang="it-IT" dirty="0" smtClean="0"/>
              <a:t>Preventive</a:t>
            </a:r>
          </a:p>
          <a:p>
            <a:pPr lvl="2"/>
            <a:r>
              <a:rPr lang="it-IT" dirty="0" smtClean="0"/>
              <a:t>System </a:t>
            </a:r>
            <a:r>
              <a:rPr lang="it-IT" dirty="0" err="1" smtClean="0"/>
              <a:t>Hardening</a:t>
            </a:r>
            <a:r>
              <a:rPr lang="it-IT" dirty="0" smtClean="0"/>
              <a:t> </a:t>
            </a:r>
            <a:r>
              <a:rPr lang="it-IT" dirty="0" smtClean="0">
                <a:sym typeface="Wingdings"/>
              </a:rPr>
              <a:t> reduce </a:t>
            </a:r>
            <a:r>
              <a:rPr lang="it-IT" dirty="0" err="1" smtClean="0">
                <a:sym typeface="Wingdings"/>
              </a:rPr>
              <a:t>opportunities</a:t>
            </a:r>
            <a:endParaRPr lang="it-IT" dirty="0" smtClean="0">
              <a:sym typeface="Wingdings"/>
            </a:endParaRPr>
          </a:p>
          <a:p>
            <a:pPr lvl="2"/>
            <a:r>
              <a:rPr lang="it-IT" dirty="0" smtClean="0"/>
              <a:t>Software </a:t>
            </a:r>
            <a:r>
              <a:rPr lang="it-IT" dirty="0" err="1" smtClean="0"/>
              <a:t>Patching</a:t>
            </a:r>
            <a:r>
              <a:rPr lang="it-IT" dirty="0" smtClean="0"/>
              <a:t> </a:t>
            </a:r>
            <a:r>
              <a:rPr lang="it-IT" dirty="0" smtClean="0">
                <a:sym typeface="Wingdings"/>
              </a:rPr>
              <a:t> </a:t>
            </a:r>
            <a:r>
              <a:rPr lang="it-IT" dirty="0" err="1" smtClean="0">
                <a:sym typeface="Wingdings"/>
              </a:rPr>
              <a:t>remove</a:t>
            </a:r>
            <a:r>
              <a:rPr lang="it-IT" dirty="0" smtClean="0">
                <a:sym typeface="Wingdings"/>
              </a:rPr>
              <a:t> </a:t>
            </a:r>
            <a:r>
              <a:rPr lang="it-IT" dirty="0" err="1" smtClean="0">
                <a:sym typeface="Wingdings"/>
              </a:rPr>
              <a:t>vulnerabilities</a:t>
            </a:r>
            <a:endParaRPr lang="it-IT" dirty="0" smtClean="0"/>
          </a:p>
          <a:p>
            <a:pPr lvl="1"/>
            <a:r>
              <a:rPr lang="it-IT" dirty="0" smtClean="0">
                <a:sym typeface="Wingdings"/>
              </a:rPr>
              <a:t>Detective</a:t>
            </a:r>
          </a:p>
          <a:p>
            <a:pPr lvl="2"/>
            <a:r>
              <a:rPr lang="it-IT" dirty="0" err="1" smtClean="0">
                <a:sym typeface="Wingdings"/>
              </a:rPr>
              <a:t>Intrusion</a:t>
            </a:r>
            <a:r>
              <a:rPr lang="it-IT" dirty="0" smtClean="0">
                <a:sym typeface="Wingdings"/>
              </a:rPr>
              <a:t> </a:t>
            </a:r>
            <a:r>
              <a:rPr lang="it-IT" dirty="0" err="1" smtClean="0">
                <a:sym typeface="Wingdings"/>
              </a:rPr>
              <a:t>Detection</a:t>
            </a:r>
            <a:r>
              <a:rPr lang="it-IT" dirty="0" smtClean="0">
                <a:sym typeface="Wingdings"/>
              </a:rPr>
              <a:t> Systems  reduce </a:t>
            </a:r>
            <a:r>
              <a:rPr lang="it-IT" dirty="0" err="1" smtClean="0">
                <a:sym typeface="Wingdings"/>
              </a:rPr>
              <a:t>likelihood</a:t>
            </a:r>
            <a:r>
              <a:rPr lang="it-IT" dirty="0" smtClean="0">
                <a:sym typeface="Wingdings"/>
              </a:rPr>
              <a:t> </a:t>
            </a:r>
          </a:p>
          <a:p>
            <a:pPr lvl="3"/>
            <a:r>
              <a:rPr lang="it-IT" dirty="0" err="1" smtClean="0">
                <a:sym typeface="Wingdings"/>
              </a:rPr>
              <a:t>Likelihood</a:t>
            </a:r>
            <a:r>
              <a:rPr lang="it-IT" dirty="0" smtClean="0">
                <a:sym typeface="Wingdings"/>
              </a:rPr>
              <a:t> (of exploit </a:t>
            </a:r>
            <a:r>
              <a:rPr lang="it-IT" dirty="0" err="1" smtClean="0">
                <a:sym typeface="Wingdings"/>
              </a:rPr>
              <a:t>going</a:t>
            </a:r>
            <a:r>
              <a:rPr lang="it-IT" dirty="0" smtClean="0">
                <a:sym typeface="Wingdings"/>
              </a:rPr>
              <a:t> </a:t>
            </a:r>
            <a:r>
              <a:rPr lang="it-IT" dirty="0" err="1" smtClean="0">
                <a:sym typeface="Wingdings"/>
              </a:rPr>
              <a:t>unnoticed</a:t>
            </a:r>
            <a:r>
              <a:rPr lang="it-IT" dirty="0" smtClean="0">
                <a:sym typeface="Wingdings"/>
              </a:rPr>
              <a:t>), </a:t>
            </a:r>
            <a:r>
              <a:rPr lang="it-IT" dirty="0" err="1" smtClean="0">
                <a:sym typeface="Wingdings"/>
              </a:rPr>
              <a:t>may</a:t>
            </a:r>
            <a:r>
              <a:rPr lang="it-IT" dirty="0" smtClean="0">
                <a:sym typeface="Wingdings"/>
              </a:rPr>
              <a:t> reduce impact (</a:t>
            </a:r>
            <a:r>
              <a:rPr lang="it-IT" dirty="0" err="1" smtClean="0">
                <a:sym typeface="Wingdings"/>
              </a:rPr>
              <a:t>if</a:t>
            </a:r>
            <a:r>
              <a:rPr lang="it-IT" dirty="0" smtClean="0">
                <a:sym typeface="Wingdings"/>
              </a:rPr>
              <a:t> </a:t>
            </a:r>
            <a:r>
              <a:rPr lang="it-IT" dirty="0" err="1" smtClean="0">
                <a:sym typeface="Wingdings"/>
              </a:rPr>
              <a:t>corrective</a:t>
            </a:r>
            <a:r>
              <a:rPr lang="it-IT" dirty="0" smtClean="0">
                <a:sym typeface="Wingdings"/>
              </a:rPr>
              <a:t> </a:t>
            </a:r>
            <a:r>
              <a:rPr lang="it-IT" dirty="0" err="1" smtClean="0">
                <a:sym typeface="Wingdings"/>
              </a:rPr>
              <a:t>actions</a:t>
            </a:r>
            <a:r>
              <a:rPr lang="it-IT" dirty="0" err="1">
                <a:sym typeface="Wingdings"/>
              </a:rPr>
              <a:t>s</a:t>
            </a:r>
            <a:r>
              <a:rPr lang="it-IT" dirty="0" smtClean="0">
                <a:sym typeface="Wingdings"/>
              </a:rPr>
              <a:t> </a:t>
            </a:r>
            <a:r>
              <a:rPr lang="it-IT" dirty="0" err="1" smtClean="0">
                <a:sym typeface="Wingdings"/>
              </a:rPr>
              <a:t>taken</a:t>
            </a:r>
            <a:r>
              <a:rPr lang="it-IT" dirty="0" smtClean="0">
                <a:sym typeface="Wingdings"/>
              </a:rPr>
              <a:t>)</a:t>
            </a:r>
          </a:p>
          <a:p>
            <a:pPr lvl="2"/>
            <a:r>
              <a:rPr lang="it-IT" dirty="0" smtClean="0">
                <a:sym typeface="Wingdings"/>
              </a:rPr>
              <a:t>Audit </a:t>
            </a:r>
            <a:r>
              <a:rPr lang="it-IT" dirty="0" err="1" smtClean="0">
                <a:sym typeface="Wingdings"/>
              </a:rPr>
              <a:t>Trails</a:t>
            </a:r>
            <a:r>
              <a:rPr lang="it-IT" dirty="0" smtClean="0">
                <a:sym typeface="Wingdings"/>
              </a:rPr>
              <a:t> (</a:t>
            </a:r>
            <a:r>
              <a:rPr lang="it-IT" dirty="0" err="1" smtClean="0">
                <a:sym typeface="Wingdings"/>
              </a:rPr>
              <a:t>as</a:t>
            </a:r>
            <a:r>
              <a:rPr lang="it-IT" dirty="0" smtClean="0">
                <a:sym typeface="Wingdings"/>
              </a:rPr>
              <a:t> </a:t>
            </a:r>
            <a:r>
              <a:rPr lang="it-IT" dirty="0" err="1" smtClean="0">
                <a:sym typeface="Wingdings"/>
              </a:rPr>
              <a:t>before</a:t>
            </a:r>
            <a:r>
              <a:rPr lang="it-IT" dirty="0" smtClean="0">
                <a:sym typeface="Wingdings"/>
              </a:rPr>
              <a:t>, for </a:t>
            </a:r>
            <a:r>
              <a:rPr lang="it-IT" dirty="0" err="1" smtClean="0">
                <a:sym typeface="Wingdings"/>
              </a:rPr>
              <a:t>humans</a:t>
            </a:r>
            <a:r>
              <a:rPr lang="it-IT" dirty="0" smtClean="0">
                <a:sym typeface="Wingdings"/>
              </a:rPr>
              <a:t>)</a:t>
            </a:r>
          </a:p>
          <a:p>
            <a:pPr lvl="1"/>
            <a:r>
              <a:rPr lang="it-IT" dirty="0" err="1" smtClean="0">
                <a:sym typeface="Wingdings"/>
              </a:rPr>
              <a:t>Corrective</a:t>
            </a:r>
            <a:endParaRPr lang="it-IT" dirty="0" smtClean="0">
              <a:sym typeface="Wingdings"/>
            </a:endParaRPr>
          </a:p>
          <a:p>
            <a:pPr lvl="2"/>
            <a:r>
              <a:rPr lang="it-IT" dirty="0" smtClean="0">
                <a:sym typeface="Wingdings"/>
              </a:rPr>
              <a:t>Back-up  </a:t>
            </a:r>
            <a:r>
              <a:rPr lang="it-IT" dirty="0" err="1" smtClean="0">
                <a:sym typeface="Wingdings"/>
              </a:rPr>
              <a:t>it</a:t>
            </a:r>
            <a:r>
              <a:rPr lang="it-IT" dirty="0" smtClean="0">
                <a:sym typeface="Wingdings"/>
              </a:rPr>
              <a:t> </a:t>
            </a:r>
            <a:r>
              <a:rPr lang="it-IT" dirty="0" err="1" smtClean="0">
                <a:sym typeface="Wingdings"/>
              </a:rPr>
              <a:t>is</a:t>
            </a:r>
            <a:r>
              <a:rPr lang="it-IT" dirty="0" smtClean="0">
                <a:sym typeface="Wingdings"/>
              </a:rPr>
              <a:t> </a:t>
            </a:r>
            <a:r>
              <a:rPr lang="it-IT" dirty="0" err="1" smtClean="0">
                <a:sym typeface="Wingdings"/>
              </a:rPr>
              <a:t>done</a:t>
            </a:r>
            <a:r>
              <a:rPr lang="it-IT" dirty="0" smtClean="0">
                <a:sym typeface="Wingdings"/>
              </a:rPr>
              <a:t> </a:t>
            </a:r>
            <a:r>
              <a:rPr lang="it-IT" dirty="0" err="1" smtClean="0">
                <a:sym typeface="Wingdings"/>
              </a:rPr>
              <a:t>before</a:t>
            </a:r>
            <a:r>
              <a:rPr lang="it-IT" dirty="0" smtClean="0">
                <a:sym typeface="Wingdings"/>
              </a:rPr>
              <a:t> the </a:t>
            </a:r>
            <a:r>
              <a:rPr lang="it-IT" dirty="0" err="1" smtClean="0">
                <a:sym typeface="Wingdings"/>
              </a:rPr>
              <a:t>incident</a:t>
            </a:r>
            <a:r>
              <a:rPr lang="it-IT" dirty="0" smtClean="0">
                <a:sym typeface="Wingdings"/>
              </a:rPr>
              <a:t> </a:t>
            </a:r>
            <a:r>
              <a:rPr lang="it-IT" dirty="0" err="1" smtClean="0">
                <a:sym typeface="Wingdings"/>
              </a:rPr>
              <a:t>but</a:t>
            </a:r>
            <a:r>
              <a:rPr lang="it-IT" dirty="0" smtClean="0">
                <a:sym typeface="Wingdings"/>
              </a:rPr>
              <a:t> </a:t>
            </a:r>
            <a:r>
              <a:rPr lang="it-IT" dirty="0" err="1" smtClean="0">
                <a:sym typeface="Wingdings"/>
              </a:rPr>
              <a:t>it</a:t>
            </a:r>
            <a:r>
              <a:rPr lang="it-IT" dirty="0" smtClean="0">
                <a:sym typeface="Wingdings"/>
              </a:rPr>
              <a:t> </a:t>
            </a:r>
            <a:r>
              <a:rPr lang="it-IT" dirty="0" err="1" smtClean="0">
                <a:sym typeface="Wingdings"/>
              </a:rPr>
              <a:t>doesn’t</a:t>
            </a:r>
            <a:r>
              <a:rPr lang="it-IT" dirty="0" smtClean="0">
                <a:sym typeface="Wingdings"/>
              </a:rPr>
              <a:t> </a:t>
            </a:r>
            <a:r>
              <a:rPr lang="it-IT" dirty="0" err="1" smtClean="0">
                <a:sym typeface="Wingdings"/>
              </a:rPr>
              <a:t>forbid</a:t>
            </a:r>
            <a:r>
              <a:rPr lang="it-IT" dirty="0" smtClean="0">
                <a:sym typeface="Wingdings"/>
              </a:rPr>
              <a:t> the </a:t>
            </a:r>
            <a:r>
              <a:rPr lang="it-IT" dirty="0" err="1" smtClean="0">
                <a:sym typeface="Wingdings"/>
              </a:rPr>
              <a:t>incident</a:t>
            </a:r>
            <a:r>
              <a:rPr lang="it-IT" dirty="0" smtClean="0">
                <a:sym typeface="Wingdings"/>
              </a:rPr>
              <a:t> to </a:t>
            </a:r>
            <a:r>
              <a:rPr lang="it-IT" dirty="0" err="1" smtClean="0">
                <a:sym typeface="Wingdings"/>
              </a:rPr>
              <a:t>happen</a:t>
            </a:r>
            <a:r>
              <a:rPr lang="it-IT" dirty="0" smtClean="0">
                <a:sym typeface="Wingdings"/>
              </a:rPr>
              <a:t>  reduce impact</a:t>
            </a:r>
          </a:p>
          <a:p>
            <a:pPr lvl="2"/>
            <a:r>
              <a:rPr lang="it-IT" dirty="0" smtClean="0">
                <a:sym typeface="Wingdings"/>
              </a:rPr>
              <a:t>File </a:t>
            </a:r>
            <a:r>
              <a:rPr lang="it-IT" dirty="0" err="1" smtClean="0">
                <a:sym typeface="Wingdings"/>
              </a:rPr>
              <a:t>Recovery</a:t>
            </a:r>
            <a:r>
              <a:rPr lang="it-IT" dirty="0" smtClean="0">
                <a:sym typeface="Wingdings"/>
              </a:rPr>
              <a:t>  </a:t>
            </a:r>
            <a:r>
              <a:rPr lang="it-IT" dirty="0" err="1" smtClean="0">
                <a:sym typeface="Wingdings"/>
              </a:rPr>
              <a:t>recover</a:t>
            </a:r>
            <a:r>
              <a:rPr lang="it-IT" dirty="0" smtClean="0">
                <a:sym typeface="Wingdings"/>
              </a:rPr>
              <a:t> from impact</a:t>
            </a:r>
          </a:p>
          <a:p>
            <a:r>
              <a:rPr lang="it-IT" dirty="0" err="1" smtClean="0">
                <a:sym typeface="Wingdings"/>
              </a:rPr>
              <a:t>Conceptual</a:t>
            </a:r>
            <a:r>
              <a:rPr lang="it-IT" dirty="0" smtClean="0">
                <a:sym typeface="Wingdings"/>
              </a:rPr>
              <a:t> </a:t>
            </a:r>
            <a:r>
              <a:rPr lang="it-IT" dirty="0" err="1" smtClean="0">
                <a:sym typeface="Wingdings"/>
              </a:rPr>
              <a:t>Classification</a:t>
            </a:r>
            <a:endParaRPr lang="it-IT" dirty="0" smtClean="0">
              <a:sym typeface="Wingdings"/>
            </a:endParaRPr>
          </a:p>
          <a:p>
            <a:pPr lvl="1"/>
            <a:r>
              <a:rPr lang="it-IT" dirty="0" err="1" smtClean="0">
                <a:sym typeface="Wingdings"/>
              </a:rPr>
              <a:t>Procedural</a:t>
            </a:r>
            <a:r>
              <a:rPr lang="it-IT" dirty="0">
                <a:sym typeface="Wingdings"/>
              </a:rPr>
              <a:t> </a:t>
            </a:r>
            <a:r>
              <a:rPr lang="it-IT" dirty="0" smtClean="0">
                <a:sym typeface="Wingdings"/>
              </a:rPr>
              <a:t> </a:t>
            </a:r>
            <a:r>
              <a:rPr lang="it-IT" dirty="0" err="1" smtClean="0">
                <a:sym typeface="Wingdings"/>
              </a:rPr>
              <a:t>organization</a:t>
            </a:r>
            <a:r>
              <a:rPr lang="it-IT" dirty="0" smtClean="0">
                <a:sym typeface="Wingdings"/>
              </a:rPr>
              <a:t> </a:t>
            </a:r>
            <a:r>
              <a:rPr lang="it-IT" dirty="0" err="1" smtClean="0">
                <a:sym typeface="Wingdings"/>
              </a:rPr>
              <a:t>level</a:t>
            </a:r>
            <a:r>
              <a:rPr lang="it-IT" dirty="0" smtClean="0">
                <a:sym typeface="Wingdings"/>
              </a:rPr>
              <a:t>, </a:t>
            </a:r>
            <a:r>
              <a:rPr lang="it-IT" dirty="0" err="1" smtClean="0">
                <a:sym typeface="Wingdings"/>
              </a:rPr>
              <a:t>related</a:t>
            </a:r>
            <a:r>
              <a:rPr lang="it-IT" dirty="0" smtClean="0">
                <a:sym typeface="Wingdings"/>
              </a:rPr>
              <a:t> to </a:t>
            </a:r>
            <a:r>
              <a:rPr lang="it-IT" dirty="0" err="1" smtClean="0">
                <a:sym typeface="Wingdings"/>
              </a:rPr>
              <a:t>humans</a:t>
            </a:r>
            <a:r>
              <a:rPr lang="it-IT" dirty="0" smtClean="0">
                <a:sym typeface="Wingdings"/>
              </a:rPr>
              <a:t> </a:t>
            </a:r>
            <a:r>
              <a:rPr lang="it-IT" dirty="0" err="1" smtClean="0">
                <a:sym typeface="Wingdings"/>
              </a:rPr>
              <a:t>operating</a:t>
            </a:r>
            <a:r>
              <a:rPr lang="it-IT" dirty="0" smtClean="0">
                <a:sym typeface="Wingdings"/>
              </a:rPr>
              <a:t> </a:t>
            </a:r>
            <a:r>
              <a:rPr lang="it-IT" dirty="0" err="1" smtClean="0">
                <a:sym typeface="Wingdings"/>
              </a:rPr>
              <a:t>system</a:t>
            </a:r>
            <a:endParaRPr lang="it-IT" dirty="0" smtClean="0">
              <a:sym typeface="Wingdings"/>
            </a:endParaRPr>
          </a:p>
          <a:p>
            <a:pPr lvl="1"/>
            <a:r>
              <a:rPr lang="it-IT" dirty="0" smtClean="0">
                <a:sym typeface="Wingdings"/>
              </a:rPr>
              <a:t>Technical  </a:t>
            </a:r>
            <a:r>
              <a:rPr lang="it-IT" dirty="0" err="1" smtClean="0">
                <a:sym typeface="Wingdings"/>
              </a:rPr>
              <a:t>system</a:t>
            </a:r>
            <a:r>
              <a:rPr lang="it-IT" dirty="0" smtClean="0">
                <a:sym typeface="Wingdings"/>
              </a:rPr>
              <a:t> and software </a:t>
            </a:r>
            <a:r>
              <a:rPr lang="it-IT" dirty="0" err="1" smtClean="0">
                <a:sym typeface="Wingdings"/>
              </a:rPr>
              <a:t>level</a:t>
            </a:r>
            <a:endParaRPr lang="it-IT" dirty="0" smtClean="0">
              <a:sym typeface="Wingdings"/>
            </a:endParaRPr>
          </a:p>
          <a:p>
            <a:pPr lvl="1"/>
            <a:r>
              <a:rPr lang="it-IT" dirty="0" err="1" smtClean="0">
                <a:sym typeface="Wingdings"/>
              </a:rPr>
              <a:t>Physical</a:t>
            </a:r>
            <a:r>
              <a:rPr lang="it-IT" dirty="0" smtClean="0">
                <a:sym typeface="Wingdings"/>
              </a:rPr>
              <a:t>  </a:t>
            </a:r>
            <a:r>
              <a:rPr lang="it-IT" dirty="0" err="1" smtClean="0">
                <a:sym typeface="Wingdings"/>
              </a:rPr>
              <a:t>related</a:t>
            </a:r>
            <a:r>
              <a:rPr lang="it-IT" dirty="0" smtClean="0">
                <a:sym typeface="Wingdings"/>
              </a:rPr>
              <a:t> to </a:t>
            </a:r>
            <a:r>
              <a:rPr lang="it-IT" dirty="0" err="1" smtClean="0">
                <a:sym typeface="Wingdings"/>
              </a:rPr>
              <a:t>facilities</a:t>
            </a:r>
            <a:endParaRPr lang="it-IT" dirty="0">
              <a:sym typeface="Wingdings"/>
            </a:endParaRPr>
          </a:p>
        </p:txBody>
      </p:sp>
      <p:sp>
        <p:nvSpPr>
          <p:cNvPr id="2" name="Segnaposto data 1"/>
          <p:cNvSpPr>
            <a:spLocks noGrp="1"/>
          </p:cNvSpPr>
          <p:nvPr>
            <p:ph type="dt" sz="half" idx="10"/>
          </p:nvPr>
        </p:nvSpPr>
        <p:spPr/>
        <p:txBody>
          <a:bodyPr/>
          <a:lstStyle/>
          <a:p>
            <a:fld id="{CBE48B5D-56A4-F84C-BC9F-83B25B1543A1}" type="datetime1">
              <a:rPr lang="x-none" smtClean="0"/>
              <a:t>10/24/16</a:t>
            </a:fld>
            <a:endParaRPr lang="en-US"/>
          </a:p>
        </p:txBody>
      </p:sp>
      <p:sp>
        <p:nvSpPr>
          <p:cNvPr id="3" name="Segnaposto piè di pagina 2"/>
          <p:cNvSpPr>
            <a:spLocks noGrp="1"/>
          </p:cNvSpPr>
          <p:nvPr>
            <p:ph type="ftr" sz="quarter" idx="11"/>
          </p:nvPr>
        </p:nvSpPr>
        <p:spPr/>
        <p:txBody>
          <a:bodyPr/>
          <a:lstStyle/>
          <a:p>
            <a:r>
              <a:rPr lang="en-US" smtClean="0"/>
              <a:t>Fabio Massacci - Offensive Technologies</a:t>
            </a:r>
            <a:endParaRPr lang="en-US"/>
          </a:p>
        </p:txBody>
      </p:sp>
      <p:sp>
        <p:nvSpPr>
          <p:cNvPr id="4" name="Segnaposto numero diapositiva 3"/>
          <p:cNvSpPr>
            <a:spLocks noGrp="1"/>
          </p:cNvSpPr>
          <p:nvPr>
            <p:ph type="sldNum" sz="quarter" idx="12"/>
          </p:nvPr>
        </p:nvSpPr>
        <p:spPr/>
        <p:txBody>
          <a:bodyPr/>
          <a:lstStyle/>
          <a:p>
            <a:fld id="{8810CC23-C840-F64A-868D-8B0138AB6D4C}" type="slidenum">
              <a:rPr lang="en-US" smtClean="0"/>
              <a:t>2</a:t>
            </a:fld>
            <a:endParaRPr lang="en-US"/>
          </a:p>
        </p:txBody>
      </p:sp>
    </p:spTree>
    <p:extLst>
      <p:ext uri="{BB962C8B-B14F-4D97-AF65-F5344CB8AC3E}">
        <p14:creationId xmlns:p14="http://schemas.microsoft.com/office/powerpoint/2010/main" val="396031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err="1" smtClean="0"/>
              <a:t>Conduct</a:t>
            </a:r>
            <a:r>
              <a:rPr lang="it-IT" dirty="0" smtClean="0"/>
              <a:t> Live Test of Plan</a:t>
            </a:r>
            <a:endParaRPr lang="it-IT" dirty="0"/>
          </a:p>
        </p:txBody>
      </p:sp>
      <p:sp>
        <p:nvSpPr>
          <p:cNvPr id="8" name="Segnaposto contenuto 7"/>
          <p:cNvSpPr>
            <a:spLocks noGrp="1"/>
          </p:cNvSpPr>
          <p:nvPr>
            <p:ph idx="1"/>
          </p:nvPr>
        </p:nvSpPr>
        <p:spPr/>
        <p:txBody>
          <a:bodyPr>
            <a:normAutofit fontScale="55000" lnSpcReduction="20000"/>
          </a:bodyPr>
          <a:lstStyle/>
          <a:p>
            <a:r>
              <a:rPr lang="it-IT" dirty="0" err="1" smtClean="0"/>
              <a:t>Doable</a:t>
            </a:r>
            <a:r>
              <a:rPr lang="it-IT" dirty="0" smtClean="0"/>
              <a:t> for </a:t>
            </a:r>
            <a:r>
              <a:rPr lang="it-IT" dirty="0" err="1" smtClean="0"/>
              <a:t>Cloud</a:t>
            </a:r>
            <a:r>
              <a:rPr lang="it-IT" dirty="0" smtClean="0"/>
              <a:t> IT </a:t>
            </a:r>
            <a:r>
              <a:rPr lang="it-IT" dirty="0" err="1" smtClean="0"/>
              <a:t>systems</a:t>
            </a:r>
            <a:r>
              <a:rPr lang="it-IT" dirty="0" smtClean="0"/>
              <a:t> </a:t>
            </a:r>
            <a:r>
              <a:rPr lang="it-IT" dirty="0" smtClean="0">
                <a:sym typeface="Wingdings"/>
              </a:rPr>
              <a:t> </a:t>
            </a:r>
            <a:r>
              <a:rPr lang="it-IT" dirty="0" err="1" smtClean="0">
                <a:sym typeface="Wingdings"/>
              </a:rPr>
              <a:t>Netflix</a:t>
            </a:r>
            <a:r>
              <a:rPr lang="it-IT" dirty="0" smtClean="0">
                <a:sym typeface="Wingdings"/>
              </a:rPr>
              <a:t> Chaos </a:t>
            </a:r>
            <a:r>
              <a:rPr lang="it-IT" dirty="0" err="1" smtClean="0">
                <a:sym typeface="Wingdings"/>
              </a:rPr>
              <a:t>Monkey</a:t>
            </a:r>
            <a:endParaRPr lang="it-IT" dirty="0" smtClean="0">
              <a:sym typeface="Wingdings"/>
            </a:endParaRPr>
          </a:p>
          <a:p>
            <a:pPr lvl="1"/>
            <a:r>
              <a:rPr lang="it-IT" dirty="0"/>
              <a:t>“</a:t>
            </a:r>
            <a:r>
              <a:rPr lang="it-IT" dirty="0" err="1"/>
              <a:t>We</a:t>
            </a:r>
            <a:r>
              <a:rPr lang="it-IT" dirty="0"/>
              <a:t> </a:t>
            </a:r>
            <a:r>
              <a:rPr lang="it-IT" dirty="0" err="1"/>
              <a:t>have</a:t>
            </a:r>
            <a:r>
              <a:rPr lang="it-IT" dirty="0"/>
              <a:t> </a:t>
            </a:r>
            <a:r>
              <a:rPr lang="it-IT" dirty="0" err="1"/>
              <a:t>found</a:t>
            </a:r>
            <a:r>
              <a:rPr lang="it-IT" dirty="0"/>
              <a:t> </a:t>
            </a:r>
            <a:r>
              <a:rPr lang="it-IT" dirty="0" err="1"/>
              <a:t>that</a:t>
            </a:r>
            <a:r>
              <a:rPr lang="it-IT" dirty="0"/>
              <a:t> the best defense </a:t>
            </a:r>
            <a:r>
              <a:rPr lang="it-IT" dirty="0" err="1"/>
              <a:t>against</a:t>
            </a:r>
            <a:r>
              <a:rPr lang="it-IT" dirty="0"/>
              <a:t> major </a:t>
            </a:r>
            <a:r>
              <a:rPr lang="it-IT" dirty="0" err="1"/>
              <a:t>unexpected</a:t>
            </a:r>
            <a:r>
              <a:rPr lang="it-IT" dirty="0"/>
              <a:t> </a:t>
            </a:r>
            <a:r>
              <a:rPr lang="it-IT" dirty="0" err="1"/>
              <a:t>failures</a:t>
            </a:r>
            <a:r>
              <a:rPr lang="it-IT" dirty="0"/>
              <a:t> </a:t>
            </a:r>
            <a:r>
              <a:rPr lang="it-IT" dirty="0" err="1"/>
              <a:t>is</a:t>
            </a:r>
            <a:r>
              <a:rPr lang="it-IT" dirty="0"/>
              <a:t> to </a:t>
            </a:r>
            <a:r>
              <a:rPr lang="it-IT" dirty="0" err="1"/>
              <a:t>fail</a:t>
            </a:r>
            <a:r>
              <a:rPr lang="it-IT" dirty="0"/>
              <a:t> </a:t>
            </a:r>
            <a:r>
              <a:rPr lang="it-IT" dirty="0" err="1"/>
              <a:t>often</a:t>
            </a:r>
            <a:r>
              <a:rPr lang="it-IT" dirty="0"/>
              <a:t>. By </a:t>
            </a:r>
            <a:r>
              <a:rPr lang="it-IT" dirty="0" err="1"/>
              <a:t>frequently</a:t>
            </a:r>
            <a:r>
              <a:rPr lang="it-IT" dirty="0"/>
              <a:t> </a:t>
            </a:r>
            <a:r>
              <a:rPr lang="it-IT" dirty="0" err="1"/>
              <a:t>causing</a:t>
            </a:r>
            <a:r>
              <a:rPr lang="it-IT" dirty="0"/>
              <a:t> </a:t>
            </a:r>
            <a:r>
              <a:rPr lang="it-IT" dirty="0" err="1"/>
              <a:t>failures</a:t>
            </a:r>
            <a:r>
              <a:rPr lang="it-IT" dirty="0"/>
              <a:t>, </a:t>
            </a:r>
            <a:r>
              <a:rPr lang="it-IT" dirty="0" err="1"/>
              <a:t>we</a:t>
            </a:r>
            <a:r>
              <a:rPr lang="it-IT" dirty="0"/>
              <a:t> force </a:t>
            </a:r>
            <a:r>
              <a:rPr lang="it-IT" dirty="0" err="1"/>
              <a:t>our</a:t>
            </a:r>
            <a:r>
              <a:rPr lang="it-IT" dirty="0"/>
              <a:t> </a:t>
            </a:r>
            <a:r>
              <a:rPr lang="it-IT" dirty="0" err="1"/>
              <a:t>services</a:t>
            </a:r>
            <a:r>
              <a:rPr lang="it-IT" dirty="0"/>
              <a:t> to be </a:t>
            </a:r>
            <a:r>
              <a:rPr lang="it-IT" dirty="0" err="1"/>
              <a:t>built</a:t>
            </a:r>
            <a:r>
              <a:rPr lang="it-IT" dirty="0"/>
              <a:t> in a way </a:t>
            </a:r>
            <a:r>
              <a:rPr lang="it-IT" dirty="0" err="1"/>
              <a:t>that</a:t>
            </a:r>
            <a:r>
              <a:rPr lang="it-IT" dirty="0"/>
              <a:t> </a:t>
            </a:r>
            <a:r>
              <a:rPr lang="it-IT" dirty="0" err="1"/>
              <a:t>is</a:t>
            </a:r>
            <a:r>
              <a:rPr lang="it-IT" dirty="0"/>
              <a:t> more </a:t>
            </a:r>
            <a:r>
              <a:rPr lang="it-IT" dirty="0" err="1"/>
              <a:t>resilient</a:t>
            </a:r>
            <a:r>
              <a:rPr lang="it-IT" dirty="0" smtClean="0"/>
              <a:t>. [</a:t>
            </a:r>
            <a:r>
              <a:rPr lang="is-IS" dirty="0" smtClean="0"/>
              <a:t>…]</a:t>
            </a:r>
          </a:p>
          <a:p>
            <a:pPr lvl="1"/>
            <a:r>
              <a:rPr lang="it-IT" dirty="0" smtClean="0"/>
              <a:t>Chaos </a:t>
            </a:r>
            <a:r>
              <a:rPr lang="it-IT" dirty="0" err="1"/>
              <a:t>Monkey</a:t>
            </a:r>
            <a:r>
              <a:rPr lang="it-IT" dirty="0"/>
              <a:t> </a:t>
            </a:r>
            <a:r>
              <a:rPr lang="it-IT" dirty="0" err="1"/>
              <a:t>is</a:t>
            </a:r>
            <a:r>
              <a:rPr lang="it-IT" dirty="0"/>
              <a:t> a service </a:t>
            </a:r>
            <a:r>
              <a:rPr lang="it-IT" dirty="0" err="1"/>
              <a:t>which</a:t>
            </a:r>
            <a:r>
              <a:rPr lang="it-IT" dirty="0"/>
              <a:t> </a:t>
            </a:r>
            <a:r>
              <a:rPr lang="it-IT" dirty="0" err="1"/>
              <a:t>runs</a:t>
            </a:r>
            <a:r>
              <a:rPr lang="it-IT" dirty="0"/>
              <a:t> in the Amazon Web Services (AWS) </a:t>
            </a:r>
            <a:r>
              <a:rPr lang="it-IT" dirty="0" err="1"/>
              <a:t>that</a:t>
            </a:r>
            <a:r>
              <a:rPr lang="it-IT" dirty="0"/>
              <a:t> </a:t>
            </a:r>
            <a:r>
              <a:rPr lang="it-IT" dirty="0" err="1"/>
              <a:t>seeks</a:t>
            </a:r>
            <a:r>
              <a:rPr lang="it-IT" dirty="0"/>
              <a:t> out Auto </a:t>
            </a:r>
            <a:r>
              <a:rPr lang="it-IT" dirty="0" err="1"/>
              <a:t>Scaling</a:t>
            </a:r>
            <a:r>
              <a:rPr lang="it-IT" dirty="0"/>
              <a:t> </a:t>
            </a:r>
            <a:r>
              <a:rPr lang="it-IT" dirty="0" err="1"/>
              <a:t>Groups</a:t>
            </a:r>
            <a:r>
              <a:rPr lang="it-IT" dirty="0"/>
              <a:t> (</a:t>
            </a:r>
            <a:r>
              <a:rPr lang="it-IT" dirty="0" err="1"/>
              <a:t>ASGs</a:t>
            </a:r>
            <a:r>
              <a:rPr lang="it-IT" dirty="0"/>
              <a:t>) and </a:t>
            </a:r>
            <a:r>
              <a:rPr lang="it-IT" dirty="0" err="1"/>
              <a:t>terminates</a:t>
            </a:r>
            <a:r>
              <a:rPr lang="it-IT" dirty="0"/>
              <a:t> </a:t>
            </a:r>
            <a:r>
              <a:rPr lang="it-IT" dirty="0" err="1"/>
              <a:t>instances</a:t>
            </a:r>
            <a:r>
              <a:rPr lang="it-IT" dirty="0"/>
              <a:t> (</a:t>
            </a:r>
            <a:r>
              <a:rPr lang="it-IT" dirty="0" err="1"/>
              <a:t>virtual</a:t>
            </a:r>
            <a:r>
              <a:rPr lang="it-IT" dirty="0"/>
              <a:t> </a:t>
            </a:r>
            <a:r>
              <a:rPr lang="it-IT" dirty="0" err="1"/>
              <a:t>machines</a:t>
            </a:r>
            <a:r>
              <a:rPr lang="it-IT" dirty="0"/>
              <a:t>) per </a:t>
            </a:r>
            <a:r>
              <a:rPr lang="it-IT" dirty="0" err="1"/>
              <a:t>group</a:t>
            </a:r>
            <a:r>
              <a:rPr lang="it-IT" dirty="0"/>
              <a:t>. </a:t>
            </a:r>
            <a:r>
              <a:rPr lang="it-IT" dirty="0" smtClean="0"/>
              <a:t>[</a:t>
            </a:r>
            <a:r>
              <a:rPr lang="is-IS" dirty="0" smtClean="0"/>
              <a:t>…] </a:t>
            </a:r>
          </a:p>
          <a:p>
            <a:pPr lvl="1"/>
            <a:r>
              <a:rPr lang="it-IT" dirty="0" err="1" smtClean="0"/>
              <a:t>Within</a:t>
            </a:r>
            <a:r>
              <a:rPr lang="it-IT" dirty="0" smtClean="0"/>
              <a:t> </a:t>
            </a:r>
            <a:r>
              <a:rPr lang="it-IT" dirty="0"/>
              <a:t>an ASG, Chaos </a:t>
            </a:r>
            <a:r>
              <a:rPr lang="it-IT" dirty="0" err="1"/>
              <a:t>Monkey</a:t>
            </a:r>
            <a:r>
              <a:rPr lang="it-IT" dirty="0"/>
              <a:t> </a:t>
            </a:r>
            <a:r>
              <a:rPr lang="it-IT" dirty="0" err="1"/>
              <a:t>will</a:t>
            </a:r>
            <a:r>
              <a:rPr lang="it-IT" dirty="0"/>
              <a:t> </a:t>
            </a:r>
            <a:r>
              <a:rPr lang="it-IT" dirty="0" err="1"/>
              <a:t>select</a:t>
            </a:r>
            <a:r>
              <a:rPr lang="it-IT" dirty="0"/>
              <a:t> an </a:t>
            </a:r>
            <a:r>
              <a:rPr lang="it-IT" dirty="0" err="1"/>
              <a:t>instance</a:t>
            </a:r>
            <a:r>
              <a:rPr lang="it-IT" dirty="0"/>
              <a:t> </a:t>
            </a:r>
            <a:r>
              <a:rPr lang="it-IT" dirty="0" err="1"/>
              <a:t>at</a:t>
            </a:r>
            <a:r>
              <a:rPr lang="it-IT" dirty="0"/>
              <a:t> random and terminate </a:t>
            </a:r>
            <a:r>
              <a:rPr lang="it-IT" dirty="0" err="1"/>
              <a:t>it</a:t>
            </a:r>
            <a:r>
              <a:rPr lang="it-IT" dirty="0"/>
              <a:t>. </a:t>
            </a:r>
            <a:endParaRPr lang="it-IT" dirty="0" smtClean="0"/>
          </a:p>
          <a:p>
            <a:pPr lvl="1"/>
            <a:r>
              <a:rPr lang="it-IT" dirty="0" smtClean="0"/>
              <a:t>The </a:t>
            </a:r>
            <a:r>
              <a:rPr lang="it-IT" dirty="0"/>
              <a:t>ASG </a:t>
            </a:r>
            <a:r>
              <a:rPr lang="it-IT" dirty="0" err="1"/>
              <a:t>should</a:t>
            </a:r>
            <a:r>
              <a:rPr lang="it-IT" dirty="0"/>
              <a:t> </a:t>
            </a:r>
            <a:r>
              <a:rPr lang="it-IT" dirty="0" err="1"/>
              <a:t>detect</a:t>
            </a:r>
            <a:r>
              <a:rPr lang="it-IT" dirty="0"/>
              <a:t> the </a:t>
            </a:r>
            <a:r>
              <a:rPr lang="it-IT" dirty="0" err="1"/>
              <a:t>instance</a:t>
            </a:r>
            <a:r>
              <a:rPr lang="it-IT" dirty="0"/>
              <a:t> </a:t>
            </a:r>
            <a:r>
              <a:rPr lang="it-IT" dirty="0" err="1"/>
              <a:t>termination</a:t>
            </a:r>
            <a:r>
              <a:rPr lang="it-IT" dirty="0"/>
              <a:t> and </a:t>
            </a:r>
            <a:r>
              <a:rPr lang="it-IT" dirty="0" err="1"/>
              <a:t>automatically</a:t>
            </a:r>
            <a:r>
              <a:rPr lang="it-IT" dirty="0"/>
              <a:t> </a:t>
            </a:r>
            <a:r>
              <a:rPr lang="it-IT" dirty="0" err="1"/>
              <a:t>bring</a:t>
            </a:r>
            <a:r>
              <a:rPr lang="it-IT" dirty="0"/>
              <a:t> up a new, </a:t>
            </a:r>
            <a:r>
              <a:rPr lang="it-IT" dirty="0" err="1"/>
              <a:t>identically</a:t>
            </a:r>
            <a:r>
              <a:rPr lang="it-IT" dirty="0"/>
              <a:t> </a:t>
            </a:r>
            <a:r>
              <a:rPr lang="it-IT" dirty="0" err="1"/>
              <a:t>configured</a:t>
            </a:r>
            <a:r>
              <a:rPr lang="it-IT" dirty="0"/>
              <a:t>, </a:t>
            </a:r>
            <a:r>
              <a:rPr lang="it-IT" dirty="0" err="1"/>
              <a:t>instance</a:t>
            </a:r>
            <a:r>
              <a:rPr lang="it-IT" dirty="0" smtClean="0"/>
              <a:t>.” </a:t>
            </a:r>
            <a:endParaRPr lang="it-IT" dirty="0"/>
          </a:p>
          <a:p>
            <a:r>
              <a:rPr lang="it-IT" dirty="0" err="1" smtClean="0"/>
              <a:t>Acceptable</a:t>
            </a:r>
            <a:r>
              <a:rPr lang="it-IT" dirty="0" smtClean="0"/>
              <a:t> for </a:t>
            </a:r>
            <a:r>
              <a:rPr lang="it-IT" dirty="0" err="1" smtClean="0"/>
              <a:t>Netflix</a:t>
            </a:r>
            <a:r>
              <a:rPr lang="it-IT" dirty="0"/>
              <a:t>,</a:t>
            </a:r>
            <a:r>
              <a:rPr lang="it-IT" dirty="0" smtClean="0"/>
              <a:t> </a:t>
            </a:r>
            <a:r>
              <a:rPr lang="it-IT" dirty="0" err="1" smtClean="0"/>
              <a:t>Gmail</a:t>
            </a:r>
            <a:r>
              <a:rPr lang="it-IT" dirty="0" smtClean="0"/>
              <a:t>, Microsoft, etc.</a:t>
            </a:r>
          </a:p>
          <a:p>
            <a:pPr lvl="1"/>
            <a:r>
              <a:rPr lang="it-IT" dirty="0" err="1" smtClean="0"/>
              <a:t>Consequence</a:t>
            </a:r>
            <a:r>
              <a:rPr lang="it-IT" dirty="0" smtClean="0"/>
              <a:t> for </a:t>
            </a:r>
            <a:r>
              <a:rPr lang="it-IT" dirty="0" err="1" smtClean="0"/>
              <a:t>Netflix</a:t>
            </a:r>
            <a:r>
              <a:rPr lang="it-IT" dirty="0" smtClean="0"/>
              <a:t> </a:t>
            </a:r>
            <a:r>
              <a:rPr lang="it-IT" dirty="0" err="1" smtClean="0"/>
              <a:t>if</a:t>
            </a:r>
            <a:r>
              <a:rPr lang="it-IT" dirty="0" smtClean="0"/>
              <a:t> live </a:t>
            </a:r>
            <a:r>
              <a:rPr lang="it-IT" dirty="0" err="1" smtClean="0"/>
              <a:t>tests</a:t>
            </a:r>
            <a:r>
              <a:rPr lang="it-IT" dirty="0" smtClean="0"/>
              <a:t> </a:t>
            </a:r>
            <a:r>
              <a:rPr lang="it-IT" dirty="0" err="1" smtClean="0"/>
              <a:t>actually</a:t>
            </a:r>
            <a:r>
              <a:rPr lang="it-IT" dirty="0" smtClean="0"/>
              <a:t> </a:t>
            </a:r>
            <a:r>
              <a:rPr lang="it-IT" dirty="0" err="1" smtClean="0"/>
              <a:t>fail</a:t>
            </a:r>
            <a:r>
              <a:rPr lang="it-IT" dirty="0" smtClean="0"/>
              <a:t>? </a:t>
            </a:r>
          </a:p>
          <a:p>
            <a:pPr lvl="2"/>
            <a:r>
              <a:rPr lang="it-IT" dirty="0" smtClean="0"/>
              <a:t>People </a:t>
            </a:r>
            <a:r>
              <a:rPr lang="it-IT" dirty="0" err="1" smtClean="0"/>
              <a:t>won’t</a:t>
            </a:r>
            <a:r>
              <a:rPr lang="it-IT" dirty="0" smtClean="0"/>
              <a:t> </a:t>
            </a:r>
            <a:r>
              <a:rPr lang="it-IT" dirty="0" err="1" smtClean="0"/>
              <a:t>see</a:t>
            </a:r>
            <a:r>
              <a:rPr lang="it-IT" dirty="0" smtClean="0"/>
              <a:t> “House of </a:t>
            </a:r>
            <a:r>
              <a:rPr lang="it-IT" dirty="0" err="1" smtClean="0"/>
              <a:t>cards</a:t>
            </a:r>
            <a:r>
              <a:rPr lang="it-IT" dirty="0" smtClean="0"/>
              <a:t>” </a:t>
            </a:r>
            <a:r>
              <a:rPr lang="it-IT" dirty="0" err="1" smtClean="0"/>
              <a:t>tonight</a:t>
            </a:r>
            <a:r>
              <a:rPr lang="it-IT" dirty="0" smtClean="0"/>
              <a:t>.</a:t>
            </a:r>
          </a:p>
          <a:p>
            <a:pPr lvl="1"/>
            <a:r>
              <a:rPr lang="it-IT" dirty="0" smtClean="0"/>
              <a:t>For Microsoft </a:t>
            </a:r>
            <a:r>
              <a:rPr lang="it-IT" dirty="0" err="1" smtClean="0"/>
              <a:t>failure’s</a:t>
            </a:r>
            <a:r>
              <a:rPr lang="it-IT" dirty="0" smtClean="0"/>
              <a:t> </a:t>
            </a:r>
          </a:p>
          <a:p>
            <a:pPr lvl="2"/>
            <a:r>
              <a:rPr lang="it-IT" dirty="0" smtClean="0"/>
              <a:t>“</a:t>
            </a:r>
            <a:r>
              <a:rPr lang="it-IT" dirty="0" err="1" smtClean="0"/>
              <a:t>We</a:t>
            </a:r>
            <a:r>
              <a:rPr lang="it-IT" dirty="0" smtClean="0"/>
              <a:t> </a:t>
            </a:r>
            <a:r>
              <a:rPr lang="it-IT" dirty="0" err="1" smtClean="0"/>
              <a:t>reverted</a:t>
            </a:r>
            <a:r>
              <a:rPr lang="it-IT" dirty="0" smtClean="0"/>
              <a:t> the change </a:t>
            </a:r>
            <a:r>
              <a:rPr lang="it-IT" dirty="0" err="1" smtClean="0"/>
              <a:t>globally</a:t>
            </a:r>
            <a:r>
              <a:rPr lang="it-IT" dirty="0" smtClean="0"/>
              <a:t> </a:t>
            </a:r>
            <a:r>
              <a:rPr lang="it-IT" dirty="0" err="1" smtClean="0"/>
              <a:t>within</a:t>
            </a:r>
            <a:r>
              <a:rPr lang="it-IT" dirty="0" smtClean="0"/>
              <a:t> 30 minutes of the start of the </a:t>
            </a:r>
            <a:r>
              <a:rPr lang="it-IT" dirty="0" err="1" smtClean="0"/>
              <a:t>issue</a:t>
            </a:r>
            <a:r>
              <a:rPr lang="it-IT" dirty="0" smtClean="0"/>
              <a:t> [</a:t>
            </a:r>
            <a:r>
              <a:rPr lang="is-IS" dirty="0" smtClean="0"/>
              <a:t>…] </a:t>
            </a:r>
            <a:r>
              <a:rPr lang="it-IT" dirty="0"/>
              <a:t>a subset of Virtual </a:t>
            </a:r>
            <a:r>
              <a:rPr lang="it-IT" dirty="0" err="1"/>
              <a:t>Machines</a:t>
            </a:r>
            <a:r>
              <a:rPr lang="it-IT" dirty="0"/>
              <a:t> </a:t>
            </a:r>
            <a:r>
              <a:rPr lang="it-IT" dirty="0" err="1"/>
              <a:t>that</a:t>
            </a:r>
            <a:r>
              <a:rPr lang="it-IT" dirty="0"/>
              <a:t> </a:t>
            </a:r>
            <a:r>
              <a:rPr lang="it-IT" dirty="0" err="1"/>
              <a:t>required</a:t>
            </a:r>
            <a:r>
              <a:rPr lang="it-IT" dirty="0"/>
              <a:t> </a:t>
            </a:r>
            <a:r>
              <a:rPr lang="it-IT" dirty="0" err="1"/>
              <a:t>manual</a:t>
            </a:r>
            <a:r>
              <a:rPr lang="it-IT" dirty="0"/>
              <a:t> </a:t>
            </a:r>
            <a:r>
              <a:rPr lang="it-IT" dirty="0" err="1" smtClean="0"/>
              <a:t>recovery</a:t>
            </a:r>
            <a:r>
              <a:rPr lang="it-IT" dirty="0" smtClean="0"/>
              <a:t>”</a:t>
            </a:r>
          </a:p>
          <a:p>
            <a:r>
              <a:rPr lang="it-IT" dirty="0" smtClean="0"/>
              <a:t>Close to </a:t>
            </a:r>
            <a:r>
              <a:rPr lang="it-IT" dirty="0" err="1" smtClean="0"/>
              <a:t>impossible</a:t>
            </a:r>
            <a:r>
              <a:rPr lang="it-IT" dirty="0" smtClean="0"/>
              <a:t> to do life test on a </a:t>
            </a:r>
            <a:r>
              <a:rPr lang="it-IT" dirty="0" err="1" smtClean="0"/>
              <a:t>physical</a:t>
            </a:r>
            <a:r>
              <a:rPr lang="it-IT" dirty="0" smtClean="0"/>
              <a:t> production </a:t>
            </a:r>
            <a:r>
              <a:rPr lang="it-IT" dirty="0" err="1" smtClean="0"/>
              <a:t>systems</a:t>
            </a:r>
            <a:endParaRPr lang="it-IT" dirty="0" smtClean="0"/>
          </a:p>
          <a:p>
            <a:pPr lvl="1"/>
            <a:r>
              <a:rPr lang="it-IT" dirty="0" err="1">
                <a:sym typeface="Wingdings"/>
              </a:rPr>
              <a:t>C</a:t>
            </a:r>
            <a:r>
              <a:rPr lang="it-IT" dirty="0" err="1" smtClean="0">
                <a:sym typeface="Wingdings"/>
              </a:rPr>
              <a:t>an’t</a:t>
            </a:r>
            <a:r>
              <a:rPr lang="it-IT" dirty="0" smtClean="0">
                <a:sym typeface="Wingdings"/>
              </a:rPr>
              <a:t> “</a:t>
            </a:r>
            <a:r>
              <a:rPr lang="it-IT" dirty="0" err="1" smtClean="0">
                <a:sym typeface="Wingdings"/>
              </a:rPr>
              <a:t>revert</a:t>
            </a:r>
            <a:r>
              <a:rPr lang="it-IT" dirty="0" smtClean="0">
                <a:sym typeface="Wingdings"/>
              </a:rPr>
              <a:t>”, </a:t>
            </a:r>
            <a:r>
              <a:rPr lang="it-IT" dirty="0" err="1" smtClean="0">
                <a:sym typeface="Wingdings"/>
              </a:rPr>
              <a:t>nor</a:t>
            </a:r>
            <a:r>
              <a:rPr lang="it-IT" dirty="0" smtClean="0">
                <a:sym typeface="Wingdings"/>
              </a:rPr>
              <a:t> “</a:t>
            </a:r>
            <a:r>
              <a:rPr lang="it-IT" dirty="0" err="1" smtClean="0">
                <a:sym typeface="Wingdings"/>
              </a:rPr>
              <a:t>manually</a:t>
            </a:r>
            <a:r>
              <a:rPr lang="it-IT" dirty="0" smtClean="0">
                <a:sym typeface="Wingdings"/>
              </a:rPr>
              <a:t> </a:t>
            </a:r>
            <a:r>
              <a:rPr lang="it-IT" dirty="0" err="1" smtClean="0">
                <a:sym typeface="Wingdings"/>
              </a:rPr>
              <a:t>restart</a:t>
            </a:r>
            <a:r>
              <a:rPr lang="it-IT" dirty="0" smtClean="0">
                <a:sym typeface="Wingdings"/>
              </a:rPr>
              <a:t>” a </a:t>
            </a:r>
            <a:r>
              <a:rPr lang="it-IT" dirty="0" err="1" smtClean="0">
                <a:sym typeface="Wingdings"/>
              </a:rPr>
              <a:t>crashed</a:t>
            </a:r>
            <a:r>
              <a:rPr lang="it-IT" dirty="0" smtClean="0">
                <a:sym typeface="Wingdings"/>
              </a:rPr>
              <a:t> </a:t>
            </a:r>
            <a:r>
              <a:rPr lang="it-IT" dirty="0" err="1" smtClean="0">
                <a:sym typeface="Wingdings"/>
              </a:rPr>
              <a:t>aircraft</a:t>
            </a:r>
            <a:r>
              <a:rPr lang="it-IT" dirty="0" smtClean="0">
                <a:sym typeface="Wingdings"/>
              </a:rPr>
              <a:t> </a:t>
            </a:r>
          </a:p>
          <a:p>
            <a:pPr lvl="1"/>
            <a:r>
              <a:rPr lang="it-IT" dirty="0" smtClean="0"/>
              <a:t>Chernobyl </a:t>
            </a:r>
            <a:r>
              <a:rPr lang="it-IT" dirty="0" err="1" smtClean="0"/>
              <a:t>Nuclear</a:t>
            </a:r>
            <a:r>
              <a:rPr lang="it-IT" dirty="0" smtClean="0"/>
              <a:t> </a:t>
            </a:r>
            <a:r>
              <a:rPr lang="it-IT" dirty="0" err="1" smtClean="0"/>
              <a:t>Disaster</a:t>
            </a:r>
            <a:r>
              <a:rPr lang="it-IT" dirty="0" smtClean="0"/>
              <a:t> </a:t>
            </a:r>
            <a:r>
              <a:rPr lang="it-IT" dirty="0" err="1" smtClean="0"/>
              <a:t>was</a:t>
            </a:r>
            <a:r>
              <a:rPr lang="it-IT" dirty="0" smtClean="0"/>
              <a:t> an </a:t>
            </a:r>
            <a:r>
              <a:rPr lang="it-IT" dirty="0" err="1" smtClean="0"/>
              <a:t>example</a:t>
            </a:r>
            <a:r>
              <a:rPr lang="it-IT" dirty="0" smtClean="0"/>
              <a:t> of a test on a production </a:t>
            </a:r>
            <a:r>
              <a:rPr lang="it-IT" dirty="0" err="1" smtClean="0"/>
              <a:t>system</a:t>
            </a:r>
            <a:endParaRPr lang="it-IT" dirty="0" smtClean="0"/>
          </a:p>
          <a:p>
            <a:pPr lvl="1"/>
            <a:r>
              <a:rPr lang="it-IT" dirty="0" err="1" smtClean="0"/>
              <a:t>Uberlingen</a:t>
            </a:r>
            <a:r>
              <a:rPr lang="it-IT" dirty="0" smtClean="0"/>
              <a:t> Air </a:t>
            </a:r>
            <a:r>
              <a:rPr lang="it-IT" dirty="0" err="1" smtClean="0"/>
              <a:t>disaster</a:t>
            </a:r>
            <a:endParaRPr lang="it-IT" dirty="0" smtClean="0"/>
          </a:p>
        </p:txBody>
      </p:sp>
      <p:sp>
        <p:nvSpPr>
          <p:cNvPr id="4" name="Segnaposto data 3"/>
          <p:cNvSpPr>
            <a:spLocks noGrp="1"/>
          </p:cNvSpPr>
          <p:nvPr>
            <p:ph type="dt" sz="half" idx="10"/>
          </p:nvPr>
        </p:nvSpPr>
        <p:spPr/>
        <p:txBody>
          <a:bodyPr/>
          <a:lstStyle/>
          <a:p>
            <a:fld id="{85E15680-1683-AC41-AA8F-5E8C6B91AC9C}" type="datetime1">
              <a:rPr lang="x-none" smtClean="0"/>
              <a:t>10/24/16</a:t>
            </a:fld>
            <a:endParaRPr lang="en-US"/>
          </a:p>
        </p:txBody>
      </p:sp>
      <p:sp>
        <p:nvSpPr>
          <p:cNvPr id="5" name="Segnaposto piè di pagina 4"/>
          <p:cNvSpPr>
            <a:spLocks noGrp="1"/>
          </p:cNvSpPr>
          <p:nvPr>
            <p:ph type="ftr" sz="quarter" idx="11"/>
          </p:nvPr>
        </p:nvSpPr>
        <p:spPr/>
        <p:txBody>
          <a:bodyPr/>
          <a:lstStyle/>
          <a:p>
            <a:r>
              <a:rPr lang="en-US" smtClean="0"/>
              <a:t>Fabio Massacci - Offensive Technologies</a:t>
            </a:r>
            <a:endParaRPr lang="en-US"/>
          </a:p>
        </p:txBody>
      </p:sp>
      <p:sp>
        <p:nvSpPr>
          <p:cNvPr id="6" name="Segnaposto numero diapositiva 5"/>
          <p:cNvSpPr>
            <a:spLocks noGrp="1"/>
          </p:cNvSpPr>
          <p:nvPr>
            <p:ph type="sldNum" sz="quarter" idx="12"/>
          </p:nvPr>
        </p:nvSpPr>
        <p:spPr/>
        <p:txBody>
          <a:bodyPr/>
          <a:lstStyle/>
          <a:p>
            <a:fld id="{8810CC23-C840-F64A-868D-8B0138AB6D4C}" type="slidenum">
              <a:rPr lang="en-US" smtClean="0"/>
              <a:t>20</a:t>
            </a:fld>
            <a:endParaRPr lang="en-US"/>
          </a:p>
        </p:txBody>
      </p:sp>
    </p:spTree>
    <p:extLst>
      <p:ext uri="{BB962C8B-B14F-4D97-AF65-F5344CB8AC3E}">
        <p14:creationId xmlns:p14="http://schemas.microsoft.com/office/powerpoint/2010/main" val="238535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Growth of (Malicious) Incidents</a:t>
            </a:r>
            <a:endParaRPr lang="en-US" dirty="0" smtClean="0"/>
          </a:p>
        </p:txBody>
      </p:sp>
      <p:sp>
        <p:nvSpPr>
          <p:cNvPr id="8195" name="Content Placeholder 2"/>
          <p:cNvSpPr>
            <a:spLocks noGrp="1"/>
          </p:cNvSpPr>
          <p:nvPr>
            <p:ph idx="1"/>
          </p:nvPr>
        </p:nvSpPr>
        <p:spPr/>
        <p:txBody>
          <a:bodyPr/>
          <a:lstStyle/>
          <a:p>
            <a:r>
              <a:rPr lang="en-US" smtClean="0"/>
              <a:t>Computer Incidents</a:t>
            </a:r>
          </a:p>
          <a:p>
            <a:pPr lvl="1"/>
            <a:r>
              <a:rPr lang="en-US" smtClean="0"/>
              <a:t>1988 – one incident was news</a:t>
            </a:r>
          </a:p>
          <a:p>
            <a:pPr lvl="1"/>
            <a:r>
              <a:rPr lang="en-US" smtClean="0"/>
              <a:t>2003 – 137,529 incidents</a:t>
            </a:r>
          </a:p>
          <a:p>
            <a:pPr lvl="1"/>
            <a:r>
              <a:rPr lang="en-US" smtClean="0"/>
              <a:t>2013 – Off the chart</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600741" y="3686904"/>
            <a:ext cx="4802550" cy="258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Connector 2"/>
          <p:cNvCxnSpPr/>
          <p:nvPr/>
        </p:nvCxnSpPr>
        <p:spPr>
          <a:xfrm flipV="1">
            <a:off x="7264861" y="274638"/>
            <a:ext cx="1204256" cy="4199152"/>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02279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Growth of Incidents in Perspective</a:t>
            </a:r>
            <a:endParaRPr lang="en-US" dirty="0" smtClean="0"/>
          </a:p>
        </p:txBody>
      </p:sp>
      <p:sp>
        <p:nvSpPr>
          <p:cNvPr id="8195" name="Content Placeholder 2"/>
          <p:cNvSpPr>
            <a:spLocks noGrp="1"/>
          </p:cNvSpPr>
          <p:nvPr>
            <p:ph idx="1"/>
          </p:nvPr>
        </p:nvSpPr>
        <p:spPr/>
        <p:txBody>
          <a:bodyPr/>
          <a:lstStyle/>
          <a:p>
            <a:r>
              <a:rPr lang="en-US" dirty="0" smtClean="0"/>
              <a:t>Computer Incidents</a:t>
            </a:r>
          </a:p>
          <a:p>
            <a:pPr lvl="1"/>
            <a:r>
              <a:rPr lang="en-US" dirty="0" smtClean="0"/>
              <a:t>1988 – one incident was news</a:t>
            </a:r>
          </a:p>
          <a:p>
            <a:pPr lvl="1"/>
            <a:r>
              <a:rPr lang="en-US" dirty="0" smtClean="0"/>
              <a:t>2003 – 137,529 incidents</a:t>
            </a:r>
          </a:p>
          <a:p>
            <a:pPr lvl="1"/>
            <a:r>
              <a:rPr lang="en-US" dirty="0" smtClean="0"/>
              <a:t>2013 – Off the chart</a:t>
            </a:r>
          </a:p>
          <a:p>
            <a:r>
              <a:rPr lang="en-US" dirty="0" smtClean="0"/>
              <a:t>BUT</a:t>
            </a:r>
          </a:p>
          <a:p>
            <a:r>
              <a:rPr lang="en-US" dirty="0" smtClean="0"/>
              <a:t>Deaths in car accidents</a:t>
            </a:r>
            <a:endParaRPr lang="en-US" dirty="0" smtClean="0"/>
          </a:p>
          <a:p>
            <a:pPr lvl="1"/>
            <a:r>
              <a:rPr lang="en-US" dirty="0" smtClean="0"/>
              <a:t>1990 – 1.1 million</a:t>
            </a:r>
          </a:p>
          <a:p>
            <a:pPr lvl="1"/>
            <a:r>
              <a:rPr lang="en-US" dirty="0" smtClean="0"/>
              <a:t>2013 </a:t>
            </a:r>
            <a:r>
              <a:rPr lang="en-US" dirty="0" smtClean="0"/>
              <a:t>– 1.4 million</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8992896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Computer Security Incident</a:t>
            </a:r>
            <a:endParaRPr lang="en-US" dirty="0" smtClean="0"/>
          </a:p>
        </p:txBody>
      </p:sp>
      <p:sp>
        <p:nvSpPr>
          <p:cNvPr id="8195" name="Content Placeholder 2"/>
          <p:cNvSpPr>
            <a:spLocks noGrp="1"/>
          </p:cNvSpPr>
          <p:nvPr>
            <p:ph idx="1"/>
          </p:nvPr>
        </p:nvSpPr>
        <p:spPr/>
        <p:txBody>
          <a:bodyPr/>
          <a:lstStyle/>
          <a:p>
            <a:r>
              <a:rPr lang="en-US" dirty="0" smtClean="0"/>
              <a:t>Violation, or imminent threat of a violation of a security policy or security practice</a:t>
            </a:r>
          </a:p>
          <a:p>
            <a:r>
              <a:rPr lang="en-US" dirty="0" smtClean="0"/>
              <a:t>Examples</a:t>
            </a:r>
          </a:p>
          <a:p>
            <a:pPr lvl="1"/>
            <a:r>
              <a:rPr lang="en-US" dirty="0" smtClean="0"/>
              <a:t>Denial of service (</a:t>
            </a:r>
            <a:r>
              <a:rPr lang="en-US" dirty="0" err="1" smtClean="0"/>
              <a:t>DoS</a:t>
            </a:r>
            <a:r>
              <a:rPr lang="en-US" dirty="0" smtClean="0"/>
              <a:t>) attack</a:t>
            </a:r>
          </a:p>
          <a:p>
            <a:pPr lvl="1"/>
            <a:r>
              <a:rPr lang="en-US" dirty="0" smtClean="0"/>
              <a:t>Malware code</a:t>
            </a:r>
          </a:p>
          <a:p>
            <a:pPr lvl="1"/>
            <a:r>
              <a:rPr lang="en-US" dirty="0" smtClean="0"/>
              <a:t>Unauthorized access</a:t>
            </a:r>
          </a:p>
          <a:p>
            <a:pPr lvl="1"/>
            <a:r>
              <a:rPr lang="en-US" dirty="0" smtClean="0"/>
              <a:t>Inappropriate usage</a:t>
            </a:r>
          </a:p>
          <a:p>
            <a:pPr lvl="1"/>
            <a:r>
              <a:rPr lang="en-US" dirty="0" smtClean="0"/>
              <a:t>Multiple component</a:t>
            </a:r>
          </a:p>
          <a:p>
            <a:endParaRPr lang="en-US" dirty="0" smtClean="0"/>
          </a:p>
        </p:txBody>
      </p:sp>
    </p:spTree>
    <p:extLst>
      <p:ext uri="{BB962C8B-B14F-4D97-AF65-F5344CB8AC3E}">
        <p14:creationId xmlns:p14="http://schemas.microsoft.com/office/powerpoint/2010/main" val="2354750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What Is a Computer Incident Response Team Plan?</a:t>
            </a:r>
            <a:endParaRPr lang="en-US" dirty="0" smtClean="0"/>
          </a:p>
        </p:txBody>
      </p:sp>
      <p:sp>
        <p:nvSpPr>
          <p:cNvPr id="8195" name="Content Placeholder 2"/>
          <p:cNvSpPr>
            <a:spLocks noGrp="1"/>
          </p:cNvSpPr>
          <p:nvPr>
            <p:ph idx="1"/>
          </p:nvPr>
        </p:nvSpPr>
        <p:spPr/>
        <p:txBody>
          <a:bodyPr>
            <a:normAutofit lnSpcReduction="10000"/>
          </a:bodyPr>
          <a:lstStyle/>
          <a:p>
            <a:r>
              <a:rPr lang="en-US" dirty="0" smtClean="0"/>
              <a:t>Computer incident response team (CIRT)</a:t>
            </a:r>
          </a:p>
          <a:p>
            <a:pPr lvl="1"/>
            <a:r>
              <a:rPr lang="en-US" dirty="0" smtClean="0"/>
              <a:t>A group of people that will respond to incidents</a:t>
            </a:r>
          </a:p>
          <a:p>
            <a:pPr lvl="1"/>
            <a:r>
              <a:rPr lang="en-US" dirty="0" smtClean="0"/>
              <a:t>AND a technical infrastructure to support them (SOC = Security Operation Center)</a:t>
            </a:r>
            <a:endParaRPr lang="en-US" dirty="0" smtClean="0"/>
          </a:p>
          <a:p>
            <a:r>
              <a:rPr lang="en-US" dirty="0" smtClean="0"/>
              <a:t>A CIRT plan:</a:t>
            </a:r>
          </a:p>
          <a:p>
            <a:pPr lvl="1"/>
            <a:r>
              <a:rPr lang="en-US" dirty="0" smtClean="0"/>
              <a:t>Is a formal document that outlines an organization’s response to computer incidents</a:t>
            </a:r>
          </a:p>
          <a:p>
            <a:pPr lvl="1"/>
            <a:r>
              <a:rPr lang="en-US" dirty="0" smtClean="0"/>
              <a:t>Formally defines a security incident</a:t>
            </a:r>
          </a:p>
          <a:p>
            <a:pPr lvl="1"/>
            <a:r>
              <a:rPr lang="en-US" dirty="0" smtClean="0"/>
              <a:t>May designate the CIRT team</a:t>
            </a:r>
          </a:p>
          <a:p>
            <a:endParaRPr lang="en-US" dirty="0" smtClean="0"/>
          </a:p>
        </p:txBody>
      </p:sp>
    </p:spTree>
    <p:extLst>
      <p:ext uri="{BB962C8B-B14F-4D97-AF65-F5344CB8AC3E}">
        <p14:creationId xmlns:p14="http://schemas.microsoft.com/office/powerpoint/2010/main" val="22334612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Elements of a CIRT Plan</a:t>
            </a:r>
            <a:endParaRPr lang="en-US" dirty="0" smtClean="0"/>
          </a:p>
        </p:txBody>
      </p:sp>
      <p:sp>
        <p:nvSpPr>
          <p:cNvPr id="8195" name="Content Placeholder 2"/>
          <p:cNvSpPr>
            <a:spLocks noGrp="1"/>
          </p:cNvSpPr>
          <p:nvPr>
            <p:ph idx="1"/>
          </p:nvPr>
        </p:nvSpPr>
        <p:spPr/>
        <p:txBody>
          <a:bodyPr>
            <a:normAutofit fontScale="77500" lnSpcReduction="20000"/>
          </a:bodyPr>
          <a:lstStyle/>
          <a:p>
            <a:r>
              <a:rPr lang="en-US" dirty="0" smtClean="0"/>
              <a:t>Purposes of CIRT Plan</a:t>
            </a:r>
          </a:p>
          <a:p>
            <a:pPr lvl="1"/>
            <a:r>
              <a:rPr lang="en-US" dirty="0" smtClean="0"/>
              <a:t>Prepares for unscheduled computer incidents</a:t>
            </a:r>
          </a:p>
          <a:p>
            <a:pPr lvl="1"/>
            <a:r>
              <a:rPr lang="en-US" dirty="0" smtClean="0"/>
              <a:t>Develop best responses to reduce damage</a:t>
            </a:r>
          </a:p>
          <a:p>
            <a:pPr lvl="1"/>
            <a:r>
              <a:rPr lang="en-US" dirty="0" smtClean="0"/>
              <a:t>Outlines the purpose of the response effort</a:t>
            </a:r>
          </a:p>
          <a:p>
            <a:pPr lvl="2"/>
            <a:r>
              <a:rPr lang="en-US" dirty="0" smtClean="0"/>
              <a:t>The five </a:t>
            </a:r>
            <a:r>
              <a:rPr lang="en-US" dirty="0" err="1" smtClean="0"/>
              <a:t>Ws</a:t>
            </a:r>
            <a:r>
              <a:rPr lang="en-US" dirty="0" smtClean="0"/>
              <a:t>: what, where, who, when, and why</a:t>
            </a:r>
          </a:p>
          <a:p>
            <a:r>
              <a:rPr lang="en-US" dirty="0" smtClean="0"/>
              <a:t>CIRT members</a:t>
            </a:r>
          </a:p>
          <a:p>
            <a:pPr lvl="1"/>
            <a:r>
              <a:rPr lang="en-US" dirty="0" smtClean="0"/>
              <a:t>IT staff and security professionals who understand risks and threats posed to networks and systems</a:t>
            </a:r>
          </a:p>
          <a:p>
            <a:pPr lvl="1"/>
            <a:r>
              <a:rPr lang="en-US" dirty="0" smtClean="0"/>
              <a:t>Accountabilities</a:t>
            </a:r>
          </a:p>
          <a:p>
            <a:r>
              <a:rPr lang="en-US" dirty="0" smtClean="0"/>
              <a:t>CIRT policies</a:t>
            </a:r>
          </a:p>
          <a:p>
            <a:r>
              <a:rPr lang="en-US" dirty="0" smtClean="0"/>
              <a:t>Incident handling process</a:t>
            </a:r>
          </a:p>
          <a:p>
            <a:pPr lvl="1"/>
            <a:r>
              <a:rPr lang="en-US" dirty="0" smtClean="0"/>
              <a:t>Incident handling procedures</a:t>
            </a:r>
          </a:p>
          <a:p>
            <a:pPr lvl="1"/>
            <a:r>
              <a:rPr lang="en-US" dirty="0" smtClean="0"/>
              <a:t>Communication escalation procedures</a:t>
            </a:r>
          </a:p>
          <a:p>
            <a:endParaRPr lang="en-US" dirty="0" smtClean="0"/>
          </a:p>
        </p:txBody>
      </p:sp>
    </p:spTree>
    <p:extLst>
      <p:ext uri="{BB962C8B-B14F-4D97-AF65-F5344CB8AC3E}">
        <p14:creationId xmlns:p14="http://schemas.microsoft.com/office/powerpoint/2010/main" val="20991886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CISRT Team </a:t>
            </a:r>
            <a:r>
              <a:rPr lang="it-IT" dirty="0" err="1" smtClean="0"/>
              <a:t>Members</a:t>
            </a:r>
            <a:endParaRPr lang="it-IT" dirty="0"/>
          </a:p>
        </p:txBody>
      </p:sp>
      <p:sp>
        <p:nvSpPr>
          <p:cNvPr id="3" name="Segnaposto contenuto 2"/>
          <p:cNvSpPr>
            <a:spLocks noGrp="1"/>
          </p:cNvSpPr>
          <p:nvPr>
            <p:ph idx="1"/>
          </p:nvPr>
        </p:nvSpPr>
        <p:spPr/>
        <p:txBody>
          <a:bodyPr>
            <a:normAutofit fontScale="85000" lnSpcReduction="20000"/>
          </a:bodyPr>
          <a:lstStyle/>
          <a:p>
            <a:r>
              <a:rPr lang="it-IT" dirty="0"/>
              <a:t>Team </a:t>
            </a:r>
            <a:r>
              <a:rPr lang="it-IT" dirty="0" smtClean="0"/>
              <a:t>Leader </a:t>
            </a:r>
            <a:endParaRPr lang="it-IT" dirty="0"/>
          </a:p>
          <a:p>
            <a:r>
              <a:rPr lang="it-IT" dirty="0" smtClean="0"/>
              <a:t>Technical </a:t>
            </a:r>
            <a:r>
              <a:rPr lang="it-IT" dirty="0" err="1" smtClean="0"/>
              <a:t>Experts</a:t>
            </a:r>
            <a:endParaRPr lang="it-IT" dirty="0" smtClean="0"/>
          </a:p>
          <a:p>
            <a:pPr lvl="1"/>
            <a:r>
              <a:rPr lang="it-IT" dirty="0" smtClean="0"/>
              <a:t>Information </a:t>
            </a:r>
            <a:r>
              <a:rPr lang="it-IT" dirty="0"/>
              <a:t>security </a:t>
            </a:r>
            <a:r>
              <a:rPr lang="it-IT" dirty="0" err="1"/>
              <a:t>members</a:t>
            </a:r>
            <a:r>
              <a:rPr lang="it-IT" dirty="0"/>
              <a:t> </a:t>
            </a:r>
          </a:p>
          <a:p>
            <a:pPr lvl="1"/>
            <a:r>
              <a:rPr lang="it-IT" dirty="0"/>
              <a:t>Network </a:t>
            </a:r>
            <a:r>
              <a:rPr lang="it-IT" dirty="0" err="1"/>
              <a:t>administrators</a:t>
            </a:r>
            <a:r>
              <a:rPr lang="it-IT" dirty="0"/>
              <a:t> </a:t>
            </a:r>
          </a:p>
          <a:p>
            <a:pPr lvl="1"/>
            <a:r>
              <a:rPr lang="it-IT" dirty="0" err="1"/>
              <a:t>Physical</a:t>
            </a:r>
            <a:r>
              <a:rPr lang="it-IT" dirty="0"/>
              <a:t> security </a:t>
            </a:r>
            <a:r>
              <a:rPr lang="it-IT" dirty="0" err="1"/>
              <a:t>personnel</a:t>
            </a:r>
            <a:endParaRPr lang="it-IT" dirty="0"/>
          </a:p>
          <a:p>
            <a:r>
              <a:rPr lang="it-IT" dirty="0" err="1" smtClean="0"/>
              <a:t>Organizational</a:t>
            </a:r>
            <a:r>
              <a:rPr lang="it-IT" dirty="0" smtClean="0"/>
              <a:t> </a:t>
            </a:r>
            <a:r>
              <a:rPr lang="it-IT" dirty="0" err="1" smtClean="0"/>
              <a:t>Experts</a:t>
            </a:r>
            <a:endParaRPr lang="it-IT" dirty="0" smtClean="0"/>
          </a:p>
          <a:p>
            <a:pPr lvl="1"/>
            <a:r>
              <a:rPr lang="it-IT" dirty="0" smtClean="0"/>
              <a:t>Legal </a:t>
            </a:r>
            <a:r>
              <a:rPr lang="it-IT" dirty="0" err="1" smtClean="0"/>
              <a:t>experts</a:t>
            </a:r>
            <a:endParaRPr lang="it-IT" dirty="0"/>
          </a:p>
          <a:p>
            <a:pPr lvl="1"/>
            <a:r>
              <a:rPr lang="it-IT" dirty="0"/>
              <a:t>Human </a:t>
            </a:r>
            <a:r>
              <a:rPr lang="it-IT" dirty="0" err="1" smtClean="0"/>
              <a:t>resources</a:t>
            </a:r>
            <a:endParaRPr lang="it-IT" dirty="0"/>
          </a:p>
          <a:p>
            <a:pPr lvl="1"/>
            <a:r>
              <a:rPr lang="it-IT" dirty="0" smtClean="0"/>
              <a:t>Public relation and </a:t>
            </a:r>
            <a:r>
              <a:rPr lang="it-IT" dirty="0" err="1" smtClean="0"/>
              <a:t>communications</a:t>
            </a:r>
            <a:endParaRPr lang="it-IT" dirty="0" smtClean="0"/>
          </a:p>
          <a:p>
            <a:r>
              <a:rPr lang="it-IT" dirty="0" err="1" smtClean="0"/>
              <a:t>Rank</a:t>
            </a:r>
            <a:r>
              <a:rPr lang="it-IT" dirty="0" smtClean="0"/>
              <a:t>-and-file SOC </a:t>
            </a:r>
            <a:r>
              <a:rPr lang="it-IT" dirty="0" err="1" smtClean="0"/>
              <a:t>members</a:t>
            </a:r>
            <a:endParaRPr lang="it-IT" dirty="0" smtClean="0"/>
          </a:p>
          <a:p>
            <a:pPr lvl="1"/>
            <a:r>
              <a:rPr lang="it-IT" dirty="0" err="1" smtClean="0"/>
              <a:t>Basically</a:t>
            </a:r>
            <a:r>
              <a:rPr lang="it-IT" dirty="0" smtClean="0"/>
              <a:t> </a:t>
            </a:r>
            <a:r>
              <a:rPr lang="it-IT" dirty="0" err="1" smtClean="0"/>
              <a:t>working</a:t>
            </a:r>
            <a:r>
              <a:rPr lang="it-IT" dirty="0" smtClean="0"/>
              <a:t> in a call-center </a:t>
            </a:r>
            <a:r>
              <a:rPr lang="it-IT" dirty="0" err="1" smtClean="0"/>
              <a:t>type</a:t>
            </a:r>
            <a:r>
              <a:rPr lang="it-IT" dirty="0" smtClean="0"/>
              <a:t> </a:t>
            </a:r>
            <a:r>
              <a:rPr lang="it-IT" dirty="0" err="1" smtClean="0"/>
              <a:t>environment</a:t>
            </a:r>
            <a:endParaRPr lang="it-IT" dirty="0"/>
          </a:p>
        </p:txBody>
      </p:sp>
      <p:sp>
        <p:nvSpPr>
          <p:cNvPr id="4" name="Segnaposto data 3"/>
          <p:cNvSpPr>
            <a:spLocks noGrp="1"/>
          </p:cNvSpPr>
          <p:nvPr>
            <p:ph type="dt" sz="half" idx="10"/>
          </p:nvPr>
        </p:nvSpPr>
        <p:spPr/>
        <p:txBody>
          <a:bodyPr/>
          <a:lstStyle/>
          <a:p>
            <a:fld id="{85E15680-1683-AC41-AA8F-5E8C6B91AC9C}" type="datetime1">
              <a:rPr lang="x-none" smtClean="0"/>
              <a:t>10/24/16</a:t>
            </a:fld>
            <a:endParaRPr lang="en-US"/>
          </a:p>
        </p:txBody>
      </p:sp>
      <p:sp>
        <p:nvSpPr>
          <p:cNvPr id="5" name="Segnaposto piè di pagina 4"/>
          <p:cNvSpPr>
            <a:spLocks noGrp="1"/>
          </p:cNvSpPr>
          <p:nvPr>
            <p:ph type="ftr" sz="quarter" idx="11"/>
          </p:nvPr>
        </p:nvSpPr>
        <p:spPr/>
        <p:txBody>
          <a:bodyPr/>
          <a:lstStyle/>
          <a:p>
            <a:r>
              <a:rPr lang="en-US" smtClean="0"/>
              <a:t>Fabio Massacci - Offensive Technologies</a:t>
            </a:r>
            <a:endParaRPr lang="en-US"/>
          </a:p>
        </p:txBody>
      </p:sp>
      <p:sp>
        <p:nvSpPr>
          <p:cNvPr id="6" name="Segnaposto numero diapositiva 5"/>
          <p:cNvSpPr>
            <a:spLocks noGrp="1"/>
          </p:cNvSpPr>
          <p:nvPr>
            <p:ph type="sldNum" sz="quarter" idx="12"/>
          </p:nvPr>
        </p:nvSpPr>
        <p:spPr/>
        <p:txBody>
          <a:bodyPr/>
          <a:lstStyle/>
          <a:p>
            <a:fld id="{8810CC23-C840-F64A-868D-8B0138AB6D4C}" type="slidenum">
              <a:rPr lang="en-US" smtClean="0"/>
              <a:t>26</a:t>
            </a:fld>
            <a:endParaRPr lang="en-US"/>
          </a:p>
        </p:txBody>
      </p:sp>
    </p:spTree>
    <p:extLst>
      <p:ext uri="{BB962C8B-B14F-4D97-AF65-F5344CB8AC3E}">
        <p14:creationId xmlns:p14="http://schemas.microsoft.com/office/powerpoint/2010/main" val="38647882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9750" y="304800"/>
            <a:ext cx="8299450" cy="476250"/>
          </a:xfrm>
        </p:spPr>
        <p:txBody>
          <a:bodyPr/>
          <a:lstStyle/>
          <a:p>
            <a:r>
              <a:rPr lang="en-US" sz="3600" dirty="0" smtClean="0"/>
              <a:t>Incident Response Lifecycle</a:t>
            </a:r>
            <a:endParaRPr lang="en-US" sz="3600" dirty="0" smtClean="0">
              <a:solidFill>
                <a:schemeClr val="tx2"/>
              </a:solidFill>
            </a:endParaRPr>
          </a:p>
        </p:txBody>
      </p:sp>
      <p:sp>
        <p:nvSpPr>
          <p:cNvPr id="8195" name="Content Placeholder 2"/>
          <p:cNvSpPr>
            <a:spLocks noGrp="1"/>
          </p:cNvSpPr>
          <p:nvPr>
            <p:ph idx="1"/>
          </p:nvPr>
        </p:nvSpPr>
        <p:spPr>
          <a:xfrm>
            <a:off x="539750" y="1073150"/>
            <a:ext cx="8299450" cy="4648200"/>
          </a:xfrm>
        </p:spPr>
        <p:txBody>
          <a:bodyPr/>
          <a:lstStyle/>
          <a:p>
            <a:r>
              <a:rPr lang="en-US" sz="2800" dirty="0" smtClean="0"/>
              <a:t>Four phases defined by NIST SP 800-61</a:t>
            </a:r>
          </a:p>
          <a:p>
            <a:pPr>
              <a:buFont typeface="Wingdings" pitchFamily="2" charset="2"/>
              <a:buNone/>
            </a:pPr>
            <a:endParaRPr lang="en-US" sz="2000" dirty="0" smtClean="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714" y="2367095"/>
            <a:ext cx="8828571" cy="2123810"/>
          </a:xfrm>
          <a:prstGeom prst="rect">
            <a:avLst/>
          </a:prstGeom>
        </p:spPr>
      </p:pic>
    </p:spTree>
    <p:extLst>
      <p:ext uri="{BB962C8B-B14F-4D97-AF65-F5344CB8AC3E}">
        <p14:creationId xmlns:p14="http://schemas.microsoft.com/office/powerpoint/2010/main" val="1703134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Example</a:t>
            </a:r>
            <a:r>
              <a:rPr lang="it-IT" dirty="0" smtClean="0"/>
              <a:t> from </a:t>
            </a:r>
            <a:r>
              <a:rPr lang="it-IT" dirty="0" err="1" smtClean="0"/>
              <a:t>Italian</a:t>
            </a:r>
            <a:r>
              <a:rPr lang="it-IT" dirty="0" smtClean="0"/>
              <a:t> Company</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Attacks from </a:t>
            </a:r>
            <a:r>
              <a:rPr lang="it-IT" dirty="0" err="1"/>
              <a:t>p</a:t>
            </a:r>
            <a:r>
              <a:rPr lang="it-IT" dirty="0" err="1" smtClean="0"/>
              <a:t>hishing</a:t>
            </a:r>
            <a:r>
              <a:rPr lang="it-IT" dirty="0" smtClean="0"/>
              <a:t> e-banking web </a:t>
            </a:r>
            <a:r>
              <a:rPr lang="it-IT" dirty="0" err="1" smtClean="0"/>
              <a:t>sites</a:t>
            </a:r>
            <a:endParaRPr lang="it-IT" dirty="0" smtClean="0"/>
          </a:p>
          <a:p>
            <a:r>
              <a:rPr lang="it-IT" dirty="0" smtClean="0"/>
              <a:t>Impossible to </a:t>
            </a:r>
            <a:r>
              <a:rPr lang="it-IT" dirty="0" err="1" smtClean="0"/>
              <a:t>counter</a:t>
            </a:r>
            <a:r>
              <a:rPr lang="it-IT" dirty="0" smtClean="0"/>
              <a:t> </a:t>
            </a:r>
            <a:r>
              <a:rPr lang="it-IT" dirty="0" err="1" smtClean="0"/>
              <a:t>it</a:t>
            </a:r>
            <a:r>
              <a:rPr lang="it-IT" dirty="0" smtClean="0"/>
              <a:t> ex-ante</a:t>
            </a:r>
          </a:p>
          <a:p>
            <a:pPr lvl="1"/>
            <a:r>
              <a:rPr lang="it-IT" dirty="0" err="1" smtClean="0"/>
              <a:t>Anybody</a:t>
            </a:r>
            <a:r>
              <a:rPr lang="it-IT" dirty="0" smtClean="0"/>
              <a:t> can clone </a:t>
            </a:r>
            <a:r>
              <a:rPr lang="it-IT" dirty="0" err="1" smtClean="0"/>
              <a:t>your</a:t>
            </a:r>
            <a:r>
              <a:rPr lang="it-IT" dirty="0" smtClean="0"/>
              <a:t> web site</a:t>
            </a:r>
          </a:p>
          <a:p>
            <a:pPr lvl="1"/>
            <a:r>
              <a:rPr lang="it-IT" dirty="0" err="1" smtClean="0"/>
              <a:t>it</a:t>
            </a:r>
            <a:r>
              <a:rPr lang="it-IT" dirty="0" smtClean="0"/>
              <a:t> </a:t>
            </a:r>
            <a:r>
              <a:rPr lang="it-IT" dirty="0" err="1" smtClean="0"/>
              <a:t>has</a:t>
            </a:r>
            <a:r>
              <a:rPr lang="it-IT" dirty="0" smtClean="0"/>
              <a:t> </a:t>
            </a:r>
            <a:r>
              <a:rPr lang="it-IT" dirty="0" err="1" smtClean="0"/>
              <a:t>been</a:t>
            </a:r>
            <a:r>
              <a:rPr lang="it-IT" dirty="0" smtClean="0"/>
              <a:t> </a:t>
            </a:r>
            <a:r>
              <a:rPr lang="it-IT" u="sng" dirty="0" err="1" smtClean="0"/>
              <a:t>designed</a:t>
            </a:r>
            <a:r>
              <a:rPr lang="it-IT" dirty="0" smtClean="0"/>
              <a:t> to be </a:t>
            </a:r>
            <a:r>
              <a:rPr lang="it-IT" dirty="0" err="1" smtClean="0"/>
              <a:t>downloaded</a:t>
            </a:r>
            <a:r>
              <a:rPr lang="it-IT" dirty="0" smtClean="0"/>
              <a:t> from the internet</a:t>
            </a:r>
          </a:p>
          <a:p>
            <a:pPr lvl="1"/>
            <a:r>
              <a:rPr lang="it-IT" dirty="0" err="1" smtClean="0"/>
              <a:t>Lot</a:t>
            </a:r>
            <a:r>
              <a:rPr lang="it-IT" dirty="0"/>
              <a:t> </a:t>
            </a:r>
            <a:r>
              <a:rPr lang="it-IT" dirty="0" smtClean="0"/>
              <a:t>of </a:t>
            </a:r>
            <a:r>
              <a:rPr lang="it-IT" dirty="0" err="1" smtClean="0"/>
              <a:t>people</a:t>
            </a:r>
            <a:r>
              <a:rPr lang="it-IT" dirty="0" smtClean="0"/>
              <a:t> </a:t>
            </a:r>
            <a:r>
              <a:rPr lang="it-IT" dirty="0" err="1" smtClean="0"/>
              <a:t>don’t</a:t>
            </a:r>
            <a:r>
              <a:rPr lang="it-IT" dirty="0" smtClean="0"/>
              <a:t> look </a:t>
            </a:r>
            <a:r>
              <a:rPr lang="it-IT" dirty="0" err="1" smtClean="0"/>
              <a:t>carefully</a:t>
            </a:r>
            <a:r>
              <a:rPr lang="it-IT" dirty="0" smtClean="0"/>
              <a:t> </a:t>
            </a:r>
            <a:r>
              <a:rPr lang="it-IT" dirty="0" err="1" smtClean="0"/>
              <a:t>at</a:t>
            </a:r>
            <a:r>
              <a:rPr lang="it-IT" dirty="0" smtClean="0"/>
              <a:t> the </a:t>
            </a:r>
            <a:r>
              <a:rPr lang="it-IT" dirty="0" err="1" smtClean="0"/>
              <a:t>url</a:t>
            </a:r>
            <a:endParaRPr lang="it-IT" dirty="0" smtClean="0"/>
          </a:p>
          <a:p>
            <a:r>
              <a:rPr lang="it-IT" dirty="0" err="1" smtClean="0"/>
              <a:t>Possible</a:t>
            </a:r>
            <a:r>
              <a:rPr lang="it-IT" dirty="0" smtClean="0"/>
              <a:t> to </a:t>
            </a:r>
            <a:r>
              <a:rPr lang="it-IT" dirty="0" err="1" smtClean="0"/>
              <a:t>counter</a:t>
            </a:r>
            <a:r>
              <a:rPr lang="it-IT" dirty="0" smtClean="0"/>
              <a:t> ex post</a:t>
            </a:r>
          </a:p>
          <a:p>
            <a:pPr lvl="1"/>
            <a:r>
              <a:rPr lang="it-IT" dirty="0" smtClean="0"/>
              <a:t>Procedure 1</a:t>
            </a:r>
          </a:p>
          <a:p>
            <a:pPr lvl="2"/>
            <a:r>
              <a:rPr lang="it-IT" dirty="0" err="1" smtClean="0"/>
              <a:t>Receive</a:t>
            </a:r>
            <a:r>
              <a:rPr lang="it-IT" dirty="0" smtClean="0"/>
              <a:t> </a:t>
            </a:r>
            <a:r>
              <a:rPr lang="it-IT" dirty="0" err="1" smtClean="0"/>
              <a:t>notification</a:t>
            </a:r>
            <a:r>
              <a:rPr lang="it-IT" dirty="0" smtClean="0"/>
              <a:t> of </a:t>
            </a:r>
            <a:r>
              <a:rPr lang="it-IT" dirty="0" err="1" smtClean="0"/>
              <a:t>cloned</a:t>
            </a:r>
            <a:r>
              <a:rPr lang="it-IT" dirty="0" smtClean="0"/>
              <a:t> web-site</a:t>
            </a:r>
          </a:p>
          <a:p>
            <a:pPr lvl="2"/>
            <a:r>
              <a:rPr lang="it-IT" dirty="0" err="1" smtClean="0"/>
              <a:t>Identify</a:t>
            </a:r>
            <a:r>
              <a:rPr lang="it-IT" dirty="0" smtClean="0"/>
              <a:t> ISP from Whois or DNS</a:t>
            </a:r>
          </a:p>
          <a:p>
            <a:pPr lvl="2"/>
            <a:r>
              <a:rPr lang="it-IT" dirty="0" err="1" smtClean="0"/>
              <a:t>Contact</a:t>
            </a:r>
            <a:r>
              <a:rPr lang="it-IT" dirty="0" smtClean="0"/>
              <a:t> ISP for take-down (30’</a:t>
            </a:r>
            <a:r>
              <a:rPr lang="it-IT" dirty="0" smtClean="0">
                <a:sym typeface="Wingdings"/>
              </a:rPr>
              <a:t>3days)</a:t>
            </a:r>
          </a:p>
          <a:p>
            <a:pPr lvl="1"/>
            <a:r>
              <a:rPr lang="it-IT" dirty="0" smtClean="0"/>
              <a:t>Procedure 2</a:t>
            </a:r>
          </a:p>
          <a:p>
            <a:pPr lvl="2"/>
            <a:r>
              <a:rPr lang="it-IT" dirty="0" err="1" smtClean="0"/>
              <a:t>Receive</a:t>
            </a:r>
            <a:r>
              <a:rPr lang="it-IT" dirty="0" smtClean="0"/>
              <a:t> </a:t>
            </a:r>
            <a:r>
              <a:rPr lang="it-IT" dirty="0" err="1" smtClean="0"/>
              <a:t>notification</a:t>
            </a:r>
            <a:r>
              <a:rPr lang="it-IT" dirty="0" smtClean="0"/>
              <a:t> of </a:t>
            </a:r>
            <a:r>
              <a:rPr lang="it-IT" dirty="0" err="1" smtClean="0"/>
              <a:t>credential</a:t>
            </a:r>
            <a:r>
              <a:rPr lang="it-IT" dirty="0" smtClean="0"/>
              <a:t> </a:t>
            </a:r>
            <a:r>
              <a:rPr lang="it-IT" dirty="0" err="1" smtClean="0"/>
              <a:t>recovered</a:t>
            </a:r>
            <a:r>
              <a:rPr lang="it-IT" dirty="0" smtClean="0"/>
              <a:t> in </a:t>
            </a:r>
            <a:r>
              <a:rPr lang="it-IT" dirty="0" err="1" smtClean="0"/>
              <a:t>dump</a:t>
            </a:r>
            <a:r>
              <a:rPr lang="it-IT" dirty="0" smtClean="0"/>
              <a:t>, </a:t>
            </a:r>
            <a:r>
              <a:rPr lang="it-IT" dirty="0" err="1" smtClean="0"/>
              <a:t>honeypot</a:t>
            </a:r>
            <a:r>
              <a:rPr lang="it-IT" dirty="0" smtClean="0"/>
              <a:t> etc.</a:t>
            </a:r>
          </a:p>
          <a:p>
            <a:pPr lvl="2"/>
            <a:r>
              <a:rPr lang="it-IT" dirty="0" err="1" smtClean="0"/>
              <a:t>Disable</a:t>
            </a:r>
            <a:r>
              <a:rPr lang="it-IT" dirty="0" smtClean="0"/>
              <a:t> account </a:t>
            </a:r>
            <a:r>
              <a:rPr lang="it-IT" dirty="0" err="1" smtClean="0"/>
              <a:t>temporalily</a:t>
            </a:r>
            <a:endParaRPr lang="it-IT" dirty="0" smtClean="0"/>
          </a:p>
          <a:p>
            <a:pPr lvl="2"/>
            <a:r>
              <a:rPr lang="it-IT" dirty="0" err="1" smtClean="0"/>
              <a:t>Contact</a:t>
            </a:r>
            <a:r>
              <a:rPr lang="it-IT" dirty="0" smtClean="0"/>
              <a:t> </a:t>
            </a:r>
            <a:r>
              <a:rPr lang="it-IT" dirty="0" err="1" smtClean="0"/>
              <a:t>customer</a:t>
            </a:r>
            <a:r>
              <a:rPr lang="it-IT" dirty="0" smtClean="0"/>
              <a:t> for </a:t>
            </a:r>
            <a:r>
              <a:rPr lang="it-IT" dirty="0" err="1" smtClean="0"/>
              <a:t>credential</a:t>
            </a:r>
            <a:r>
              <a:rPr lang="it-IT" dirty="0" smtClean="0"/>
              <a:t> re-</a:t>
            </a:r>
            <a:r>
              <a:rPr lang="it-IT" dirty="0" err="1" smtClean="0"/>
              <a:t>issuance</a:t>
            </a:r>
            <a:endParaRPr lang="it-IT" dirty="0" smtClean="0"/>
          </a:p>
          <a:p>
            <a:pPr lvl="2"/>
            <a:r>
              <a:rPr lang="it-IT" dirty="0" err="1"/>
              <a:t>R</a:t>
            </a:r>
            <a:r>
              <a:rPr lang="it-IT" dirty="0" err="1" smtClean="0"/>
              <a:t>efund</a:t>
            </a:r>
            <a:r>
              <a:rPr lang="it-IT" dirty="0" smtClean="0"/>
              <a:t> </a:t>
            </a:r>
            <a:r>
              <a:rPr lang="it-IT" dirty="0" err="1" smtClean="0"/>
              <a:t>customer</a:t>
            </a:r>
            <a:r>
              <a:rPr lang="it-IT" dirty="0" smtClean="0"/>
              <a:t> for </a:t>
            </a:r>
            <a:r>
              <a:rPr lang="it-IT" dirty="0" err="1" smtClean="0"/>
              <a:t>lost</a:t>
            </a:r>
            <a:r>
              <a:rPr lang="it-IT" dirty="0" smtClean="0"/>
              <a:t> </a:t>
            </a:r>
            <a:r>
              <a:rPr lang="it-IT" dirty="0" err="1" smtClean="0"/>
              <a:t>money</a:t>
            </a:r>
            <a:r>
              <a:rPr lang="it-IT" dirty="0" smtClean="0"/>
              <a:t> (</a:t>
            </a:r>
            <a:r>
              <a:rPr lang="it-IT" dirty="0" err="1" smtClean="0"/>
              <a:t>if</a:t>
            </a:r>
            <a:r>
              <a:rPr lang="it-IT" dirty="0" smtClean="0"/>
              <a:t> </a:t>
            </a:r>
            <a:r>
              <a:rPr lang="it-IT" dirty="0" err="1" smtClean="0"/>
              <a:t>s</a:t>
            </a:r>
            <a:r>
              <a:rPr lang="it-IT" dirty="0" smtClean="0"/>
              <a:t>/he </a:t>
            </a:r>
            <a:r>
              <a:rPr lang="it-IT" dirty="0" err="1" smtClean="0"/>
              <a:t>asks</a:t>
            </a:r>
            <a:r>
              <a:rPr lang="it-IT" dirty="0" smtClean="0"/>
              <a:t>, </a:t>
            </a:r>
            <a:r>
              <a:rPr lang="it-IT" dirty="0" err="1" smtClean="0"/>
              <a:t>otherwise</a:t>
            </a:r>
            <a:r>
              <a:rPr lang="it-IT" dirty="0" smtClean="0"/>
              <a:t> </a:t>
            </a:r>
            <a:r>
              <a:rPr lang="it-IT" dirty="0" err="1" smtClean="0"/>
              <a:t>don’t</a:t>
            </a:r>
            <a:r>
              <a:rPr lang="it-IT" dirty="0" smtClean="0"/>
              <a:t> </a:t>
            </a:r>
            <a:r>
              <a:rPr lang="it-IT" dirty="0" err="1" smtClean="0"/>
              <a:t>mention</a:t>
            </a:r>
            <a:r>
              <a:rPr lang="it-IT" dirty="0" smtClean="0"/>
              <a:t>)</a:t>
            </a:r>
          </a:p>
        </p:txBody>
      </p:sp>
      <p:sp>
        <p:nvSpPr>
          <p:cNvPr id="4" name="Segnaposto data 3"/>
          <p:cNvSpPr>
            <a:spLocks noGrp="1"/>
          </p:cNvSpPr>
          <p:nvPr>
            <p:ph type="dt" sz="half" idx="10"/>
          </p:nvPr>
        </p:nvSpPr>
        <p:spPr/>
        <p:txBody>
          <a:bodyPr/>
          <a:lstStyle/>
          <a:p>
            <a:fld id="{85E15680-1683-AC41-AA8F-5E8C6B91AC9C}" type="datetime1">
              <a:rPr lang="x-none" smtClean="0"/>
              <a:t>10/24/16</a:t>
            </a:fld>
            <a:endParaRPr lang="en-US"/>
          </a:p>
        </p:txBody>
      </p:sp>
      <p:sp>
        <p:nvSpPr>
          <p:cNvPr id="5" name="Segnaposto piè di pagina 4"/>
          <p:cNvSpPr>
            <a:spLocks noGrp="1"/>
          </p:cNvSpPr>
          <p:nvPr>
            <p:ph type="ftr" sz="quarter" idx="11"/>
          </p:nvPr>
        </p:nvSpPr>
        <p:spPr/>
        <p:txBody>
          <a:bodyPr/>
          <a:lstStyle/>
          <a:p>
            <a:r>
              <a:rPr lang="en-US" smtClean="0"/>
              <a:t>Fabio Massacci - Offensive Technologies</a:t>
            </a:r>
            <a:endParaRPr lang="en-US"/>
          </a:p>
        </p:txBody>
      </p:sp>
      <p:sp>
        <p:nvSpPr>
          <p:cNvPr id="6" name="Segnaposto numero diapositiva 5"/>
          <p:cNvSpPr>
            <a:spLocks noGrp="1"/>
          </p:cNvSpPr>
          <p:nvPr>
            <p:ph type="sldNum" sz="quarter" idx="12"/>
          </p:nvPr>
        </p:nvSpPr>
        <p:spPr/>
        <p:txBody>
          <a:bodyPr/>
          <a:lstStyle/>
          <a:p>
            <a:fld id="{8810CC23-C840-F64A-868D-8B0138AB6D4C}" type="slidenum">
              <a:rPr lang="en-US" smtClean="0"/>
              <a:t>28</a:t>
            </a:fld>
            <a:endParaRPr lang="en-US"/>
          </a:p>
        </p:txBody>
      </p:sp>
    </p:spTree>
    <p:extLst>
      <p:ext uri="{BB962C8B-B14F-4D97-AF65-F5344CB8AC3E}">
        <p14:creationId xmlns:p14="http://schemas.microsoft.com/office/powerpoint/2010/main" val="682159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Further</a:t>
            </a:r>
            <a:r>
              <a:rPr lang="it-IT" dirty="0" smtClean="0"/>
              <a:t> </a:t>
            </a:r>
            <a:r>
              <a:rPr lang="it-IT" dirty="0" err="1" smtClean="0"/>
              <a:t>reading</a:t>
            </a:r>
            <a:endParaRPr lang="it-IT" dirty="0"/>
          </a:p>
        </p:txBody>
      </p:sp>
      <p:sp>
        <p:nvSpPr>
          <p:cNvPr id="3" name="Segnaposto contenuto 2"/>
          <p:cNvSpPr>
            <a:spLocks noGrp="1"/>
          </p:cNvSpPr>
          <p:nvPr>
            <p:ph idx="1"/>
          </p:nvPr>
        </p:nvSpPr>
        <p:spPr/>
        <p:txBody>
          <a:bodyPr>
            <a:normAutofit fontScale="85000" lnSpcReduction="20000"/>
          </a:bodyPr>
          <a:lstStyle/>
          <a:p>
            <a:r>
              <a:rPr lang="it-IT" dirty="0" err="1" smtClean="0"/>
              <a:t>Chapters</a:t>
            </a:r>
            <a:r>
              <a:rPr lang="it-IT" dirty="0" smtClean="0"/>
              <a:t> 13, 14, 15 on </a:t>
            </a:r>
            <a:r>
              <a:rPr lang="it-IT" dirty="0" err="1"/>
              <a:t>T</a:t>
            </a:r>
            <a:r>
              <a:rPr lang="it-IT" dirty="0" err="1" smtClean="0"/>
              <a:t>extbook</a:t>
            </a:r>
            <a:endParaRPr lang="it-IT" dirty="0" smtClean="0"/>
          </a:p>
          <a:p>
            <a:r>
              <a:rPr lang="it-IT" dirty="0" err="1" smtClean="0"/>
              <a:t>Ross</a:t>
            </a:r>
            <a:r>
              <a:rPr lang="it-IT" dirty="0"/>
              <a:t> </a:t>
            </a:r>
            <a:r>
              <a:rPr lang="it-IT" dirty="0" err="1" smtClean="0"/>
              <a:t>Anderson’s</a:t>
            </a:r>
            <a:r>
              <a:rPr lang="it-IT" dirty="0" smtClean="0"/>
              <a:t> book.</a:t>
            </a:r>
          </a:p>
          <a:p>
            <a:r>
              <a:rPr lang="it-IT" dirty="0" smtClean="0"/>
              <a:t>SANS </a:t>
            </a:r>
            <a:r>
              <a:rPr lang="it-IT" dirty="0" err="1" smtClean="0"/>
              <a:t>Institute</a:t>
            </a:r>
            <a:r>
              <a:rPr lang="it-IT" dirty="0" smtClean="0"/>
              <a:t> guide on BCP</a:t>
            </a:r>
          </a:p>
          <a:p>
            <a:pPr lvl="1"/>
            <a:r>
              <a:rPr lang="it-IT" dirty="0">
                <a:hlinkClick r:id="rId2"/>
              </a:rPr>
              <a:t>https://www.sans.org/reading-room/whitepapers/recovery/introduction-business-continuity-planning-</a:t>
            </a:r>
            <a:r>
              <a:rPr lang="it-IT" dirty="0" smtClean="0">
                <a:hlinkClick r:id="rId2"/>
              </a:rPr>
              <a:t>559</a:t>
            </a:r>
            <a:endParaRPr lang="it-IT" dirty="0" smtClean="0"/>
          </a:p>
          <a:p>
            <a:r>
              <a:rPr lang="it-IT" dirty="0" smtClean="0"/>
              <a:t>NIST </a:t>
            </a:r>
            <a:r>
              <a:rPr lang="en-US" dirty="0" smtClean="0"/>
              <a:t>SP </a:t>
            </a:r>
            <a:r>
              <a:rPr lang="en-US" dirty="0"/>
              <a:t>800-61</a:t>
            </a:r>
            <a:endParaRPr lang="it-IT" dirty="0" smtClean="0"/>
          </a:p>
          <a:p>
            <a:r>
              <a:rPr lang="it-IT" dirty="0" err="1" smtClean="0"/>
              <a:t>Netflix</a:t>
            </a:r>
            <a:r>
              <a:rPr lang="it-IT" dirty="0" smtClean="0"/>
              <a:t> “</a:t>
            </a:r>
            <a:r>
              <a:rPr lang="it-IT" dirty="0" err="1" smtClean="0"/>
              <a:t>principles</a:t>
            </a:r>
            <a:r>
              <a:rPr lang="it-IT" dirty="0" smtClean="0"/>
              <a:t>”</a:t>
            </a:r>
          </a:p>
          <a:p>
            <a:pPr lvl="1"/>
            <a:r>
              <a:rPr lang="it-IT" dirty="0">
                <a:hlinkClick r:id="rId3"/>
              </a:rPr>
              <a:t>http://principlesofchaos.org</a:t>
            </a:r>
            <a:r>
              <a:rPr lang="it-IT" dirty="0" smtClean="0">
                <a:hlinkClick r:id="rId3"/>
              </a:rPr>
              <a:t>/</a:t>
            </a:r>
            <a:endParaRPr lang="it-IT" dirty="0" smtClean="0"/>
          </a:p>
          <a:p>
            <a:pPr lvl="1"/>
            <a:r>
              <a:rPr lang="it-IT" dirty="0">
                <a:hlinkClick r:id="rId4"/>
              </a:rPr>
              <a:t>http://techblog.netflix.com/2011/07/netflix-simian-</a:t>
            </a:r>
            <a:r>
              <a:rPr lang="it-IT" dirty="0" smtClean="0">
                <a:hlinkClick r:id="rId4"/>
              </a:rPr>
              <a:t>army.html</a:t>
            </a:r>
          </a:p>
          <a:p>
            <a:pPr lvl="1"/>
            <a:r>
              <a:rPr lang="it-IT" dirty="0" smtClean="0">
                <a:hlinkClick r:id="rId4"/>
              </a:rPr>
              <a:t>http</a:t>
            </a:r>
            <a:r>
              <a:rPr lang="it-IT" dirty="0">
                <a:hlinkClick r:id="rId4"/>
              </a:rPr>
              <a:t>://techblog.netflix.com/2012/07/chaos-monkey-released-into-</a:t>
            </a:r>
            <a:r>
              <a:rPr lang="it-IT" dirty="0" smtClean="0">
                <a:hlinkClick r:id="rId4"/>
              </a:rPr>
              <a:t>wild.html</a:t>
            </a:r>
            <a:endParaRPr lang="it-IT" dirty="0" smtClean="0"/>
          </a:p>
          <a:p>
            <a:pPr lvl="1"/>
            <a:endParaRPr lang="it-IT" dirty="0"/>
          </a:p>
        </p:txBody>
      </p:sp>
      <p:sp>
        <p:nvSpPr>
          <p:cNvPr id="4" name="Segnaposto data 3"/>
          <p:cNvSpPr>
            <a:spLocks noGrp="1"/>
          </p:cNvSpPr>
          <p:nvPr>
            <p:ph type="dt" sz="half" idx="10"/>
          </p:nvPr>
        </p:nvSpPr>
        <p:spPr/>
        <p:txBody>
          <a:bodyPr/>
          <a:lstStyle/>
          <a:p>
            <a:fld id="{85E15680-1683-AC41-AA8F-5E8C6B91AC9C}" type="datetime1">
              <a:rPr lang="x-none" smtClean="0"/>
              <a:t>10/24/16</a:t>
            </a:fld>
            <a:endParaRPr lang="en-US"/>
          </a:p>
        </p:txBody>
      </p:sp>
      <p:sp>
        <p:nvSpPr>
          <p:cNvPr id="5" name="Segnaposto piè di pagina 4"/>
          <p:cNvSpPr>
            <a:spLocks noGrp="1"/>
          </p:cNvSpPr>
          <p:nvPr>
            <p:ph type="ftr" sz="quarter" idx="11"/>
          </p:nvPr>
        </p:nvSpPr>
        <p:spPr/>
        <p:txBody>
          <a:bodyPr/>
          <a:lstStyle/>
          <a:p>
            <a:r>
              <a:rPr lang="en-US" smtClean="0"/>
              <a:t>Fabio Massacci - Offensive Technologies</a:t>
            </a:r>
            <a:endParaRPr lang="en-US"/>
          </a:p>
        </p:txBody>
      </p:sp>
      <p:sp>
        <p:nvSpPr>
          <p:cNvPr id="6" name="Segnaposto numero diapositiva 5"/>
          <p:cNvSpPr>
            <a:spLocks noGrp="1"/>
          </p:cNvSpPr>
          <p:nvPr>
            <p:ph type="sldNum" sz="quarter" idx="12"/>
          </p:nvPr>
        </p:nvSpPr>
        <p:spPr/>
        <p:txBody>
          <a:bodyPr/>
          <a:lstStyle/>
          <a:p>
            <a:fld id="{8810CC23-C840-F64A-868D-8B0138AB6D4C}" type="slidenum">
              <a:rPr lang="en-US" smtClean="0"/>
              <a:t>29</a:t>
            </a:fld>
            <a:endParaRPr lang="en-US"/>
          </a:p>
        </p:txBody>
      </p:sp>
    </p:spTree>
    <p:extLst>
      <p:ext uri="{BB962C8B-B14F-4D97-AF65-F5344CB8AC3E}">
        <p14:creationId xmlns:p14="http://schemas.microsoft.com/office/powerpoint/2010/main" val="1925259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3600" dirty="0" smtClean="0"/>
              <a:t>Corrective </a:t>
            </a:r>
            <a:r>
              <a:rPr lang="en-US" sz="3600" dirty="0" smtClean="0"/>
              <a:t>Controls</a:t>
            </a:r>
          </a:p>
        </p:txBody>
      </p:sp>
      <p:sp>
        <p:nvSpPr>
          <p:cNvPr id="5" name="Content Placeholder 4"/>
          <p:cNvSpPr>
            <a:spLocks noGrp="1"/>
          </p:cNvSpPr>
          <p:nvPr>
            <p:ph idx="1"/>
          </p:nvPr>
        </p:nvSpPr>
        <p:spPr>
          <a:xfrm>
            <a:off x="914400" y="1524000"/>
            <a:ext cx="7696200" cy="1676400"/>
          </a:xfrm>
        </p:spPr>
        <p:txBody>
          <a:bodyPr>
            <a:normAutofit fontScale="85000" lnSpcReduction="20000"/>
          </a:bodyPr>
          <a:lstStyle/>
          <a:p>
            <a:pPr>
              <a:defRPr/>
            </a:pPr>
            <a:r>
              <a:rPr lang="en-US" sz="3200" dirty="0" smtClean="0"/>
              <a:t>Countermeasures </a:t>
            </a:r>
            <a:r>
              <a:rPr lang="en-US" sz="3200" dirty="0"/>
              <a:t>reduce risk and loss</a:t>
            </a:r>
            <a:endParaRPr lang="en-US" sz="2800" dirty="0"/>
          </a:p>
          <a:p>
            <a:pPr lvl="1">
              <a:defRPr/>
            </a:pPr>
            <a:r>
              <a:rPr lang="en-US" sz="3000" dirty="0" smtClean="0">
                <a:solidFill>
                  <a:schemeClr val="bg1">
                    <a:lumMod val="85000"/>
                  </a:schemeClr>
                </a:solidFill>
              </a:rPr>
              <a:t>Reduce Threats</a:t>
            </a:r>
          </a:p>
          <a:p>
            <a:pPr lvl="1">
              <a:defRPr/>
            </a:pPr>
            <a:r>
              <a:rPr lang="en-US" sz="3000" dirty="0" smtClean="0">
                <a:solidFill>
                  <a:schemeClr val="bg1">
                    <a:lumMod val="75000"/>
                  </a:schemeClr>
                </a:solidFill>
              </a:rPr>
              <a:t>Reduce Chances and Vulnerabilities</a:t>
            </a:r>
          </a:p>
          <a:p>
            <a:pPr lvl="1">
              <a:defRPr/>
            </a:pPr>
            <a:r>
              <a:rPr lang="en-US" sz="3000" dirty="0" smtClean="0"/>
              <a:t>Reduce impact of loss</a:t>
            </a:r>
          </a:p>
        </p:txBody>
      </p:sp>
      <p:sp>
        <p:nvSpPr>
          <p:cNvPr id="2" name="Rettangolo 1"/>
          <p:cNvSpPr/>
          <p:nvPr/>
        </p:nvSpPr>
        <p:spPr>
          <a:xfrm>
            <a:off x="381000" y="3733800"/>
            <a:ext cx="11430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smtClean="0"/>
              <a:t>Threat</a:t>
            </a:r>
            <a:endParaRPr lang="it-IT" dirty="0"/>
          </a:p>
        </p:txBody>
      </p:sp>
      <p:sp>
        <p:nvSpPr>
          <p:cNvPr id="6" name="Rettangolo 5"/>
          <p:cNvSpPr/>
          <p:nvPr/>
        </p:nvSpPr>
        <p:spPr>
          <a:xfrm>
            <a:off x="4648200" y="3733800"/>
            <a:ext cx="11430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smtClean="0"/>
              <a:t>Incident</a:t>
            </a:r>
            <a:endParaRPr lang="it-IT" dirty="0"/>
          </a:p>
        </p:txBody>
      </p:sp>
      <p:sp>
        <p:nvSpPr>
          <p:cNvPr id="7" name="Rettangolo 6"/>
          <p:cNvSpPr/>
          <p:nvPr/>
        </p:nvSpPr>
        <p:spPr>
          <a:xfrm>
            <a:off x="2209800" y="3733800"/>
            <a:ext cx="16002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smtClean="0"/>
              <a:t>Vulnerability</a:t>
            </a:r>
            <a:endParaRPr lang="it-IT" dirty="0"/>
          </a:p>
        </p:txBody>
      </p:sp>
      <p:sp>
        <p:nvSpPr>
          <p:cNvPr id="8" name="Rettangolo 7"/>
          <p:cNvSpPr/>
          <p:nvPr/>
        </p:nvSpPr>
        <p:spPr>
          <a:xfrm>
            <a:off x="6575778" y="3733800"/>
            <a:ext cx="11430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t>Impact</a:t>
            </a:r>
            <a:endParaRPr lang="it-IT" dirty="0"/>
          </a:p>
        </p:txBody>
      </p:sp>
      <p:cxnSp>
        <p:nvCxnSpPr>
          <p:cNvPr id="4" name="Connettore 2 3"/>
          <p:cNvCxnSpPr>
            <a:stCxn id="2" idx="3"/>
            <a:endCxn id="7" idx="1"/>
          </p:cNvCxnSpPr>
          <p:nvPr/>
        </p:nvCxnSpPr>
        <p:spPr>
          <a:xfrm>
            <a:off x="1524000" y="4038600"/>
            <a:ext cx="6858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Connettore 2 9"/>
          <p:cNvCxnSpPr>
            <a:stCxn id="7" idx="3"/>
            <a:endCxn id="6" idx="1"/>
          </p:cNvCxnSpPr>
          <p:nvPr/>
        </p:nvCxnSpPr>
        <p:spPr>
          <a:xfrm>
            <a:off x="3810000" y="4038600"/>
            <a:ext cx="8382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Connettore 2 11"/>
          <p:cNvCxnSpPr>
            <a:stCxn id="6" idx="3"/>
            <a:endCxn id="8" idx="1"/>
          </p:cNvCxnSpPr>
          <p:nvPr/>
        </p:nvCxnSpPr>
        <p:spPr>
          <a:xfrm>
            <a:off x="5791200" y="4038600"/>
            <a:ext cx="78457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Rettangolo 40"/>
          <p:cNvSpPr/>
          <p:nvPr/>
        </p:nvSpPr>
        <p:spPr>
          <a:xfrm>
            <a:off x="381000" y="4800600"/>
            <a:ext cx="1143000" cy="6096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smtClean="0"/>
              <a:t>Remove</a:t>
            </a:r>
            <a:r>
              <a:rPr lang="it-IT" dirty="0" smtClean="0"/>
              <a:t> </a:t>
            </a:r>
            <a:r>
              <a:rPr lang="it-IT" dirty="0" err="1" smtClean="0"/>
              <a:t>Threats</a:t>
            </a:r>
            <a:endParaRPr lang="it-IT" dirty="0"/>
          </a:p>
        </p:txBody>
      </p:sp>
      <p:sp>
        <p:nvSpPr>
          <p:cNvPr id="43" name="Rettangolo 42"/>
          <p:cNvSpPr/>
          <p:nvPr/>
        </p:nvSpPr>
        <p:spPr>
          <a:xfrm>
            <a:off x="2209800" y="4800600"/>
            <a:ext cx="1600200" cy="6096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smtClean="0"/>
              <a:t>Remove</a:t>
            </a:r>
            <a:endParaRPr lang="it-IT" dirty="0" smtClean="0"/>
          </a:p>
          <a:p>
            <a:pPr algn="ctr"/>
            <a:r>
              <a:rPr lang="it-IT" dirty="0" err="1" smtClean="0"/>
              <a:t>Vulnerabilities</a:t>
            </a:r>
            <a:endParaRPr lang="it-IT" dirty="0"/>
          </a:p>
        </p:txBody>
      </p:sp>
      <p:sp>
        <p:nvSpPr>
          <p:cNvPr id="44" name="Rettangolo 43"/>
          <p:cNvSpPr/>
          <p:nvPr/>
        </p:nvSpPr>
        <p:spPr>
          <a:xfrm>
            <a:off x="6461478" y="4800600"/>
            <a:ext cx="1371600" cy="6096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smtClean="0"/>
              <a:t>Remove</a:t>
            </a:r>
            <a:r>
              <a:rPr lang="it-IT" dirty="0" smtClean="0"/>
              <a:t> Impact</a:t>
            </a:r>
            <a:endParaRPr lang="it-IT" dirty="0"/>
          </a:p>
        </p:txBody>
      </p:sp>
      <p:sp>
        <p:nvSpPr>
          <p:cNvPr id="18439" name="Esplosione 1 18438"/>
          <p:cNvSpPr/>
          <p:nvPr/>
        </p:nvSpPr>
        <p:spPr>
          <a:xfrm rot="21284919">
            <a:off x="8139266" y="3806733"/>
            <a:ext cx="402514" cy="519338"/>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cxnSp>
        <p:nvCxnSpPr>
          <p:cNvPr id="46" name="Connettore 2 45"/>
          <p:cNvCxnSpPr>
            <a:stCxn id="8" idx="3"/>
            <a:endCxn id="18439" idx="1"/>
          </p:cNvCxnSpPr>
          <p:nvPr/>
        </p:nvCxnSpPr>
        <p:spPr>
          <a:xfrm flipV="1">
            <a:off x="7718778" y="4032508"/>
            <a:ext cx="416524" cy="60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451" name="Connettore 2 18450"/>
          <p:cNvCxnSpPr>
            <a:stCxn id="41" idx="0"/>
            <a:endCxn id="2" idx="2"/>
          </p:cNvCxnSpPr>
          <p:nvPr/>
        </p:nvCxnSpPr>
        <p:spPr>
          <a:xfrm flipV="1">
            <a:off x="952500" y="434340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453" name="Connettore 2 18452"/>
          <p:cNvCxnSpPr>
            <a:stCxn id="43" idx="0"/>
            <a:endCxn id="7" idx="2"/>
          </p:cNvCxnSpPr>
          <p:nvPr/>
        </p:nvCxnSpPr>
        <p:spPr>
          <a:xfrm flipV="1">
            <a:off x="3009900" y="434340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1" name="Connettore 2 60"/>
          <p:cNvCxnSpPr>
            <a:stCxn id="44" idx="0"/>
            <a:endCxn id="8" idx="2"/>
          </p:cNvCxnSpPr>
          <p:nvPr/>
        </p:nvCxnSpPr>
        <p:spPr>
          <a:xfrm flipV="1">
            <a:off x="7147278" y="434340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3" name="Rettangolo 72"/>
          <p:cNvSpPr/>
          <p:nvPr/>
        </p:nvSpPr>
        <p:spPr>
          <a:xfrm>
            <a:off x="1066800" y="5562600"/>
            <a:ext cx="1600200" cy="6096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t>Reduce </a:t>
            </a:r>
            <a:r>
              <a:rPr lang="it-IT" dirty="0" err="1" smtClean="0"/>
              <a:t>Opportunity</a:t>
            </a:r>
            <a:endParaRPr lang="it-IT" dirty="0"/>
          </a:p>
        </p:txBody>
      </p:sp>
      <p:sp>
        <p:nvSpPr>
          <p:cNvPr id="74" name="Rettangolo 73"/>
          <p:cNvSpPr/>
          <p:nvPr/>
        </p:nvSpPr>
        <p:spPr>
          <a:xfrm>
            <a:off x="3429000" y="5562600"/>
            <a:ext cx="1600200" cy="6096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t>Reduce </a:t>
            </a:r>
            <a:r>
              <a:rPr lang="it-IT" dirty="0" err="1" smtClean="0"/>
              <a:t>Likelihood</a:t>
            </a:r>
            <a:endParaRPr lang="it-IT" dirty="0"/>
          </a:p>
        </p:txBody>
      </p:sp>
      <p:sp>
        <p:nvSpPr>
          <p:cNvPr id="75" name="Rettangolo 74"/>
          <p:cNvSpPr/>
          <p:nvPr/>
        </p:nvSpPr>
        <p:spPr>
          <a:xfrm>
            <a:off x="5254978" y="5562600"/>
            <a:ext cx="1600200" cy="6096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t>Reduce Impact</a:t>
            </a:r>
            <a:endParaRPr lang="it-IT" dirty="0"/>
          </a:p>
        </p:txBody>
      </p:sp>
      <p:sp>
        <p:nvSpPr>
          <p:cNvPr id="76" name="Rettangolo 75"/>
          <p:cNvSpPr/>
          <p:nvPr/>
        </p:nvSpPr>
        <p:spPr>
          <a:xfrm>
            <a:off x="7521466" y="5562600"/>
            <a:ext cx="1600200" cy="6096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smtClean="0"/>
              <a:t>Recover</a:t>
            </a:r>
            <a:r>
              <a:rPr lang="it-IT" dirty="0" smtClean="0"/>
              <a:t> from</a:t>
            </a:r>
          </a:p>
          <a:p>
            <a:pPr algn="ctr"/>
            <a:r>
              <a:rPr lang="it-IT" dirty="0" smtClean="0"/>
              <a:t>Impact</a:t>
            </a:r>
            <a:endParaRPr lang="it-IT" dirty="0"/>
          </a:p>
        </p:txBody>
      </p:sp>
      <p:cxnSp>
        <p:nvCxnSpPr>
          <p:cNvPr id="77" name="Connettore 2 76"/>
          <p:cNvCxnSpPr>
            <a:stCxn id="73" idx="0"/>
          </p:cNvCxnSpPr>
          <p:nvPr/>
        </p:nvCxnSpPr>
        <p:spPr>
          <a:xfrm flipV="1">
            <a:off x="1866900" y="4038600"/>
            <a:ext cx="38100" cy="1524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0" name="Connettore 2 79"/>
          <p:cNvCxnSpPr>
            <a:stCxn id="74" idx="0"/>
          </p:cNvCxnSpPr>
          <p:nvPr/>
        </p:nvCxnSpPr>
        <p:spPr>
          <a:xfrm flipV="1">
            <a:off x="4229100" y="4038600"/>
            <a:ext cx="0" cy="1524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2" name="Connettore 2 81"/>
          <p:cNvCxnSpPr>
            <a:stCxn id="75" idx="0"/>
          </p:cNvCxnSpPr>
          <p:nvPr/>
        </p:nvCxnSpPr>
        <p:spPr>
          <a:xfrm flipV="1">
            <a:off x="6055078" y="4038600"/>
            <a:ext cx="0" cy="1524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5" name="Connettore 2 84"/>
          <p:cNvCxnSpPr>
            <a:stCxn id="76" idx="0"/>
          </p:cNvCxnSpPr>
          <p:nvPr/>
        </p:nvCxnSpPr>
        <p:spPr>
          <a:xfrm flipV="1">
            <a:off x="8321566" y="4197797"/>
            <a:ext cx="365235" cy="13648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Connettore 2 39"/>
          <p:cNvCxnSpPr>
            <a:stCxn id="18439" idx="3"/>
          </p:cNvCxnSpPr>
          <p:nvPr/>
        </p:nvCxnSpPr>
        <p:spPr>
          <a:xfrm>
            <a:off x="8546415" y="4107599"/>
            <a:ext cx="38591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Segnaposto data 32"/>
          <p:cNvSpPr>
            <a:spLocks noGrp="1"/>
          </p:cNvSpPr>
          <p:nvPr>
            <p:ph type="dt" sz="half" idx="10"/>
          </p:nvPr>
        </p:nvSpPr>
        <p:spPr/>
        <p:txBody>
          <a:bodyPr/>
          <a:lstStyle/>
          <a:p>
            <a:fld id="{62A16CFA-EE22-1043-A927-55B6D4074CA3}" type="datetime1">
              <a:rPr lang="x-none" smtClean="0"/>
              <a:t>10/24/16</a:t>
            </a:fld>
            <a:endParaRPr lang="en-US"/>
          </a:p>
        </p:txBody>
      </p:sp>
      <p:sp>
        <p:nvSpPr>
          <p:cNvPr id="34" name="Segnaposto piè di pagina 33"/>
          <p:cNvSpPr>
            <a:spLocks noGrp="1"/>
          </p:cNvSpPr>
          <p:nvPr>
            <p:ph type="ftr" sz="quarter" idx="11"/>
          </p:nvPr>
        </p:nvSpPr>
        <p:spPr/>
        <p:txBody>
          <a:bodyPr/>
          <a:lstStyle/>
          <a:p>
            <a:r>
              <a:rPr lang="en-US" smtClean="0"/>
              <a:t>Fabio Massacci - Cyber Security Risk Assessment</a:t>
            </a:r>
            <a:endParaRPr lang="en-US"/>
          </a:p>
        </p:txBody>
      </p:sp>
      <p:sp>
        <p:nvSpPr>
          <p:cNvPr id="35" name="Segnaposto numero diapositiva 34"/>
          <p:cNvSpPr>
            <a:spLocks noGrp="1"/>
          </p:cNvSpPr>
          <p:nvPr>
            <p:ph type="sldNum" sz="quarter" idx="12"/>
          </p:nvPr>
        </p:nvSpPr>
        <p:spPr/>
        <p:txBody>
          <a:bodyPr/>
          <a:lstStyle/>
          <a:p>
            <a:fld id="{8810CC23-C840-F64A-868D-8B0138AB6D4C}" type="slidenum">
              <a:rPr lang="en-US" smtClean="0"/>
              <a:t>3</a:t>
            </a:fld>
            <a:endParaRPr lang="en-US"/>
          </a:p>
        </p:txBody>
      </p:sp>
      <p:sp>
        <p:nvSpPr>
          <p:cNvPr id="15" name="Nuvola 14"/>
          <p:cNvSpPr/>
          <p:nvPr/>
        </p:nvSpPr>
        <p:spPr>
          <a:xfrm>
            <a:off x="119046" y="4312033"/>
            <a:ext cx="5135932" cy="2347227"/>
          </a:xfrm>
          <a:prstGeom prst="cloud">
            <a:avLst/>
          </a:prstGeom>
          <a:gradFill>
            <a:gsLst>
              <a:gs pos="0">
                <a:schemeClr val="accent1">
                  <a:tint val="100000"/>
                  <a:shade val="100000"/>
                  <a:satMod val="130000"/>
                  <a:alpha val="34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67878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What Type of Correction?</a:t>
            </a:r>
            <a:endParaRPr lang="en-US" dirty="0" smtClean="0"/>
          </a:p>
        </p:txBody>
      </p:sp>
      <p:sp>
        <p:nvSpPr>
          <p:cNvPr id="3" name="Content Placeholder 2"/>
          <p:cNvSpPr>
            <a:spLocks noGrp="1"/>
          </p:cNvSpPr>
          <p:nvPr>
            <p:ph idx="1"/>
          </p:nvPr>
        </p:nvSpPr>
        <p:spPr/>
        <p:txBody>
          <a:bodyPr>
            <a:normAutofit fontScale="55000" lnSpcReduction="20000"/>
          </a:bodyPr>
          <a:lstStyle/>
          <a:p>
            <a:r>
              <a:rPr lang="en-US" dirty="0" smtClean="0"/>
              <a:t>Three Typical Organizational Components</a:t>
            </a:r>
          </a:p>
          <a:p>
            <a:pPr lvl="1"/>
            <a:r>
              <a:rPr lang="en-US" dirty="0" smtClean="0"/>
              <a:t>Business Continuity Plan (BCP)</a:t>
            </a:r>
          </a:p>
          <a:p>
            <a:pPr lvl="1"/>
            <a:r>
              <a:rPr lang="en-US" dirty="0" smtClean="0"/>
              <a:t>Disaster Recovery Plan (DRP)</a:t>
            </a:r>
          </a:p>
          <a:p>
            <a:pPr lvl="1"/>
            <a:r>
              <a:rPr lang="en-US" dirty="0" smtClean="0"/>
              <a:t>Computer Emergency (Security) Response Team (CERT o CISRT)</a:t>
            </a:r>
          </a:p>
          <a:p>
            <a:r>
              <a:rPr lang="en-US" dirty="0" smtClean="0"/>
              <a:t>Purpose of Corrective Controls is to make sure that business continues</a:t>
            </a:r>
          </a:p>
          <a:p>
            <a:pPr lvl="1"/>
            <a:r>
              <a:rPr lang="en-US" dirty="0" smtClean="0"/>
              <a:t>Includes procedural, human, IT and physical resources</a:t>
            </a:r>
          </a:p>
          <a:p>
            <a:r>
              <a:rPr lang="en-US" dirty="0" smtClean="0"/>
              <a:t>Recovery is not necessarily IT related</a:t>
            </a:r>
          </a:p>
          <a:p>
            <a:pPr lvl="1"/>
            <a:r>
              <a:rPr lang="en-US" dirty="0" smtClean="0"/>
              <a:t>A disaster recovery plan might also include a good Public Relation manager</a:t>
            </a:r>
          </a:p>
          <a:p>
            <a:pPr lvl="1"/>
            <a:r>
              <a:rPr lang="en-US" dirty="0" smtClean="0"/>
              <a:t>“We </a:t>
            </a:r>
            <a:r>
              <a:rPr lang="en-US" dirty="0"/>
              <a:t>experienced security breaches in the corporate network in 2010 which were not sufficiently reported to Management. </a:t>
            </a:r>
            <a:endParaRPr lang="en-US" dirty="0"/>
          </a:p>
          <a:p>
            <a:pPr lvl="2"/>
            <a:r>
              <a:rPr lang="en-US" dirty="0"/>
              <a:t>In 2010, the Company faced several successful attacks against its corporate network in which access was gained to information on a small portion of our computers and servers. We have investigated and do not believe these attacks breached the servers that support our Domain Name System (“DNS”) network. Information stored on the compromised corporate systems was </a:t>
            </a:r>
            <a:r>
              <a:rPr lang="en-US" dirty="0" err="1"/>
              <a:t>exfiltrated</a:t>
            </a:r>
            <a:r>
              <a:rPr lang="en-US" dirty="0"/>
              <a:t>. </a:t>
            </a:r>
            <a:endParaRPr lang="en-US" dirty="0" smtClean="0"/>
          </a:p>
          <a:p>
            <a:pPr lvl="2"/>
            <a:r>
              <a:rPr lang="en-US" dirty="0" smtClean="0"/>
              <a:t>The </a:t>
            </a:r>
            <a:r>
              <a:rPr lang="en-US" dirty="0"/>
              <a:t>Company’s information security group was aware of the attacks shortly after the time of their occurrence and the group implemented remedial measures designed to mitigate the attacks and to detect and thwart similar additional attacks. However, given the nature of such attacks, we cannot assure that our remedial actions will be sufficient to thwart future attacks or prevent the future loss of </a:t>
            </a:r>
            <a:r>
              <a:rPr lang="en-US" dirty="0" smtClean="0"/>
              <a:t>information.[</a:t>
            </a:r>
            <a:r>
              <a:rPr lang="is-IS" dirty="0" smtClean="0"/>
              <a:t>…]</a:t>
            </a:r>
            <a:endParaRPr lang="en-US" dirty="0"/>
          </a:p>
          <a:p>
            <a:pPr lvl="2"/>
            <a:r>
              <a:rPr lang="en-US" dirty="0" smtClean="0"/>
              <a:t>Management </a:t>
            </a:r>
            <a:r>
              <a:rPr lang="en-US" dirty="0"/>
              <a:t>was informed of the incident in September 2011 and, following the review, the Company’s management concluded that our disclosure controls and procedures are effective</a:t>
            </a:r>
            <a:r>
              <a:rPr lang="en-US" dirty="0" smtClean="0"/>
              <a:t>.</a:t>
            </a:r>
          </a:p>
          <a:p>
            <a:pPr lvl="1"/>
            <a:r>
              <a:rPr lang="en-US" dirty="0" smtClean="0">
                <a:effectLst/>
              </a:rPr>
              <a:t>Who said it?</a:t>
            </a:r>
            <a:endParaRPr lang="en-US" dirty="0">
              <a:effectLst/>
            </a:endParaRPr>
          </a:p>
        </p:txBody>
      </p:sp>
    </p:spTree>
    <p:extLst>
      <p:ext uri="{BB962C8B-B14F-4D97-AF65-F5344CB8AC3E}">
        <p14:creationId xmlns:p14="http://schemas.microsoft.com/office/powerpoint/2010/main" val="26179510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Elements of a BCP</a:t>
            </a:r>
            <a:endParaRPr lang="en-US" dirty="0" smtClean="0"/>
          </a:p>
        </p:txBody>
      </p:sp>
      <p:sp>
        <p:nvSpPr>
          <p:cNvPr id="3" name="Content Placeholder 2"/>
          <p:cNvSpPr>
            <a:spLocks noGrp="1"/>
          </p:cNvSpPr>
          <p:nvPr>
            <p:ph idx="1"/>
          </p:nvPr>
        </p:nvSpPr>
        <p:spPr/>
        <p:txBody>
          <a:bodyPr>
            <a:normAutofit fontScale="92500" lnSpcReduction="20000"/>
          </a:bodyPr>
          <a:lstStyle/>
          <a:p>
            <a:r>
              <a:rPr lang="en-US" dirty="0" smtClean="0"/>
              <a:t>Purpose, scope, assumptions</a:t>
            </a:r>
          </a:p>
          <a:p>
            <a:r>
              <a:rPr lang="en-US" dirty="0" smtClean="0"/>
              <a:t>System description and architecture of impacted tangible assets</a:t>
            </a:r>
          </a:p>
          <a:p>
            <a:r>
              <a:rPr lang="en-US" dirty="0" smtClean="0"/>
              <a:t>Responsibilities</a:t>
            </a:r>
          </a:p>
          <a:p>
            <a:r>
              <a:rPr lang="en-US" dirty="0" smtClean="0"/>
              <a:t>Implementation</a:t>
            </a:r>
          </a:p>
          <a:p>
            <a:pPr lvl="1"/>
            <a:r>
              <a:rPr lang="en-US" dirty="0" smtClean="0"/>
              <a:t>Phases</a:t>
            </a:r>
          </a:p>
          <a:p>
            <a:pPr lvl="1"/>
            <a:r>
              <a:rPr lang="en-US" dirty="0" smtClean="0"/>
              <a:t>Technical Instruments </a:t>
            </a:r>
          </a:p>
          <a:p>
            <a:pPr lvl="1"/>
            <a:r>
              <a:rPr lang="en-US" dirty="0" smtClean="0"/>
              <a:t>Typically </a:t>
            </a:r>
            <a:r>
              <a:rPr lang="en-US" dirty="0"/>
              <a:t>t</a:t>
            </a:r>
            <a:r>
              <a:rPr lang="en-US" dirty="0" smtClean="0"/>
              <a:t>hrough individual DRPs</a:t>
            </a:r>
            <a:endParaRPr lang="en-US" dirty="0" smtClean="0"/>
          </a:p>
          <a:p>
            <a:r>
              <a:rPr lang="en-US" dirty="0" smtClean="0"/>
              <a:t>Plan training, testing, and exercises</a:t>
            </a:r>
          </a:p>
          <a:p>
            <a:r>
              <a:rPr lang="en-US" dirty="0" smtClean="0"/>
              <a:t>Plan maintenance</a:t>
            </a:r>
            <a:endParaRPr lang="en-US" dirty="0"/>
          </a:p>
        </p:txBody>
      </p:sp>
    </p:spTree>
    <p:extLst>
      <p:ext uri="{BB962C8B-B14F-4D97-AF65-F5344CB8AC3E}">
        <p14:creationId xmlns:p14="http://schemas.microsoft.com/office/powerpoint/2010/main" val="29935368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Purpose and Scope</a:t>
            </a:r>
            <a:endParaRPr lang="en-US" dirty="0" smtClean="0"/>
          </a:p>
        </p:txBody>
      </p:sp>
      <p:sp>
        <p:nvSpPr>
          <p:cNvPr id="3" name="Content Placeholder 2"/>
          <p:cNvSpPr>
            <a:spLocks noGrp="1"/>
          </p:cNvSpPr>
          <p:nvPr>
            <p:ph idx="1"/>
          </p:nvPr>
        </p:nvSpPr>
        <p:spPr/>
        <p:txBody>
          <a:bodyPr>
            <a:normAutofit fontScale="70000" lnSpcReduction="20000"/>
          </a:bodyPr>
          <a:lstStyle/>
          <a:p>
            <a:r>
              <a:rPr lang="en-US" dirty="0" smtClean="0"/>
              <a:t>Not everything is essential for the operation to keep going</a:t>
            </a:r>
          </a:p>
          <a:p>
            <a:pPr lvl="1"/>
            <a:r>
              <a:rPr lang="en-US" dirty="0" smtClean="0"/>
              <a:t>No Landing at airport might be acceptable if planes can be re-routed to a nearby one</a:t>
            </a:r>
          </a:p>
          <a:p>
            <a:pPr lvl="1"/>
            <a:r>
              <a:rPr lang="en-US" dirty="0" smtClean="0"/>
              <a:t>If laser guided landing not possible, visibility landing might be </a:t>
            </a:r>
            <a:r>
              <a:rPr lang="en-US" dirty="0" err="1" smtClean="0"/>
              <a:t>neeeded</a:t>
            </a:r>
            <a:endParaRPr lang="en-US" dirty="0" smtClean="0"/>
          </a:p>
          <a:p>
            <a:r>
              <a:rPr lang="en-US" dirty="0" smtClean="0"/>
              <a:t>BCP scope identifies what is essential (and how much does it cost to keep it running)</a:t>
            </a:r>
          </a:p>
          <a:p>
            <a:r>
              <a:rPr lang="en-US" dirty="0" smtClean="0"/>
              <a:t>Typically achieved through a Business Impact Analysis</a:t>
            </a:r>
            <a:endParaRPr lang="en-US" dirty="0" smtClean="0"/>
          </a:p>
          <a:p>
            <a:pPr lvl="1"/>
            <a:r>
              <a:rPr lang="en-US" dirty="0" smtClean="0"/>
              <a:t>Identify critical business functions (CBFs)</a:t>
            </a:r>
          </a:p>
          <a:p>
            <a:pPr lvl="1"/>
            <a:r>
              <a:rPr lang="en-US" dirty="0" smtClean="0"/>
              <a:t>Identify critical processes supporting the CBFs</a:t>
            </a:r>
          </a:p>
          <a:p>
            <a:pPr lvl="1"/>
            <a:r>
              <a:rPr lang="en-US" dirty="0" smtClean="0"/>
              <a:t>Identify critical IT services supporting the CBFs, including any dependencies</a:t>
            </a:r>
          </a:p>
          <a:p>
            <a:pPr lvl="1"/>
            <a:r>
              <a:rPr lang="en-US" dirty="0" smtClean="0"/>
              <a:t>Determine acceptable downtimes for CBFs, processes, and IT service</a:t>
            </a:r>
          </a:p>
          <a:p>
            <a:r>
              <a:rPr lang="en-US" dirty="0" smtClean="0"/>
              <a:t>BIA qualitative so far, it can be also quantitative </a:t>
            </a:r>
            <a:r>
              <a:rPr lang="en-US" dirty="0" smtClean="0">
                <a:sym typeface="Wingdings"/>
              </a:rPr>
              <a:t> forthcoming lectures</a:t>
            </a:r>
            <a:endParaRPr lang="en-US" dirty="0" smtClean="0"/>
          </a:p>
          <a:p>
            <a:endParaRPr lang="en-US" dirty="0"/>
          </a:p>
        </p:txBody>
      </p:sp>
    </p:spTree>
    <p:extLst>
      <p:ext uri="{BB962C8B-B14F-4D97-AF65-F5344CB8AC3E}">
        <p14:creationId xmlns:p14="http://schemas.microsoft.com/office/powerpoint/2010/main" val="12646273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p:cNvSpPr>
            <a:spLocks noGrp="1"/>
          </p:cNvSpPr>
          <p:nvPr>
            <p:ph type="title"/>
          </p:nvPr>
        </p:nvSpPr>
        <p:spPr/>
        <p:txBody>
          <a:bodyPr/>
          <a:lstStyle/>
          <a:p>
            <a:r>
              <a:rPr lang="it-IT" dirty="0" err="1" smtClean="0"/>
              <a:t>Netflix</a:t>
            </a:r>
            <a:r>
              <a:rPr lang="it-IT" dirty="0" smtClean="0"/>
              <a:t> </a:t>
            </a:r>
            <a:r>
              <a:rPr lang="it-IT" dirty="0" err="1" smtClean="0"/>
              <a:t>example</a:t>
            </a:r>
            <a:endParaRPr lang="it-IT" dirty="0"/>
          </a:p>
        </p:txBody>
      </p:sp>
      <p:sp>
        <p:nvSpPr>
          <p:cNvPr id="9" name="Segnaposto contenuto 8"/>
          <p:cNvSpPr>
            <a:spLocks noGrp="1"/>
          </p:cNvSpPr>
          <p:nvPr>
            <p:ph sz="half" idx="1"/>
          </p:nvPr>
        </p:nvSpPr>
        <p:spPr/>
        <p:txBody>
          <a:bodyPr>
            <a:normAutofit fontScale="62500" lnSpcReduction="20000"/>
          </a:bodyPr>
          <a:lstStyle/>
          <a:p>
            <a:r>
              <a:rPr lang="it-IT" dirty="0" smtClean="0"/>
              <a:t>“</a:t>
            </a:r>
            <a:r>
              <a:rPr lang="it-IT" dirty="0" err="1"/>
              <a:t>Our</a:t>
            </a:r>
            <a:r>
              <a:rPr lang="it-IT" dirty="0"/>
              <a:t> </a:t>
            </a:r>
            <a:r>
              <a:rPr lang="it-IT" dirty="0" err="1"/>
              <a:t>metric</a:t>
            </a:r>
            <a:r>
              <a:rPr lang="it-IT" dirty="0"/>
              <a:t> of </a:t>
            </a:r>
            <a:r>
              <a:rPr lang="it-IT" dirty="0" err="1"/>
              <a:t>interest</a:t>
            </a:r>
            <a:r>
              <a:rPr lang="it-IT" dirty="0"/>
              <a:t> </a:t>
            </a:r>
            <a:r>
              <a:rPr lang="it-IT" dirty="0" err="1"/>
              <a:t>is</a:t>
            </a:r>
            <a:r>
              <a:rPr lang="it-IT" dirty="0"/>
              <a:t> </a:t>
            </a:r>
            <a:r>
              <a:rPr lang="it-IT" dirty="0" err="1"/>
              <a:t>customer</a:t>
            </a:r>
            <a:r>
              <a:rPr lang="it-IT" dirty="0"/>
              <a:t> engagement, </a:t>
            </a:r>
            <a:r>
              <a:rPr lang="it-IT" dirty="0" err="1"/>
              <a:t>which</a:t>
            </a:r>
            <a:r>
              <a:rPr lang="it-IT" dirty="0"/>
              <a:t> </a:t>
            </a:r>
            <a:r>
              <a:rPr lang="it-IT" dirty="0" err="1"/>
              <a:t>we</a:t>
            </a:r>
            <a:r>
              <a:rPr lang="it-IT" dirty="0"/>
              <a:t> </a:t>
            </a:r>
            <a:r>
              <a:rPr lang="it-IT" dirty="0" err="1"/>
              <a:t>measure</a:t>
            </a:r>
            <a:r>
              <a:rPr lang="it-IT" dirty="0"/>
              <a:t> </a:t>
            </a:r>
            <a:r>
              <a:rPr lang="it-IT" dirty="0" err="1"/>
              <a:t>as</a:t>
            </a:r>
            <a:r>
              <a:rPr lang="it-IT" dirty="0"/>
              <a:t> the </a:t>
            </a:r>
            <a:r>
              <a:rPr lang="it-IT" dirty="0" err="1"/>
              <a:t>number</a:t>
            </a:r>
            <a:r>
              <a:rPr lang="it-IT" dirty="0"/>
              <a:t> of video </a:t>
            </a:r>
            <a:r>
              <a:rPr lang="it-IT" dirty="0" err="1"/>
              <a:t>plays</a:t>
            </a:r>
            <a:r>
              <a:rPr lang="it-IT" dirty="0"/>
              <a:t> </a:t>
            </a:r>
            <a:r>
              <a:rPr lang="it-IT" dirty="0" err="1"/>
              <a:t>that</a:t>
            </a:r>
            <a:r>
              <a:rPr lang="it-IT" dirty="0"/>
              <a:t> start </a:t>
            </a:r>
            <a:r>
              <a:rPr lang="it-IT" dirty="0" err="1"/>
              <a:t>each</a:t>
            </a:r>
            <a:r>
              <a:rPr lang="it-IT" dirty="0"/>
              <a:t> </a:t>
            </a:r>
            <a:r>
              <a:rPr lang="it-IT" dirty="0" err="1" smtClean="0"/>
              <a:t>second</a:t>
            </a:r>
            <a:r>
              <a:rPr lang="it-IT" dirty="0" smtClean="0"/>
              <a:t>.”</a:t>
            </a:r>
          </a:p>
          <a:p>
            <a:r>
              <a:rPr lang="it-IT" dirty="0" err="1" smtClean="0"/>
              <a:t>Exercise</a:t>
            </a:r>
            <a:r>
              <a:rPr lang="it-IT" dirty="0" smtClean="0"/>
              <a:t> of </a:t>
            </a:r>
            <a:r>
              <a:rPr lang="it-IT" dirty="0" err="1" smtClean="0"/>
              <a:t>disruption</a:t>
            </a:r>
            <a:endParaRPr lang="it-IT" dirty="0" smtClean="0"/>
          </a:p>
          <a:p>
            <a:pPr lvl="1"/>
            <a:r>
              <a:rPr lang="it-IT" dirty="0" smtClean="0"/>
              <a:t>“</a:t>
            </a:r>
            <a:r>
              <a:rPr lang="it-IT" dirty="0" err="1" smtClean="0"/>
              <a:t>most</a:t>
            </a:r>
            <a:r>
              <a:rPr lang="it-IT" dirty="0" smtClean="0"/>
              <a:t> </a:t>
            </a:r>
            <a:r>
              <a:rPr lang="it-IT" dirty="0"/>
              <a:t>of </a:t>
            </a:r>
            <a:r>
              <a:rPr lang="it-IT" dirty="0" err="1"/>
              <a:t>our</a:t>
            </a:r>
            <a:r>
              <a:rPr lang="it-IT" dirty="0"/>
              <a:t> </a:t>
            </a:r>
            <a:r>
              <a:rPr lang="it-IT" dirty="0" err="1"/>
              <a:t>attention</a:t>
            </a:r>
            <a:r>
              <a:rPr lang="it-IT" dirty="0"/>
              <a:t> </a:t>
            </a:r>
            <a:r>
              <a:rPr lang="it-IT" dirty="0" err="1"/>
              <a:t>stays</a:t>
            </a:r>
            <a:r>
              <a:rPr lang="it-IT" dirty="0"/>
              <a:t> </a:t>
            </a:r>
            <a:r>
              <a:rPr lang="it-IT" dirty="0" err="1"/>
              <a:t>focused</a:t>
            </a:r>
            <a:r>
              <a:rPr lang="it-IT" dirty="0"/>
              <a:t> on the top </a:t>
            </a:r>
            <a:r>
              <a:rPr lang="it-IT" dirty="0" err="1"/>
              <a:t>row</a:t>
            </a:r>
            <a:r>
              <a:rPr lang="it-IT" dirty="0" smtClean="0"/>
              <a:t>.” </a:t>
            </a:r>
          </a:p>
          <a:p>
            <a:pPr lvl="1"/>
            <a:r>
              <a:rPr lang="it-IT" dirty="0" smtClean="0"/>
              <a:t>In the bottom </a:t>
            </a:r>
            <a:r>
              <a:rPr lang="it-IT" dirty="0" err="1" smtClean="0"/>
              <a:t>row</a:t>
            </a:r>
            <a:r>
              <a:rPr lang="it-IT" dirty="0" smtClean="0"/>
              <a:t>, </a:t>
            </a:r>
            <a:r>
              <a:rPr lang="it-IT" dirty="0" err="1" smtClean="0"/>
              <a:t>you</a:t>
            </a:r>
            <a:r>
              <a:rPr lang="it-IT" dirty="0" smtClean="0"/>
              <a:t> can </a:t>
            </a:r>
            <a:r>
              <a:rPr lang="it-IT" dirty="0" err="1" smtClean="0"/>
              <a:t>clearly</a:t>
            </a:r>
            <a:r>
              <a:rPr lang="it-IT" dirty="0" smtClean="0"/>
              <a:t> </a:t>
            </a:r>
            <a:r>
              <a:rPr lang="it-IT" dirty="0" err="1" smtClean="0"/>
              <a:t>see</a:t>
            </a:r>
            <a:r>
              <a:rPr lang="it-IT" dirty="0" smtClean="0"/>
              <a:t> </a:t>
            </a:r>
            <a:r>
              <a:rPr lang="it-IT" dirty="0" err="1" smtClean="0"/>
              <a:t>traffic</a:t>
            </a:r>
            <a:r>
              <a:rPr lang="it-IT" dirty="0" smtClean="0"/>
              <a:t> evacuate from the west </a:t>
            </a:r>
            <a:r>
              <a:rPr lang="it-IT" dirty="0" err="1" smtClean="0"/>
              <a:t>region</a:t>
            </a:r>
            <a:r>
              <a:rPr lang="it-IT" dirty="0" smtClean="0"/>
              <a:t>. </a:t>
            </a:r>
          </a:p>
          <a:p>
            <a:pPr lvl="1"/>
            <a:r>
              <a:rPr lang="it-IT" dirty="0" smtClean="0"/>
              <a:t>The </a:t>
            </a:r>
            <a:r>
              <a:rPr lang="it-IT" dirty="0" err="1" smtClean="0"/>
              <a:t>east</a:t>
            </a:r>
            <a:r>
              <a:rPr lang="it-IT" dirty="0" smtClean="0"/>
              <a:t> </a:t>
            </a:r>
            <a:r>
              <a:rPr lang="it-IT" dirty="0" err="1" smtClean="0"/>
              <a:t>region</a:t>
            </a:r>
            <a:r>
              <a:rPr lang="it-IT" dirty="0" smtClean="0"/>
              <a:t> </a:t>
            </a:r>
            <a:r>
              <a:rPr lang="it-IT" dirty="0" err="1" smtClean="0"/>
              <a:t>gets</a:t>
            </a:r>
            <a:r>
              <a:rPr lang="it-IT" dirty="0" smtClean="0"/>
              <a:t> a </a:t>
            </a:r>
            <a:r>
              <a:rPr lang="it-IT" dirty="0" err="1" smtClean="0"/>
              <a:t>corresponding</a:t>
            </a:r>
            <a:r>
              <a:rPr lang="it-IT" dirty="0" smtClean="0"/>
              <a:t> </a:t>
            </a:r>
            <a:r>
              <a:rPr lang="it-IT" dirty="0" err="1" smtClean="0"/>
              <a:t>bump</a:t>
            </a:r>
            <a:r>
              <a:rPr lang="it-IT" dirty="0" smtClean="0"/>
              <a:t> in </a:t>
            </a:r>
            <a:r>
              <a:rPr lang="it-IT" dirty="0" err="1" smtClean="0"/>
              <a:t>traffic</a:t>
            </a:r>
            <a:r>
              <a:rPr lang="it-IT" dirty="0" smtClean="0"/>
              <a:t> </a:t>
            </a:r>
            <a:r>
              <a:rPr lang="it-IT" dirty="0" err="1" smtClean="0"/>
              <a:t>as</a:t>
            </a:r>
            <a:r>
              <a:rPr lang="it-IT" dirty="0" smtClean="0"/>
              <a:t> </a:t>
            </a:r>
            <a:r>
              <a:rPr lang="it-IT" dirty="0" err="1" smtClean="0"/>
              <a:t>it</a:t>
            </a:r>
            <a:r>
              <a:rPr lang="it-IT" dirty="0" smtClean="0"/>
              <a:t> </a:t>
            </a:r>
            <a:r>
              <a:rPr lang="it-IT" dirty="0" err="1" smtClean="0"/>
              <a:t>steps</a:t>
            </a:r>
            <a:r>
              <a:rPr lang="it-IT" dirty="0" smtClean="0"/>
              <a:t> up to play the </a:t>
            </a:r>
            <a:r>
              <a:rPr lang="it-IT" dirty="0" err="1" smtClean="0"/>
              <a:t>role</a:t>
            </a:r>
            <a:r>
              <a:rPr lang="it-IT" dirty="0" smtClean="0"/>
              <a:t> of </a:t>
            </a:r>
            <a:r>
              <a:rPr lang="it-IT" dirty="0" err="1" smtClean="0"/>
              <a:t>savior</a:t>
            </a:r>
            <a:r>
              <a:rPr lang="it-IT" dirty="0" smtClean="0"/>
              <a:t>.</a:t>
            </a:r>
          </a:p>
          <a:p>
            <a:pPr lvl="1"/>
            <a:r>
              <a:rPr lang="it-IT" dirty="0" err="1" smtClean="0"/>
              <a:t>As</a:t>
            </a:r>
            <a:r>
              <a:rPr lang="it-IT" dirty="0" smtClean="0"/>
              <a:t> </a:t>
            </a:r>
            <a:r>
              <a:rPr lang="it-IT" dirty="0"/>
              <a:t>long </a:t>
            </a:r>
            <a:r>
              <a:rPr lang="it-IT" dirty="0" err="1"/>
              <a:t>as</a:t>
            </a:r>
            <a:r>
              <a:rPr lang="it-IT" dirty="0"/>
              <a:t> the aggregate </a:t>
            </a:r>
            <a:r>
              <a:rPr lang="it-IT" dirty="0" err="1"/>
              <a:t>metric</a:t>
            </a:r>
            <a:r>
              <a:rPr lang="it-IT" dirty="0"/>
              <a:t> </a:t>
            </a:r>
            <a:r>
              <a:rPr lang="it-IT" dirty="0" err="1"/>
              <a:t>follows</a:t>
            </a:r>
            <a:r>
              <a:rPr lang="it-IT" dirty="0"/>
              <a:t> </a:t>
            </a:r>
            <a:r>
              <a:rPr lang="it-IT" dirty="0" err="1"/>
              <a:t>that</a:t>
            </a:r>
            <a:r>
              <a:rPr lang="it-IT" dirty="0"/>
              <a:t> </a:t>
            </a:r>
            <a:r>
              <a:rPr lang="it-IT" dirty="0" err="1"/>
              <a:t>relatively</a:t>
            </a:r>
            <a:r>
              <a:rPr lang="it-IT" dirty="0"/>
              <a:t> </a:t>
            </a:r>
            <a:r>
              <a:rPr lang="it-IT" dirty="0" err="1"/>
              <a:t>smooth</a:t>
            </a:r>
            <a:r>
              <a:rPr lang="it-IT" dirty="0"/>
              <a:t> trend, </a:t>
            </a:r>
            <a:r>
              <a:rPr lang="it-IT" dirty="0" err="1"/>
              <a:t>we</a:t>
            </a:r>
            <a:r>
              <a:rPr lang="it-IT" dirty="0"/>
              <a:t> </a:t>
            </a:r>
            <a:r>
              <a:rPr lang="it-IT" dirty="0" err="1"/>
              <a:t>know</a:t>
            </a:r>
            <a:r>
              <a:rPr lang="it-IT" dirty="0"/>
              <a:t> </a:t>
            </a:r>
            <a:r>
              <a:rPr lang="it-IT" dirty="0" err="1"/>
              <a:t>that</a:t>
            </a:r>
            <a:r>
              <a:rPr lang="it-IT" dirty="0"/>
              <a:t> </a:t>
            </a:r>
            <a:r>
              <a:rPr lang="it-IT" dirty="0" err="1"/>
              <a:t>our</a:t>
            </a:r>
            <a:r>
              <a:rPr lang="it-IT" dirty="0"/>
              <a:t> </a:t>
            </a:r>
            <a:r>
              <a:rPr lang="it-IT" dirty="0" err="1"/>
              <a:t>system</a:t>
            </a:r>
            <a:r>
              <a:rPr lang="it-IT" dirty="0"/>
              <a:t> </a:t>
            </a:r>
            <a:r>
              <a:rPr lang="it-IT" dirty="0" err="1"/>
              <a:t>is</a:t>
            </a:r>
            <a:r>
              <a:rPr lang="it-IT" dirty="0"/>
              <a:t> </a:t>
            </a:r>
            <a:r>
              <a:rPr lang="it-IT" dirty="0" err="1"/>
              <a:t>resilient</a:t>
            </a:r>
            <a:r>
              <a:rPr lang="it-IT" dirty="0"/>
              <a:t> to the </a:t>
            </a:r>
            <a:r>
              <a:rPr lang="it-IT" dirty="0" err="1"/>
              <a:t>failover</a:t>
            </a:r>
            <a:r>
              <a:rPr lang="it-IT" dirty="0" smtClean="0"/>
              <a:t>.”</a:t>
            </a:r>
          </a:p>
          <a:p>
            <a:pPr lvl="1"/>
            <a:r>
              <a:rPr lang="it-IT" dirty="0"/>
              <a:t>http://</a:t>
            </a:r>
            <a:r>
              <a:rPr lang="it-IT" dirty="0" err="1"/>
              <a:t>techblog.netflix.com</a:t>
            </a:r>
            <a:r>
              <a:rPr lang="it-IT" dirty="0"/>
              <a:t>/2015/09/</a:t>
            </a:r>
            <a:r>
              <a:rPr lang="it-IT" dirty="0" err="1"/>
              <a:t>chaos-engineering-upgraded.html</a:t>
            </a:r>
            <a:endParaRPr lang="it-IT" dirty="0" smtClean="0"/>
          </a:p>
          <a:p>
            <a:r>
              <a:rPr lang="it-IT" dirty="0" err="1" smtClean="0"/>
              <a:t>Then</a:t>
            </a:r>
            <a:r>
              <a:rPr lang="it-IT" dirty="0" smtClean="0"/>
              <a:t> </a:t>
            </a:r>
            <a:r>
              <a:rPr lang="it-IT" dirty="0" err="1" smtClean="0"/>
              <a:t>this</a:t>
            </a:r>
            <a:r>
              <a:rPr lang="it-IT" dirty="0" smtClean="0"/>
              <a:t> </a:t>
            </a:r>
            <a:r>
              <a:rPr lang="it-IT" dirty="0" err="1" smtClean="0"/>
              <a:t>needs</a:t>
            </a:r>
            <a:r>
              <a:rPr lang="it-IT" dirty="0" smtClean="0"/>
              <a:t> to be </a:t>
            </a:r>
            <a:r>
              <a:rPr lang="it-IT" dirty="0" err="1" smtClean="0"/>
              <a:t>passed</a:t>
            </a:r>
            <a:r>
              <a:rPr lang="it-IT" dirty="0" smtClean="0"/>
              <a:t> over to the </a:t>
            </a:r>
            <a:r>
              <a:rPr lang="it-IT" dirty="0" err="1" smtClean="0"/>
              <a:t>technical</a:t>
            </a:r>
            <a:r>
              <a:rPr lang="it-IT" dirty="0" smtClean="0"/>
              <a:t> </a:t>
            </a:r>
            <a:r>
              <a:rPr lang="it-IT" dirty="0" err="1" smtClean="0"/>
              <a:t>infrastructure</a:t>
            </a:r>
            <a:endParaRPr lang="it-IT" dirty="0" smtClean="0"/>
          </a:p>
        </p:txBody>
      </p:sp>
      <p:sp>
        <p:nvSpPr>
          <p:cNvPr id="5" name="Segnaposto data 4"/>
          <p:cNvSpPr>
            <a:spLocks noGrp="1"/>
          </p:cNvSpPr>
          <p:nvPr>
            <p:ph type="dt" sz="half" idx="10"/>
          </p:nvPr>
        </p:nvSpPr>
        <p:spPr/>
        <p:txBody>
          <a:bodyPr/>
          <a:lstStyle/>
          <a:p>
            <a:fld id="{2E2FA8DE-92FA-A045-AE88-CF63049605B9}" type="datetime1">
              <a:rPr lang="x-none" smtClean="0"/>
              <a:t>10/24/16</a:t>
            </a:fld>
            <a:endParaRPr lang="en-US"/>
          </a:p>
        </p:txBody>
      </p:sp>
      <p:sp>
        <p:nvSpPr>
          <p:cNvPr id="6" name="Segnaposto piè di pagina 5"/>
          <p:cNvSpPr>
            <a:spLocks noGrp="1"/>
          </p:cNvSpPr>
          <p:nvPr>
            <p:ph type="ftr" sz="quarter" idx="11"/>
          </p:nvPr>
        </p:nvSpPr>
        <p:spPr/>
        <p:txBody>
          <a:bodyPr/>
          <a:lstStyle/>
          <a:p>
            <a:r>
              <a:rPr lang="en-US" smtClean="0"/>
              <a:t>Fabio Massacci - Offensive Technologies</a:t>
            </a:r>
            <a:endParaRPr lang="en-US"/>
          </a:p>
        </p:txBody>
      </p:sp>
      <p:sp>
        <p:nvSpPr>
          <p:cNvPr id="7" name="Segnaposto numero diapositiva 6"/>
          <p:cNvSpPr>
            <a:spLocks noGrp="1"/>
          </p:cNvSpPr>
          <p:nvPr>
            <p:ph type="sldNum" sz="quarter" idx="12"/>
          </p:nvPr>
        </p:nvSpPr>
        <p:spPr/>
        <p:txBody>
          <a:bodyPr/>
          <a:lstStyle/>
          <a:p>
            <a:fld id="{8810CC23-C840-F64A-868D-8B0138AB6D4C}" type="slidenum">
              <a:rPr lang="en-US" smtClean="0"/>
              <a:t>7</a:t>
            </a:fld>
            <a:endParaRPr lang="en-US"/>
          </a:p>
        </p:txBody>
      </p:sp>
      <p:pic>
        <p:nvPicPr>
          <p:cNvPr id="12" name="Segnaposto contenuto 11"/>
          <p:cNvPicPr>
            <a:picLocks noGrp="1" noChangeAspect="1"/>
          </p:cNvPicPr>
          <p:nvPr>
            <p:ph sz="half" idx="2"/>
          </p:nvPr>
        </p:nvPicPr>
        <p:blipFill>
          <a:blip r:embed="rId2"/>
          <a:srcRect t="-64745" b="-64745"/>
          <a:stretch>
            <a:fillRect/>
          </a:stretch>
        </p:blipFill>
        <p:spPr>
          <a:prstGeom prst="rect">
            <a:avLst/>
          </a:prstGeom>
        </p:spPr>
      </p:pic>
    </p:spTree>
    <p:extLst>
      <p:ext uri="{BB962C8B-B14F-4D97-AF65-F5344CB8AC3E}">
        <p14:creationId xmlns:p14="http://schemas.microsoft.com/office/powerpoint/2010/main" val="2766994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3200" dirty="0" smtClean="0"/>
              <a:t>Identification of Tangible Assets</a:t>
            </a:r>
            <a:endParaRPr lang="en-US" sz="3200" dirty="0" smtClean="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968235410"/>
              </p:ext>
            </p:extLst>
          </p:nvPr>
        </p:nvGraphicFramePr>
        <p:xfrm>
          <a:off x="1132263" y="1309537"/>
          <a:ext cx="6635990" cy="5022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59356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Typical Data To Be Protected</a:t>
            </a:r>
            <a:endParaRPr lang="en-US" dirty="0" smtClean="0"/>
          </a:p>
        </p:txBody>
      </p:sp>
      <p:sp>
        <p:nvSpPr>
          <p:cNvPr id="10243" name="Content Placeholder 2"/>
          <p:cNvSpPr>
            <a:spLocks noGrp="1"/>
          </p:cNvSpPr>
          <p:nvPr>
            <p:ph idx="1"/>
          </p:nvPr>
        </p:nvSpPr>
        <p:spPr/>
        <p:txBody>
          <a:bodyPr>
            <a:normAutofit fontScale="70000" lnSpcReduction="20000"/>
          </a:bodyPr>
          <a:lstStyle/>
          <a:p>
            <a:r>
              <a:rPr lang="en-US" dirty="0" smtClean="0"/>
              <a:t>Business </a:t>
            </a:r>
            <a:r>
              <a:rPr lang="en-US" dirty="0" smtClean="0"/>
              <a:t>IT Organization</a:t>
            </a:r>
          </a:p>
          <a:p>
            <a:pPr lvl="1"/>
            <a:r>
              <a:rPr lang="en-US" dirty="0" smtClean="0"/>
              <a:t>Accounting and payroll functions</a:t>
            </a:r>
          </a:p>
          <a:p>
            <a:pPr lvl="1"/>
            <a:r>
              <a:rPr lang="en-US" dirty="0" smtClean="0"/>
              <a:t>Critical IT hardware</a:t>
            </a:r>
          </a:p>
          <a:p>
            <a:pPr lvl="1"/>
            <a:r>
              <a:rPr lang="en-US" dirty="0" smtClean="0"/>
              <a:t>Software required for operations</a:t>
            </a:r>
          </a:p>
          <a:p>
            <a:pPr lvl="1"/>
            <a:r>
              <a:rPr lang="en-US" dirty="0" smtClean="0"/>
              <a:t>Customer record in hard copy</a:t>
            </a:r>
          </a:p>
          <a:p>
            <a:pPr lvl="1"/>
            <a:r>
              <a:rPr lang="en-US" dirty="0" smtClean="0"/>
              <a:t>Emergency loan information</a:t>
            </a:r>
          </a:p>
          <a:p>
            <a:pPr lvl="1"/>
            <a:r>
              <a:rPr lang="en-US" dirty="0" smtClean="0"/>
              <a:t>Financial operations data</a:t>
            </a:r>
          </a:p>
          <a:p>
            <a:r>
              <a:rPr lang="en-US" dirty="0" smtClean="0"/>
              <a:t>Emergency data</a:t>
            </a:r>
            <a:endParaRPr lang="en-US" dirty="0" smtClean="0"/>
          </a:p>
          <a:p>
            <a:pPr lvl="1"/>
            <a:r>
              <a:rPr lang="en-US" dirty="0" smtClean="0"/>
              <a:t>Call trees for emergency response</a:t>
            </a:r>
          </a:p>
          <a:p>
            <a:pPr lvl="1"/>
            <a:r>
              <a:rPr lang="en-US" dirty="0" smtClean="0"/>
              <a:t>List of DRP team members</a:t>
            </a:r>
          </a:p>
          <a:p>
            <a:r>
              <a:rPr lang="en-US" dirty="0" smtClean="0"/>
              <a:t>Emergency data as important as the Business Data</a:t>
            </a:r>
          </a:p>
          <a:p>
            <a:pPr lvl="1"/>
            <a:r>
              <a:rPr lang="en-US" dirty="0" smtClean="0">
                <a:sym typeface="Wingdings"/>
              </a:rPr>
              <a:t>if you don’t know whom to call for help, how are you going to be rescued?</a:t>
            </a:r>
          </a:p>
          <a:p>
            <a:r>
              <a:rPr lang="en-US" dirty="0" smtClean="0">
                <a:sym typeface="Wingdings"/>
              </a:rPr>
              <a:t>Remote Tower Case Study?</a:t>
            </a:r>
            <a:endParaRPr lang="en-US" dirty="0" smtClean="0"/>
          </a:p>
          <a:p>
            <a:endParaRPr lang="en-US" dirty="0" smtClean="0"/>
          </a:p>
          <a:p>
            <a:endParaRPr lang="en-US" dirty="0" smtClean="0"/>
          </a:p>
        </p:txBody>
      </p:sp>
    </p:spTree>
    <p:extLst>
      <p:ext uri="{BB962C8B-B14F-4D97-AF65-F5344CB8AC3E}">
        <p14:creationId xmlns:p14="http://schemas.microsoft.com/office/powerpoint/2010/main" val="142993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9400</TotalTime>
  <Words>2909</Words>
  <Application>Microsoft Macintosh PowerPoint</Application>
  <PresentationFormat>Presentazione su schermo (4:3)</PresentationFormat>
  <Paragraphs>381</Paragraphs>
  <Slides>29</Slides>
  <Notes>9</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Office Theme</vt:lpstr>
      <vt:lpstr>Cyber Security Risk Assessment Fall 2016</vt:lpstr>
      <vt:lpstr>Sample of Controls (reminder)</vt:lpstr>
      <vt:lpstr>Corrective Controls</vt:lpstr>
      <vt:lpstr>What Type of Correction?</vt:lpstr>
      <vt:lpstr>Elements of a BCP</vt:lpstr>
      <vt:lpstr>Purpose and Scope</vt:lpstr>
      <vt:lpstr>Netflix example</vt:lpstr>
      <vt:lpstr>Identification of Tangible Assets</vt:lpstr>
      <vt:lpstr>Typical Data To Be Protected</vt:lpstr>
      <vt:lpstr>BCP Roles and Responsibilities</vt:lpstr>
      <vt:lpstr>Phases within a BCP Plan</vt:lpstr>
      <vt:lpstr>Implementation through DRPs</vt:lpstr>
      <vt:lpstr>BCP vs DRP</vt:lpstr>
      <vt:lpstr>Technical Instruments</vt:lpstr>
      <vt:lpstr>Cold, Hot, and Warm Sites</vt:lpstr>
      <vt:lpstr>Cloud Computing Alternatives</vt:lpstr>
      <vt:lpstr>Virtualization Alternatives</vt:lpstr>
      <vt:lpstr>Cloud Computing != Immortal</vt:lpstr>
      <vt:lpstr>BCP Best Practices </vt:lpstr>
      <vt:lpstr>Conduct Live Test of Plan</vt:lpstr>
      <vt:lpstr>Growth of (Malicious) Incidents</vt:lpstr>
      <vt:lpstr>Growth of Incidents in Perspective</vt:lpstr>
      <vt:lpstr>Computer Security Incident</vt:lpstr>
      <vt:lpstr>What Is a Computer Incident Response Team Plan?</vt:lpstr>
      <vt:lpstr>Elements of a CIRT Plan</vt:lpstr>
      <vt:lpstr>CISRT Team Members</vt:lpstr>
      <vt:lpstr>Incident Response Lifecycle</vt:lpstr>
      <vt:lpstr>Example from Italian Company</vt:lpstr>
      <vt:lpstr>Further reading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Offensive technologies</dc:title>
  <dc:creator>Luca</dc:creator>
  <cp:lastModifiedBy>Fabio Massacci</cp:lastModifiedBy>
  <cp:revision>427</cp:revision>
  <cp:lastPrinted>2016-09-26T08:20:52Z</cp:lastPrinted>
  <dcterms:created xsi:type="dcterms:W3CDTF">2015-09-10T08:38:36Z</dcterms:created>
  <dcterms:modified xsi:type="dcterms:W3CDTF">2016-10-25T00:33:19Z</dcterms:modified>
</cp:coreProperties>
</file>