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8" r:id="rId2"/>
    <p:sldId id="306" r:id="rId3"/>
    <p:sldId id="310" r:id="rId4"/>
    <p:sldId id="312" r:id="rId5"/>
    <p:sldId id="311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07" r:id="rId22"/>
    <p:sldId id="328" r:id="rId23"/>
    <p:sldId id="32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25" autoAdjust="0"/>
  </p:normalViewPr>
  <p:slideViewPr>
    <p:cSldViewPr snapToGrid="0" snapToObjects="1"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37933-E099-BC4B-ADE0-B9DE566B7E92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7BD0-CCDD-6F40-AC62-E6B4AA67F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55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Security Management</a:t>
            </a:r>
            <a:r>
              <a:rPr lang="it-IT" baseline="0" dirty="0" smtClean="0"/>
              <a:t> focuses on the identification of organization assets and on the development, documentation and implementation of policies and procedures</a:t>
            </a:r>
          </a:p>
          <a:p>
            <a:r>
              <a:rPr lang="it-IT" baseline="0" dirty="0" smtClean="0"/>
              <a:t>to protect the assets.</a:t>
            </a:r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97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Delve into</a:t>
            </a:r>
            <a:r>
              <a:rPr lang="it-IT" baseline="0" dirty="0" smtClean="0"/>
              <a:t> the different layers of an IT system/infrastructures. </a:t>
            </a:r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33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Database</a:t>
            </a:r>
            <a:r>
              <a:rPr lang="it-IT" baseline="0" dirty="0" smtClean="0"/>
              <a:t> security is concerned with the protection of sensitive data and with providing access to this data in a controlled manner.</a:t>
            </a:r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45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Web</a:t>
            </a:r>
            <a:r>
              <a:rPr lang="it-IT" baseline="0" dirty="0" smtClean="0"/>
              <a:t> application security is concerned with attacks that exploit vulnerabilities in the browser and in the Web application code.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Most frequent attacks to web application layers are SQL Injection and Cross Site Scripting. </a:t>
            </a:r>
          </a:p>
          <a:p>
            <a:endParaRPr lang="it-IT" baseline="0" dirty="0" smtClean="0"/>
          </a:p>
          <a:p>
            <a:r>
              <a:rPr lang="it-IT" baseline="0" dirty="0" smtClean="0"/>
              <a:t>A good source of information about Web application security is the OWASP that every 2 years</a:t>
            </a:r>
          </a:p>
          <a:p>
            <a:r>
              <a:rPr lang="it-IT" baseline="0" dirty="0" smtClean="0"/>
              <a:t>publishes a top ten list of the most frequest and severe web application attacks and suggest</a:t>
            </a:r>
          </a:p>
          <a:p>
            <a:r>
              <a:rPr lang="it-IT" baseline="0" dirty="0" smtClean="0"/>
              <a:t>best practices to mitigate these kind of attacks.</a:t>
            </a:r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635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Network</a:t>
            </a:r>
            <a:r>
              <a:rPr lang="it-IT" baseline="0" dirty="0" smtClean="0"/>
              <a:t> security is concerned with attacks that target the network layer of an IT infrastructure. We have mainly to kind of attacks</a:t>
            </a:r>
          </a:p>
          <a:p>
            <a:r>
              <a:rPr lang="it-IT" baseline="0" dirty="0" smtClean="0"/>
              <a:t>that can affect this layer : passive attacks like traffic analysis that only to obtain information to attack the network while active attacks</a:t>
            </a:r>
          </a:p>
          <a:p>
            <a:r>
              <a:rPr lang="it-IT" baseline="0" dirty="0" smtClean="0"/>
              <a:t>aim to modify or read message content. To mitigate this attacks is possible to adopt prevent contermeasures like firewalls or you can adopt</a:t>
            </a:r>
          </a:p>
          <a:p>
            <a:r>
              <a:rPr lang="it-IT" baseline="0" dirty="0" smtClean="0"/>
              <a:t>detective contermeasures like intrusion detection systems. </a:t>
            </a:r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02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Mobile</a:t>
            </a:r>
            <a:r>
              <a:rPr lang="it-IT" baseline="0" dirty="0" smtClean="0"/>
              <a:t> security is concerned with attacks that exploits Android platform or Symbian vulnerabilities like malware and spyware.</a:t>
            </a:r>
          </a:p>
          <a:p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10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09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45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26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8229600" cy="2460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665538"/>
            <a:ext cx="8229600" cy="2460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148A351B-4440-42C2-B601-A30C0233681C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7005-9695-4F5E-93B4-BC4C948F643C}" type="datetime1">
              <a:rPr lang="it-IT" smtClean="0"/>
              <a:pPr>
                <a:defRPr/>
              </a:pPr>
              <a:t>15/09/2015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08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10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51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35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96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63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00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78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02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CC23-C840-F64A-868D-8B0138AB6D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332" y="93821"/>
            <a:ext cx="1765037" cy="520686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17"/>
          <a:srcRect r="63736"/>
          <a:stretch>
            <a:fillRect/>
          </a:stretch>
        </p:blipFill>
        <p:spPr bwMode="auto">
          <a:xfrm>
            <a:off x="7600270" y="0"/>
            <a:ext cx="1543730" cy="7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690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Security </a:t>
            </a:r>
            <a:r>
              <a:rPr lang="it-IT" dirty="0" err="1" smtClean="0"/>
              <a:t>Engineering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Fall 2015</a:t>
            </a:r>
            <a:endParaRPr lang="it-IT" sz="2000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Lecture 01 – Introduction to the course</a:t>
            </a:r>
          </a:p>
          <a:p>
            <a:r>
              <a:rPr lang="it-IT" dirty="0" smtClean="0"/>
              <a:t>Prof. Fabio Massacci, </a:t>
            </a:r>
          </a:p>
          <a:p>
            <a:r>
              <a:rPr lang="it-IT" dirty="0" err="1" smtClean="0"/>
              <a:t>Ms</a:t>
            </a:r>
            <a:r>
              <a:rPr lang="it-IT" dirty="0" smtClean="0"/>
              <a:t> Kate </a:t>
            </a:r>
            <a:r>
              <a:rPr lang="it-IT" dirty="0" err="1" smtClean="0"/>
              <a:t>Launets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7982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 Technologies will cover…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following</a:t>
            </a:r>
            <a:r>
              <a:rPr lang="it-IT" dirty="0" smtClean="0"/>
              <a:t> security </a:t>
            </a:r>
            <a:r>
              <a:rPr lang="it-IT" dirty="0" err="1" smtClean="0"/>
              <a:t>viewpoints</a:t>
            </a:r>
            <a:endParaRPr lang="it-IT" dirty="0" smtClean="0"/>
          </a:p>
          <a:p>
            <a:pPr lvl="1"/>
            <a:r>
              <a:rPr lang="it-IT" dirty="0" err="1" smtClean="0"/>
              <a:t>Users</a:t>
            </a:r>
            <a:r>
              <a:rPr lang="it-IT" dirty="0" smtClean="0"/>
              <a:t> (Database) Security</a:t>
            </a:r>
          </a:p>
          <a:p>
            <a:pPr lvl="1"/>
            <a:r>
              <a:rPr lang="it-IT" dirty="0" smtClean="0"/>
              <a:t>Web Application Security</a:t>
            </a:r>
          </a:p>
          <a:p>
            <a:pPr lvl="1"/>
            <a:r>
              <a:rPr lang="it-IT" dirty="0" smtClean="0"/>
              <a:t>Network Security</a:t>
            </a:r>
          </a:p>
          <a:p>
            <a:pPr lvl="1"/>
            <a:r>
              <a:rPr lang="it-IT" dirty="0" err="1" smtClean="0"/>
              <a:t>Cloud</a:t>
            </a:r>
            <a:r>
              <a:rPr lang="it-IT" dirty="0" smtClean="0"/>
              <a:t> or Mobile Security</a:t>
            </a:r>
            <a:endParaRPr lang="en-US" dirty="0" smtClean="0"/>
          </a:p>
          <a:p>
            <a:pPr lvl="2"/>
            <a:r>
              <a:rPr lang="en-US" dirty="0" smtClean="0"/>
              <a:t>Depends on case study</a:t>
            </a:r>
          </a:p>
          <a:p>
            <a:r>
              <a:rPr lang="en-US" dirty="0" smtClean="0"/>
              <a:t>A price to pay</a:t>
            </a:r>
          </a:p>
          <a:p>
            <a:pPr lvl="1"/>
            <a:r>
              <a:rPr lang="en-US" dirty="0" smtClean="0"/>
              <a:t>There are only so many hours in </a:t>
            </a:r>
            <a:r>
              <a:rPr lang="en-US" smtClean="0"/>
              <a:t>6 ECTS…</a:t>
            </a:r>
            <a:endParaRPr lang="it-IT" dirty="0"/>
          </a:p>
          <a:p>
            <a:pPr lvl="1"/>
            <a:r>
              <a:rPr lang="it-IT" dirty="0" smtClean="0"/>
              <a:t>So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won’t</a:t>
            </a:r>
            <a:r>
              <a:rPr lang="it-IT" dirty="0" smtClean="0"/>
              <a:t> cover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aspects</a:t>
            </a:r>
            <a:r>
              <a:rPr lang="it-IT" dirty="0" smtClean="0"/>
              <a:t> in </a:t>
            </a:r>
            <a:r>
              <a:rPr lang="it-IT" dirty="0" err="1" smtClean="0"/>
              <a:t>details</a:t>
            </a:r>
            <a:endParaRPr lang="en-US" dirty="0" smtClean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0BF-B641-488E-89EC-BDE6D25687C7}" type="datetime1">
              <a:rPr lang="it-IT" smtClean="0"/>
              <a:pPr/>
              <a:t>15/09/2015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9B5D8EF3-EEE6-4869-B9DB-731B6EC0BC79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64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Users (Database) Security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review how </a:t>
            </a:r>
            <a:r>
              <a:rPr lang="en-US" u="sng" dirty="0" smtClean="0"/>
              <a:t>data confidentiality, integrity can be broken and how to protect your </a:t>
            </a:r>
            <a:r>
              <a:rPr lang="en-US" dirty="0" smtClean="0"/>
              <a:t> </a:t>
            </a:r>
            <a:r>
              <a:rPr lang="en-US" u="sng" dirty="0" smtClean="0"/>
              <a:t>privacy</a:t>
            </a:r>
            <a:endParaRPr lang="en-US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039D6-4FF1-4AC2-A202-D955025C5E00}" type="datetime1">
              <a:rPr lang="it-IT" smtClean="0"/>
              <a:pPr>
                <a:defRPr/>
              </a:pPr>
              <a:t>15/09/2015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7" name="Immagine 6" descr="DatabaseSecur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645024"/>
            <a:ext cx="8316416" cy="198352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01659" y="2922362"/>
            <a:ext cx="3528392" cy="969496"/>
          </a:xfrm>
          <a:prstGeom prst="rect">
            <a:avLst/>
          </a:prstGeom>
          <a:solidFill>
            <a:schemeClr val="accent1">
              <a:lumMod val="9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Aggregation Attacks</a:t>
            </a:r>
          </a:p>
          <a:p>
            <a:r>
              <a:rPr lang="en-US" dirty="0" smtClean="0"/>
              <a:t>Inference Attacks</a:t>
            </a:r>
          </a:p>
          <a:p>
            <a:r>
              <a:rPr lang="en-US" dirty="0" smtClean="0"/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Application Security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review how an </a:t>
            </a:r>
            <a:r>
              <a:rPr lang="en-US" u="sng" dirty="0" smtClean="0"/>
              <a:t>HTTP session </a:t>
            </a:r>
            <a:r>
              <a:rPr lang="en-US" dirty="0" smtClean="0"/>
              <a:t>can be </a:t>
            </a:r>
            <a:r>
              <a:rPr lang="en-US" u="sng" dirty="0" smtClean="0"/>
              <a:t>hijacked</a:t>
            </a:r>
            <a:r>
              <a:rPr lang="en-US" dirty="0" smtClean="0"/>
              <a:t> and how you can prevent that </a:t>
            </a:r>
            <a:endParaRPr lang="en-US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20E8A3-D6F6-4829-BE80-A78D452C78A7}" type="datetime1">
              <a:rPr lang="it-IT" smtClean="0"/>
              <a:pPr>
                <a:defRPr/>
              </a:pPr>
              <a:t>15/09/2015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Immagine 9" descr="WebAppli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757417"/>
            <a:ext cx="7596336" cy="369591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771800" y="2742204"/>
            <a:ext cx="3528392" cy="1200329"/>
          </a:xfrm>
          <a:prstGeom prst="rect">
            <a:avLst/>
          </a:prstGeom>
          <a:solidFill>
            <a:schemeClr val="accent1">
              <a:lumMod val="9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SQL Injection</a:t>
            </a:r>
          </a:p>
          <a:p>
            <a:r>
              <a:rPr lang="en-US" dirty="0" smtClean="0"/>
              <a:t>Cross Site Scripting</a:t>
            </a:r>
          </a:p>
          <a:p>
            <a:r>
              <a:rPr lang="en-US" dirty="0" smtClean="0"/>
              <a:t>Cross-Request Forgery</a:t>
            </a:r>
          </a:p>
          <a:p>
            <a:r>
              <a:rPr lang="en-US" dirty="0" smtClean="0"/>
              <a:t>…..</a:t>
            </a:r>
          </a:p>
        </p:txBody>
      </p:sp>
      <p:pic>
        <p:nvPicPr>
          <p:cNvPr id="12" name="Picture 10" descr="owasp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19129"/>
            <a:ext cx="4767262" cy="114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479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networksecurit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132856"/>
            <a:ext cx="6430696" cy="41705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Infrastructure Security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will review  how  your network  can be attacked and how you can protect against that</a:t>
            </a:r>
            <a:endParaRPr lang="en-US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BB40-9B66-43A6-9421-2A1E5328F4DC}" type="datetime1">
              <a:rPr lang="it-IT" smtClean="0"/>
              <a:pPr/>
              <a:t>15/09/2015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9B5D8EF3-EEE6-4869-B9DB-731B6EC0BC79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57200" y="4279504"/>
            <a:ext cx="3528392" cy="1846659"/>
          </a:xfrm>
          <a:prstGeom prst="rect">
            <a:avLst/>
          </a:prstGeom>
          <a:solidFill>
            <a:schemeClr val="accent1">
              <a:lumMod val="9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Denial of service</a:t>
            </a:r>
          </a:p>
          <a:p>
            <a:r>
              <a:rPr lang="en-US" dirty="0" smtClean="0"/>
              <a:t>Traffic Analysis</a:t>
            </a:r>
          </a:p>
          <a:p>
            <a:r>
              <a:rPr lang="en-US" dirty="0" smtClean="0"/>
              <a:t>Replay</a:t>
            </a:r>
          </a:p>
          <a:p>
            <a:r>
              <a:rPr lang="en-US" dirty="0" smtClean="0"/>
              <a:t>Packet Sniffing</a:t>
            </a:r>
          </a:p>
          <a:p>
            <a:r>
              <a:rPr lang="en-US" dirty="0" smtClean="0"/>
              <a:t>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7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Security </a:t>
            </a:r>
            <a:br>
              <a:rPr lang="en-US" dirty="0" smtClean="0"/>
            </a:br>
            <a:r>
              <a:rPr lang="en-US" dirty="0" smtClean="0"/>
              <a:t>(bonus if we have time)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will review the attacks that can target your mobile devices and how to prevent them</a:t>
            </a:r>
            <a:endParaRPr lang="en-US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4920-ABE2-44DC-9050-9E62E6AFB713}" type="datetime1">
              <a:rPr lang="it-IT" smtClean="0"/>
              <a:pPr/>
              <a:t>15/09/2015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9B5D8EF3-EEE6-4869-B9DB-731B6EC0BC79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7" name="Immagine 6" descr="Mobile Secur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" y="2996952"/>
            <a:ext cx="9144000" cy="2944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843808" y="2669552"/>
            <a:ext cx="3384376" cy="2139047"/>
          </a:xfrm>
          <a:prstGeom prst="rect">
            <a:avLst/>
          </a:prstGeom>
          <a:solidFill>
            <a:schemeClr val="accent1">
              <a:lumMod val="9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Malware</a:t>
            </a:r>
          </a:p>
          <a:p>
            <a:r>
              <a:rPr lang="en-US" dirty="0" smtClean="0"/>
              <a:t>Spyware</a:t>
            </a:r>
          </a:p>
          <a:p>
            <a:r>
              <a:rPr lang="en-US" dirty="0" smtClean="0"/>
              <a:t>Phishing Scam</a:t>
            </a:r>
          </a:p>
          <a:p>
            <a:r>
              <a:rPr lang="en-US" dirty="0" smtClean="0"/>
              <a:t>Browser exploits</a:t>
            </a:r>
          </a:p>
          <a:p>
            <a:r>
              <a:rPr lang="en-US" dirty="0" smtClean="0"/>
              <a:t>Wi-Fi Sniffing</a:t>
            </a:r>
          </a:p>
          <a:p>
            <a:r>
              <a:rPr lang="en-US" dirty="0" smtClean="0"/>
              <a:t>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9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Apply two methods for risk assessment CORAS and SecRAM to the case study scenario</a:t>
            </a:r>
          </a:p>
          <a:p>
            <a:r>
              <a:rPr lang="en-US" smtClean="0"/>
              <a:t>Cover three levels</a:t>
            </a:r>
          </a:p>
          <a:p>
            <a:pPr lvl="2"/>
            <a:r>
              <a:rPr lang="en-US" smtClean="0"/>
              <a:t>user/Database Security, Web Application Security, Network Security</a:t>
            </a:r>
          </a:p>
          <a:p>
            <a:r>
              <a:rPr lang="en-US" smtClean="0"/>
              <a:t>For every type of technology</a:t>
            </a:r>
          </a:p>
          <a:p>
            <a:pPr lvl="1"/>
            <a:r>
              <a:rPr lang="en-US" smtClean="0"/>
              <a:t>Identify the security threats and security controls that mitigate the threats </a:t>
            </a:r>
          </a:p>
          <a:p>
            <a:pPr lvl="1"/>
            <a:r>
              <a:rPr lang="en-US" smtClean="0"/>
              <a:t>Document the application of the methods and the results</a:t>
            </a:r>
          </a:p>
          <a:p>
            <a:r>
              <a:rPr lang="en-US" smtClean="0"/>
              <a:t>Report them </a:t>
            </a:r>
          </a:p>
          <a:p>
            <a:pPr lvl="1"/>
            <a:r>
              <a:rPr lang="en-US" smtClean="0"/>
              <a:t>in written form by a short report</a:t>
            </a:r>
          </a:p>
          <a:p>
            <a:pPr lvl="1"/>
            <a:r>
              <a:rPr lang="en-US" smtClean="0"/>
              <a:t>By making a presentation in class</a:t>
            </a:r>
          </a:p>
          <a:p>
            <a:pPr lvl="1"/>
            <a:endParaRPr lang="en-US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E4AE-A626-484A-986C-2DD6F4BDDD2D}" type="datetime1">
              <a:rPr lang="it-IT" smtClean="0"/>
              <a:pPr/>
              <a:t>15/09/2015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9B5D8EF3-EEE6-4869-B9DB-731B6EC0BC79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Esplosione 1 6"/>
          <p:cNvSpPr/>
          <p:nvPr/>
        </p:nvSpPr>
        <p:spPr bwMode="auto">
          <a:xfrm>
            <a:off x="5292080" y="4653136"/>
            <a:ext cx="2808312" cy="1440160"/>
          </a:xfrm>
          <a:prstGeom prst="irregularSeal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5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How to report </a:t>
            </a:r>
            <a:r>
              <a:rPr lang="it-IT" sz="3200" dirty="0" err="1" smtClean="0"/>
              <a:t>your</a:t>
            </a:r>
            <a:r>
              <a:rPr lang="it-IT" sz="3200" dirty="0" smtClean="0"/>
              <a:t> work: Report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err="1" smtClean="0"/>
              <a:t>Structure</a:t>
            </a:r>
            <a:r>
              <a:rPr lang="it-IT" dirty="0" smtClean="0"/>
              <a:t> of the report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Target of Evaluation 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err="1" smtClean="0"/>
              <a:t>Users</a:t>
            </a:r>
            <a:r>
              <a:rPr lang="it-IT" dirty="0" smtClean="0"/>
              <a:t> </a:t>
            </a:r>
            <a:r>
              <a:rPr lang="it-IT" dirty="0" err="1" smtClean="0"/>
              <a:t>Threats</a:t>
            </a:r>
            <a:r>
              <a:rPr lang="it-IT" dirty="0" smtClean="0"/>
              <a:t> &amp; </a:t>
            </a:r>
            <a:r>
              <a:rPr lang="it-IT" dirty="0" err="1" smtClean="0"/>
              <a:t>Controls</a:t>
            </a:r>
            <a:endParaRPr lang="it-IT" dirty="0" smtClean="0"/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err="1" smtClean="0"/>
              <a:t>Application’s</a:t>
            </a:r>
            <a:r>
              <a:rPr lang="it-IT" dirty="0" smtClean="0"/>
              <a:t> T&amp;C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err="1" smtClean="0"/>
              <a:t>Infrastructure’s</a:t>
            </a:r>
            <a:r>
              <a:rPr lang="it-IT" dirty="0" smtClean="0"/>
              <a:t> T&amp;C</a:t>
            </a:r>
          </a:p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Delivery</a:t>
            </a:r>
            <a:endParaRPr lang="it-IT" dirty="0"/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 smtClean="0"/>
              <a:t>In </a:t>
            </a:r>
            <a:r>
              <a:rPr lang="it-IT" dirty="0" err="1" smtClean="0"/>
              <a:t>installment</a:t>
            </a:r>
            <a:endParaRPr lang="it-IT" dirty="0" smtClean="0"/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it-IT" dirty="0"/>
              <a:t>D</a:t>
            </a:r>
            <a:r>
              <a:rPr lang="it-IT" dirty="0" smtClean="0"/>
              <a:t>ownload </a:t>
            </a:r>
            <a:r>
              <a:rPr lang="it-IT" dirty="0" err="1" smtClean="0"/>
              <a:t>template</a:t>
            </a:r>
            <a:r>
              <a:rPr lang="it-IT" dirty="0" smtClean="0"/>
              <a:t> from Web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E0D4C-F353-48FA-8F6D-9111BBCB1E9D}" type="datetime1">
              <a:rPr lang="it-IT" smtClean="0"/>
              <a:pPr>
                <a:defRPr/>
              </a:pPr>
              <a:t>15/09/2015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9" name="Segnaposto contenuto 8" descr="Security Engineering Report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04" b="1040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347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Course Logistics</a:t>
            </a:r>
            <a:endParaRPr lang="en-US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Basic course</a:t>
            </a:r>
          </a:p>
          <a:p>
            <a:pPr lvl="1"/>
            <a:r>
              <a:rPr lang="it-IT" smtClean="0"/>
              <a:t>12 weeks of 4 hours of lectures</a:t>
            </a:r>
          </a:p>
          <a:p>
            <a:pPr lvl="1"/>
            <a:r>
              <a:rPr lang="it-IT" smtClean="0"/>
              <a:t>2 weeks of 4 hours of students’ presentations</a:t>
            </a:r>
          </a:p>
          <a:p>
            <a:r>
              <a:rPr lang="it-IT" smtClean="0"/>
              <a:t>Practice work</a:t>
            </a:r>
          </a:p>
          <a:p>
            <a:pPr lvl="1"/>
            <a:r>
              <a:rPr lang="it-IT" smtClean="0"/>
              <a:t>Students’ presentations</a:t>
            </a:r>
          </a:p>
          <a:p>
            <a:pPr lvl="1"/>
            <a:r>
              <a:rPr lang="it-IT" smtClean="0"/>
              <a:t>Students’ intermediate reports</a:t>
            </a:r>
          </a:p>
          <a:p>
            <a:r>
              <a:rPr lang="it-IT" smtClean="0"/>
              <a:t>Final Exam in January</a:t>
            </a:r>
          </a:p>
          <a:p>
            <a:pPr lvl="1"/>
            <a:r>
              <a:rPr lang="it-IT" smtClean="0"/>
              <a:t>Final report</a:t>
            </a:r>
          </a:p>
          <a:p>
            <a:pPr lvl="1"/>
            <a:r>
              <a:rPr lang="it-IT" smtClean="0"/>
              <a:t>Final Presentation (with a industry customer)</a:t>
            </a:r>
          </a:p>
          <a:p>
            <a:pPr lvl="1"/>
            <a:endParaRPr lang="it-IT" dirty="0" smtClean="0"/>
          </a:p>
        </p:txBody>
      </p:sp>
      <p:sp>
        <p:nvSpPr>
          <p:cNvPr id="11268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966D-8300-4DD2-9B8E-EAC2E8477F57}" type="datetime1">
              <a:rPr lang="it-IT" smtClean="0"/>
              <a:pPr/>
              <a:t>15/09/2015</a:t>
            </a:fld>
            <a:endParaRPr lang="en-US" smtClean="0"/>
          </a:p>
        </p:txBody>
      </p:sp>
      <p:sp>
        <p:nvSpPr>
          <p:cNvPr id="1126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smtClean="0"/>
          </a:p>
        </p:txBody>
      </p:sp>
      <p:sp>
        <p:nvSpPr>
          <p:cNvPr id="1126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E24AA2DC-27D9-4BE6-87DE-7FCE1378284C}" type="slidenum">
              <a:rPr lang="it-IT" smtClean="0"/>
              <a:pPr/>
              <a:t>17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5520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Grading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mtClean="0"/>
              <a:t>Final report is the sum of the intermediate reports</a:t>
            </a:r>
          </a:p>
          <a:p>
            <a:pPr lvl="1"/>
            <a:r>
              <a:rPr lang="it-IT" smtClean="0"/>
              <a:t>Final report determine the bulk of your vote</a:t>
            </a:r>
          </a:p>
          <a:p>
            <a:pPr lvl="1"/>
            <a:r>
              <a:rPr lang="it-IT" smtClean="0"/>
              <a:t>Final presentation of the work is around 20% </a:t>
            </a:r>
          </a:p>
          <a:p>
            <a:pPr lvl="2"/>
            <a:r>
              <a:rPr lang="it-IT" smtClean="0"/>
              <a:t>This is given by an industry person who will review your threats and security controls for relevance and appropriateness</a:t>
            </a:r>
          </a:p>
          <a:p>
            <a:pPr lvl="2"/>
            <a:r>
              <a:rPr lang="it-IT" smtClean="0"/>
              <a:t>His/her judgement is what counts</a:t>
            </a:r>
          </a:p>
          <a:p>
            <a:r>
              <a:rPr lang="it-IT" smtClean="0"/>
              <a:t>Intermediate Deliveries </a:t>
            </a:r>
          </a:p>
          <a:p>
            <a:pPr lvl="1"/>
            <a:r>
              <a:rPr lang="it-IT" smtClean="0"/>
              <a:t>You can ignore them and submit everything at the end. </a:t>
            </a:r>
          </a:p>
          <a:p>
            <a:pPr lvl="2"/>
            <a:r>
              <a:rPr lang="it-IT" smtClean="0"/>
              <a:t>This is always your right as a student taking any course</a:t>
            </a:r>
          </a:p>
          <a:p>
            <a:pPr lvl="2"/>
            <a:r>
              <a:rPr lang="it-IT" smtClean="0"/>
              <a:t>Statistics says you are not going to make the grade</a:t>
            </a:r>
          </a:p>
          <a:p>
            <a:pPr lvl="1"/>
            <a:r>
              <a:rPr lang="it-IT" smtClean="0"/>
              <a:t>Intermediate reports are mandatory</a:t>
            </a:r>
            <a:endParaRPr lang="it-IT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0529-9BEF-495A-99A2-CB31C172B422}" type="datetime1">
              <a:rPr lang="it-IT" smtClean="0"/>
              <a:pPr/>
              <a:t>15/09/2015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9B5D8EF3-EEE6-4869-B9DB-731B6EC0BC79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26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 smtClean="0"/>
              <a:t>Evaluating</a:t>
            </a:r>
            <a:r>
              <a:rPr lang="it-IT" sz="3200" dirty="0" smtClean="0"/>
              <a:t> </a:t>
            </a:r>
            <a:r>
              <a:rPr lang="it-IT" sz="3200" dirty="0" err="1" smtClean="0"/>
              <a:t>your</a:t>
            </a:r>
            <a:r>
              <a:rPr lang="it-IT" sz="3200" dirty="0" smtClean="0"/>
              <a:t> </a:t>
            </a:r>
            <a:r>
              <a:rPr lang="it-IT" sz="3200" dirty="0" err="1" smtClean="0"/>
              <a:t>own</a:t>
            </a:r>
            <a:r>
              <a:rPr lang="it-IT" sz="3200" dirty="0" smtClean="0"/>
              <a:t> </a:t>
            </a:r>
            <a:r>
              <a:rPr lang="it-IT" sz="3200" dirty="0" err="1" smtClean="0"/>
              <a:t>methods</a:t>
            </a:r>
            <a:r>
              <a:rPr lang="it-IT" sz="3200" dirty="0" smtClean="0"/>
              <a:t>…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help </a:t>
            </a:r>
            <a:r>
              <a:rPr lang="it-IT" dirty="0" err="1" smtClean="0"/>
              <a:t>us</a:t>
            </a:r>
            <a:r>
              <a:rPr lang="it-IT" dirty="0" smtClean="0"/>
              <a:t> to </a:t>
            </a:r>
            <a:r>
              <a:rPr lang="it-IT" dirty="0" err="1" smtClean="0"/>
              <a:t>evaluate</a:t>
            </a:r>
            <a:r>
              <a:rPr lang="it-IT" dirty="0" smtClean="0"/>
              <a:t> CORAS and </a:t>
            </a:r>
            <a:r>
              <a:rPr lang="it-IT" dirty="0" err="1" smtClean="0"/>
              <a:t>SecRAM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</a:t>
            </a:r>
          </a:p>
          <a:p>
            <a:pPr lvl="1"/>
            <a:r>
              <a:rPr lang="it-IT" dirty="0" err="1" smtClean="0"/>
              <a:t>Actual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Actual</a:t>
            </a:r>
            <a:r>
              <a:rPr lang="it-IT" dirty="0" smtClean="0"/>
              <a:t> </a:t>
            </a:r>
            <a:r>
              <a:rPr lang="it-IT" dirty="0" err="1" smtClean="0"/>
              <a:t>effectiveness</a:t>
            </a:r>
            <a:endParaRPr lang="it-IT" dirty="0" smtClean="0"/>
          </a:p>
          <a:p>
            <a:pPr lvl="1"/>
            <a:r>
              <a:rPr lang="it-IT" dirty="0" smtClean="0"/>
              <a:t>Easy of use, </a:t>
            </a:r>
            <a:r>
              <a:rPr lang="it-IT" dirty="0" err="1" smtClean="0"/>
              <a:t>usefulness</a:t>
            </a:r>
            <a:r>
              <a:rPr lang="it-IT" dirty="0" smtClean="0"/>
              <a:t>, </a:t>
            </a:r>
            <a:r>
              <a:rPr lang="it-IT" dirty="0" err="1" smtClean="0"/>
              <a:t>intention</a:t>
            </a:r>
            <a:r>
              <a:rPr lang="it-IT" dirty="0" smtClean="0"/>
              <a:t> to use</a:t>
            </a:r>
          </a:p>
          <a:p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feeback</a:t>
            </a:r>
            <a:r>
              <a:rPr lang="it-IT" dirty="0" smtClean="0"/>
              <a:t> on the </a:t>
            </a:r>
            <a:r>
              <a:rPr lang="it-IT" dirty="0" err="1" smtClean="0"/>
              <a:t>methods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endParaRPr lang="it-IT" dirty="0" smtClean="0"/>
          </a:p>
          <a:p>
            <a:pPr lvl="1"/>
            <a:r>
              <a:rPr lang="it-IT" dirty="0" smtClean="0"/>
              <a:t>Post-Task </a:t>
            </a:r>
            <a:r>
              <a:rPr lang="it-IT" dirty="0" err="1" smtClean="0"/>
              <a:t>Questionnaire</a:t>
            </a:r>
            <a:endParaRPr lang="it-IT" dirty="0" smtClean="0"/>
          </a:p>
          <a:p>
            <a:pPr lvl="1"/>
            <a:r>
              <a:rPr lang="it-IT" dirty="0" err="1" smtClean="0"/>
              <a:t>Individual</a:t>
            </a:r>
            <a:r>
              <a:rPr lang="it-IT" dirty="0" smtClean="0"/>
              <a:t> </a:t>
            </a:r>
            <a:r>
              <a:rPr lang="it-IT" dirty="0" err="1" smtClean="0"/>
              <a:t>Interviews</a:t>
            </a:r>
            <a:endParaRPr lang="it-IT" dirty="0" smtClean="0"/>
          </a:p>
          <a:p>
            <a:r>
              <a:rPr lang="it-IT" dirty="0" err="1" smtClean="0"/>
              <a:t>Honest</a:t>
            </a:r>
            <a:r>
              <a:rPr lang="it-IT" dirty="0" smtClean="0"/>
              <a:t> feedback are </a:t>
            </a:r>
            <a:r>
              <a:rPr lang="it-IT" dirty="0" err="1" smtClean="0"/>
              <a:t>important</a:t>
            </a:r>
            <a:r>
              <a:rPr lang="it-IT" dirty="0" smtClean="0"/>
              <a:t> to </a:t>
            </a:r>
            <a:r>
              <a:rPr lang="it-IT" dirty="0" err="1" smtClean="0"/>
              <a:t>us</a:t>
            </a:r>
            <a:r>
              <a:rPr lang="it-IT" dirty="0" smtClean="0"/>
              <a:t>!!!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9BF9E-E452-41ED-BB7E-2BC3531043C3}" type="datetime1">
              <a:rPr lang="it-IT" smtClean="0"/>
              <a:pPr>
                <a:defRPr/>
              </a:pPr>
              <a:t>15/09/2015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1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Lecturers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lecturers</a:t>
            </a:r>
            <a:endParaRPr lang="it-IT" dirty="0" smtClean="0"/>
          </a:p>
          <a:p>
            <a:pPr lvl="1"/>
            <a:r>
              <a:rPr lang="it-IT" dirty="0" smtClean="0"/>
              <a:t>Prof. Dr. Fabio Massacci</a:t>
            </a:r>
          </a:p>
          <a:p>
            <a:pPr lvl="2"/>
            <a:r>
              <a:rPr lang="it-IT" dirty="0" smtClean="0"/>
              <a:t>Office hours by </a:t>
            </a:r>
            <a:r>
              <a:rPr lang="it-IT" dirty="0" err="1" smtClean="0"/>
              <a:t>appointment</a:t>
            </a:r>
            <a:r>
              <a:rPr lang="it-IT" dirty="0" smtClean="0"/>
              <a:t> in </a:t>
            </a:r>
            <a:r>
              <a:rPr lang="it-IT" dirty="0" err="1" smtClean="0"/>
              <a:t>class</a:t>
            </a:r>
            <a:endParaRPr lang="it-IT" dirty="0" smtClean="0"/>
          </a:p>
          <a:p>
            <a:pPr lvl="2"/>
            <a:r>
              <a:rPr lang="it-IT" dirty="0" smtClean="0"/>
              <a:t>Can </a:t>
            </a:r>
            <a:r>
              <a:rPr lang="it-IT" dirty="0" err="1" smtClean="0"/>
              <a:t>try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luck</a:t>
            </a:r>
            <a:r>
              <a:rPr lang="it-IT" dirty="0" smtClean="0"/>
              <a:t> by email</a:t>
            </a:r>
          </a:p>
          <a:p>
            <a:pPr lvl="1"/>
            <a:r>
              <a:rPr lang="it-IT" dirty="0" smtClean="0"/>
              <a:t>Ms. Katerina </a:t>
            </a:r>
            <a:r>
              <a:rPr lang="it-IT" dirty="0" err="1" smtClean="0"/>
              <a:t>Labunets</a:t>
            </a:r>
            <a:endParaRPr lang="it-IT" dirty="0" smtClean="0"/>
          </a:p>
          <a:p>
            <a:pPr lvl="2"/>
            <a:r>
              <a:rPr lang="it-IT" dirty="0" smtClean="0"/>
              <a:t>Office hour by </a:t>
            </a:r>
            <a:r>
              <a:rPr lang="it-IT" dirty="0" err="1" smtClean="0"/>
              <a:t>appointment</a:t>
            </a:r>
            <a:r>
              <a:rPr lang="it-IT" dirty="0" smtClean="0"/>
              <a:t> via email</a:t>
            </a:r>
          </a:p>
          <a:p>
            <a:r>
              <a:rPr lang="it-IT" dirty="0" smtClean="0"/>
              <a:t>Others</a:t>
            </a:r>
          </a:p>
          <a:p>
            <a:pPr lvl="1"/>
            <a:r>
              <a:rPr lang="it-IT" dirty="0" err="1" smtClean="0"/>
              <a:t>Industry</a:t>
            </a:r>
            <a:r>
              <a:rPr lang="it-IT" dirty="0" smtClean="0"/>
              <a:t> guest speakers</a:t>
            </a:r>
          </a:p>
        </p:txBody>
      </p:sp>
      <p:pic>
        <p:nvPicPr>
          <p:cNvPr id="4" name="Segnaposto contenuto 7" descr="rsz_img_20130803_163501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4" r="5384"/>
          <a:stretch/>
        </p:blipFill>
        <p:spPr>
          <a:xfrm>
            <a:off x="6825585" y="3310914"/>
            <a:ext cx="1402933" cy="15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5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of the game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Real life is not built out of 2 hours classes spread across 14 weeks semester</a:t>
            </a:r>
          </a:p>
          <a:p>
            <a:pPr lvl="1"/>
            <a:r>
              <a:rPr lang="en-US" smtClean="0"/>
              <a:t>Attending lectures is optional but well-advised</a:t>
            </a:r>
          </a:p>
          <a:p>
            <a:pPr lvl="1"/>
            <a:r>
              <a:rPr lang="en-US" smtClean="0"/>
              <a:t>Delivering class’ presentations is optional but well-advised</a:t>
            </a:r>
          </a:p>
          <a:p>
            <a:pPr lvl="1"/>
            <a:r>
              <a:rPr lang="en-US" smtClean="0"/>
              <a:t>Delivering reports as scheduled is mandatory</a:t>
            </a:r>
          </a:p>
          <a:p>
            <a:pPr lvl="1"/>
            <a:r>
              <a:rPr lang="en-US" smtClean="0"/>
              <a:t>Attending final exam is mandatory</a:t>
            </a:r>
          </a:p>
          <a:p>
            <a:r>
              <a:rPr lang="en-US" smtClean="0"/>
              <a:t>On “I took this text from a collegue of mine”</a:t>
            </a:r>
          </a:p>
          <a:p>
            <a:pPr lvl="1"/>
            <a:r>
              <a:rPr lang="en-US" smtClean="0"/>
              <a:t>Remember I have been a student myself, thinking “he is not going to find it” is not going to be easy</a:t>
            </a:r>
          </a:p>
          <a:p>
            <a:pPr lvl="1"/>
            <a:r>
              <a:rPr lang="en-US" smtClean="0"/>
              <a:t>If you are able to have people working for you and can sell their work as yours only as if they didn’t existed, great, you’ll be the next Steve Jobs</a:t>
            </a:r>
          </a:p>
          <a:p>
            <a:pPr lvl="1"/>
            <a:r>
              <a:rPr lang="en-US" smtClean="0"/>
              <a:t>In all other cases (statistics is against you on) that’s called plagiarism and is forbidden. </a:t>
            </a:r>
          </a:p>
          <a:p>
            <a:pPr lvl="1"/>
            <a:r>
              <a:rPr lang="en-US" smtClean="0"/>
              <a:t>You will fail the class and that’s it.</a:t>
            </a:r>
          </a:p>
          <a:p>
            <a:endParaRPr lang="en-US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FE2E-A37A-416C-98F5-76AD098E21FA}" type="datetime1">
              <a:rPr lang="it-IT" smtClean="0"/>
              <a:pPr/>
              <a:t>15/09/2015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9B5D8EF3-EEE6-4869-B9DB-731B6EC0BC79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15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Rules</a:t>
            </a:r>
            <a:r>
              <a:rPr lang="it-IT" dirty="0" smtClean="0"/>
              <a:t> of Engagement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 smtClean="0"/>
              <a:t>Asking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r>
              <a:rPr lang="it-IT" dirty="0" smtClean="0"/>
              <a:t> in </a:t>
            </a:r>
            <a:r>
              <a:rPr lang="it-IT" dirty="0" err="1" smtClean="0"/>
              <a:t>class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the best policy</a:t>
            </a:r>
          </a:p>
          <a:p>
            <a:pPr lvl="1"/>
            <a:r>
              <a:rPr lang="it-IT" dirty="0" smtClean="0"/>
              <a:t>Your </a:t>
            </a:r>
            <a:r>
              <a:rPr lang="it-IT" dirty="0" err="1" smtClean="0"/>
              <a:t>colleagues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be </a:t>
            </a:r>
            <a:r>
              <a:rPr lang="it-IT" dirty="0" err="1" smtClean="0"/>
              <a:t>interested</a:t>
            </a:r>
            <a:r>
              <a:rPr lang="it-IT" dirty="0" smtClean="0"/>
              <a:t> in the </a:t>
            </a:r>
            <a:r>
              <a:rPr lang="it-IT" dirty="0" err="1" smtClean="0"/>
              <a:t>answer</a:t>
            </a:r>
            <a:endParaRPr lang="it-IT" dirty="0"/>
          </a:p>
          <a:p>
            <a:pPr lvl="1"/>
            <a:r>
              <a:rPr lang="it-IT" dirty="0" err="1" smtClean="0"/>
              <a:t>Things</a:t>
            </a:r>
            <a:r>
              <a:rPr lang="it-IT" dirty="0" smtClean="0"/>
              <a:t> are </a:t>
            </a:r>
            <a:r>
              <a:rPr lang="it-IT" dirty="0" err="1" smtClean="0"/>
              <a:t>easier</a:t>
            </a:r>
            <a:r>
              <a:rPr lang="it-IT" dirty="0" smtClean="0"/>
              <a:t> to </a:t>
            </a:r>
            <a:r>
              <a:rPr lang="it-IT" dirty="0" err="1" smtClean="0"/>
              <a:t>explain</a:t>
            </a:r>
            <a:endParaRPr lang="it-IT" dirty="0" smtClean="0"/>
          </a:p>
          <a:p>
            <a:pPr lvl="1"/>
            <a:r>
              <a:rPr lang="it-IT" dirty="0" smtClean="0"/>
              <a:t>The prof </a:t>
            </a:r>
            <a:r>
              <a:rPr lang="it-IT" dirty="0" err="1" smtClean="0"/>
              <a:t>gets</a:t>
            </a:r>
            <a:r>
              <a:rPr lang="it-IT" dirty="0" smtClean="0"/>
              <a:t> </a:t>
            </a:r>
            <a:r>
              <a:rPr lang="it-IT" dirty="0" err="1" smtClean="0"/>
              <a:t>hundreds</a:t>
            </a:r>
            <a:r>
              <a:rPr lang="it-IT" dirty="0" smtClean="0"/>
              <a:t> email per </a:t>
            </a:r>
            <a:r>
              <a:rPr lang="it-IT" dirty="0" err="1" smtClean="0"/>
              <a:t>day</a:t>
            </a:r>
            <a:r>
              <a:rPr lang="it-IT" dirty="0" smtClean="0"/>
              <a:t>…</a:t>
            </a:r>
          </a:p>
          <a:p>
            <a:pPr lvl="2"/>
            <a:r>
              <a:rPr lang="it-IT" dirty="0" err="1" smtClean="0"/>
              <a:t>Today</a:t>
            </a:r>
            <a:r>
              <a:rPr lang="it-IT" dirty="0" smtClean="0"/>
              <a:t> 9am – 14 </a:t>
            </a:r>
            <a:r>
              <a:rPr lang="it-IT" dirty="0" err="1" smtClean="0"/>
              <a:t>am</a:t>
            </a:r>
            <a:r>
              <a:rPr lang="it-IT" dirty="0" smtClean="0"/>
              <a:t> (66 </a:t>
            </a:r>
            <a:r>
              <a:rPr lang="it-IT" dirty="0" err="1" smtClean="0"/>
              <a:t>emails</a:t>
            </a:r>
            <a:r>
              <a:rPr lang="it-IT" dirty="0" smtClean="0"/>
              <a:t> and </a:t>
            </a:r>
            <a:r>
              <a:rPr lang="it-IT" dirty="0" err="1" smtClean="0"/>
              <a:t>counting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Do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homework</a:t>
            </a:r>
            <a:r>
              <a:rPr lang="it-IT" dirty="0" smtClean="0"/>
              <a:t> first	</a:t>
            </a:r>
          </a:p>
          <a:p>
            <a:pPr lvl="1"/>
            <a:r>
              <a:rPr lang="it-IT" dirty="0" smtClean="0"/>
              <a:t>“I </a:t>
            </a:r>
            <a:r>
              <a:rPr lang="it-IT" dirty="0" err="1" smtClean="0"/>
              <a:t>can’t</a:t>
            </a:r>
            <a:r>
              <a:rPr lang="it-IT" dirty="0" smtClean="0"/>
              <a:t> </a:t>
            </a:r>
            <a:r>
              <a:rPr lang="it-IT" dirty="0" err="1" smtClean="0"/>
              <a:t>bother</a:t>
            </a:r>
            <a:r>
              <a:rPr lang="it-IT" dirty="0" smtClean="0"/>
              <a:t> to </a:t>
            </a:r>
            <a:r>
              <a:rPr lang="it-IT" dirty="0" err="1" smtClean="0"/>
              <a:t>find</a:t>
            </a:r>
            <a:r>
              <a:rPr lang="it-IT" dirty="0" smtClean="0"/>
              <a:t> the </a:t>
            </a:r>
            <a:r>
              <a:rPr lang="it-IT" dirty="0" err="1" smtClean="0"/>
              <a:t>answer</a:t>
            </a:r>
            <a:r>
              <a:rPr lang="it-IT" dirty="0" smtClean="0"/>
              <a:t>, I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ask</a:t>
            </a:r>
            <a:r>
              <a:rPr lang="it-IT" dirty="0" smtClean="0"/>
              <a:t> the prof.”</a:t>
            </a:r>
          </a:p>
          <a:p>
            <a:pPr lvl="2"/>
            <a:r>
              <a:rPr lang="it-IT" dirty="0" err="1" smtClean="0"/>
              <a:t>Q</a:t>
            </a:r>
            <a:r>
              <a:rPr lang="it-IT" dirty="0" smtClean="0"/>
              <a:t>: “I </a:t>
            </a:r>
            <a:r>
              <a:rPr lang="it-IT" dirty="0" err="1" smtClean="0"/>
              <a:t>don’t</a:t>
            </a:r>
            <a:r>
              <a:rPr lang="it-IT" dirty="0" smtClean="0"/>
              <a:t> </a:t>
            </a:r>
            <a:r>
              <a:rPr lang="it-IT" dirty="0" err="1" smtClean="0"/>
              <a:t>remember</a:t>
            </a:r>
            <a:r>
              <a:rPr lang="it-IT" dirty="0" smtClean="0"/>
              <a:t> to </a:t>
            </a:r>
            <a:r>
              <a:rPr lang="it-IT" dirty="0" err="1" smtClean="0"/>
              <a:t>whom</a:t>
            </a:r>
            <a:r>
              <a:rPr lang="it-IT" dirty="0" smtClean="0"/>
              <a:t> the </a:t>
            </a:r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submitted</a:t>
            </a:r>
            <a:r>
              <a:rPr lang="it-IT" dirty="0" smtClean="0"/>
              <a:t>”</a:t>
            </a:r>
          </a:p>
          <a:p>
            <a:pPr lvl="2"/>
            <a:r>
              <a:rPr lang="it-IT" dirty="0" smtClean="0"/>
              <a:t> A: “</a:t>
            </a:r>
            <a:r>
              <a:rPr lang="it-IT" dirty="0" err="1" smtClean="0"/>
              <a:t>read</a:t>
            </a:r>
            <a:r>
              <a:rPr lang="it-IT" dirty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slides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Write with “[SecEng-2015]” in the </a:t>
            </a:r>
            <a:r>
              <a:rPr lang="it-IT" dirty="0" err="1" smtClean="0"/>
              <a:t>subject</a:t>
            </a:r>
            <a:endParaRPr lang="it-IT" dirty="0" smtClean="0"/>
          </a:p>
          <a:p>
            <a:pPr lvl="1"/>
            <a:r>
              <a:rPr lang="it-IT" dirty="0" smtClean="0"/>
              <a:t>“</a:t>
            </a:r>
            <a:r>
              <a:rPr lang="it-IT" dirty="0" err="1" smtClean="0"/>
              <a:t>important</a:t>
            </a:r>
            <a:r>
              <a:rPr lang="it-IT" dirty="0" smtClean="0"/>
              <a:t>” </a:t>
            </a:r>
            <a:r>
              <a:rPr lang="it-IT" dirty="0" err="1" smtClean="0"/>
              <a:t>is</a:t>
            </a:r>
            <a:r>
              <a:rPr lang="it-IT" dirty="0" smtClean="0"/>
              <a:t> a no go</a:t>
            </a:r>
          </a:p>
          <a:p>
            <a:pPr lvl="2"/>
            <a:r>
              <a:rPr lang="it-IT" dirty="0" smtClean="0"/>
              <a:t>Got 57 in the last </a:t>
            </a:r>
            <a:r>
              <a:rPr lang="it-IT" dirty="0" err="1" smtClean="0"/>
              <a:t>months</a:t>
            </a:r>
            <a:endParaRPr lang="it-IT" dirty="0" smtClean="0"/>
          </a:p>
          <a:p>
            <a:pPr lvl="1"/>
            <a:r>
              <a:rPr lang="it-IT" dirty="0" smtClean="0"/>
              <a:t>“</a:t>
            </a:r>
            <a:r>
              <a:rPr lang="it-IT" dirty="0" err="1" smtClean="0"/>
              <a:t>urgent</a:t>
            </a:r>
            <a:r>
              <a:rPr lang="it-IT" dirty="0" smtClean="0"/>
              <a:t>”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endParaRPr lang="it-IT" dirty="0" smtClean="0"/>
          </a:p>
        </p:txBody>
      </p:sp>
      <p:pic>
        <p:nvPicPr>
          <p:cNvPr id="4" name="Immagine 3" descr="Schermata 09-2457280 alle 13.3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233" y="4916863"/>
            <a:ext cx="3431773" cy="16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5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Wednesday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mtClean="0"/>
              <a:t>Exercise will take place in Room PC201</a:t>
            </a:r>
          </a:p>
          <a:p>
            <a:r>
              <a:rPr lang="it-IT" smtClean="0"/>
              <a:t>Comprehensibility Exercise</a:t>
            </a:r>
          </a:p>
          <a:p>
            <a:pPr lvl="1"/>
            <a:r>
              <a:rPr lang="it-IT" smtClean="0"/>
              <a:t>CORAS Model</a:t>
            </a:r>
          </a:p>
          <a:p>
            <a:pPr lvl="1"/>
            <a:r>
              <a:rPr lang="it-IT" smtClean="0"/>
              <a:t>SECRAM Model</a:t>
            </a:r>
          </a:p>
          <a:p>
            <a:r>
              <a:rPr lang="it-IT" smtClean="0"/>
              <a:t>You will have to “look at a model” (for example as if you were participating to a presentation as a customer) and answer some questions</a:t>
            </a:r>
          </a:p>
          <a:p>
            <a:pPr lvl="1"/>
            <a:r>
              <a:rPr lang="it-IT" smtClean="0"/>
              <a:t>Questions are in varying level of complexity</a:t>
            </a:r>
          </a:p>
          <a:p>
            <a:r>
              <a:rPr lang="it-IT" smtClean="0"/>
              <a:t>Yes, we know that you know nothing of the models </a:t>
            </a:r>
            <a:r>
              <a:rPr lang="it-IT" smtClean="0">
                <a:sym typeface="Wingdings"/>
              </a:rPr>
              <a:t></a:t>
            </a:r>
            <a:r>
              <a:rPr lang="it-IT" smtClean="0"/>
              <a:t> this is the whole point of the exercise 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4501-FBE8-4E67-8518-F2F7ED79701A}" type="datetime1">
              <a:rPr lang="it-IT" smtClean="0"/>
              <a:pPr/>
              <a:t>15/09/2015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9B5D8EF3-EEE6-4869-B9DB-731B6EC0BC79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82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Reading </a:t>
            </a:r>
            <a:r>
              <a:rPr lang="it-IT" sz="3200" dirty="0" err="1" smtClean="0"/>
              <a:t>Materials</a:t>
            </a:r>
            <a:endParaRPr lang="it-IT" sz="3200" dirty="0" smtClean="0"/>
          </a:p>
        </p:txBody>
      </p:sp>
      <p:sp>
        <p:nvSpPr>
          <p:cNvPr id="19458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Massacci-Paci-Security Engineering</a:t>
            </a:r>
            <a:endParaRPr lang="it-IT" smtClean="0"/>
          </a:p>
        </p:txBody>
      </p:sp>
      <p:sp>
        <p:nvSpPr>
          <p:cNvPr id="1945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B9D62E0A-7911-4383-816A-AF7BD53DC401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19460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8707399-C8DD-46FF-8586-3DA0A8875994}" type="datetime1">
              <a:rPr lang="it-IT" smtClean="0"/>
              <a:pPr/>
              <a:t>15/09/2015</a:t>
            </a:fld>
            <a:endParaRPr lang="en-US" smtClean="0"/>
          </a:p>
        </p:txBody>
      </p:sp>
      <p:pic>
        <p:nvPicPr>
          <p:cNvPr id="3" name="Segnaposto contenuto 2" descr="Gollma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0" r="-622"/>
          <a:stretch/>
        </p:blipFill>
        <p:spPr>
          <a:xfrm>
            <a:off x="395536" y="1124744"/>
            <a:ext cx="2260769" cy="2819068"/>
          </a:xfrm>
        </p:spPr>
      </p:pic>
      <p:pic>
        <p:nvPicPr>
          <p:cNvPr id="5" name="Immagine 4" descr="securityengineer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2733" y="1052736"/>
            <a:ext cx="2237699" cy="2808312"/>
          </a:xfrm>
          <a:prstGeom prst="rect">
            <a:avLst/>
          </a:prstGeom>
        </p:spPr>
      </p:pic>
      <p:pic>
        <p:nvPicPr>
          <p:cNvPr id="8" name="Immagine 7" descr="googlescholar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653136"/>
            <a:ext cx="2794000" cy="1117600"/>
          </a:xfrm>
          <a:prstGeom prst="rect">
            <a:avLst/>
          </a:prstGeom>
        </p:spPr>
      </p:pic>
      <p:pic>
        <p:nvPicPr>
          <p:cNvPr id="9" name="Immagine 8" descr="digitallibrary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224" y="4149080"/>
            <a:ext cx="2667000" cy="635000"/>
          </a:xfrm>
          <a:prstGeom prst="rect">
            <a:avLst/>
          </a:prstGeom>
        </p:spPr>
      </p:pic>
      <p:pic>
        <p:nvPicPr>
          <p:cNvPr id="10" name="Immagine 9" descr="citeseerx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886672"/>
            <a:ext cx="2540000" cy="990600"/>
          </a:xfrm>
          <a:prstGeom prst="rect">
            <a:avLst/>
          </a:prstGeom>
        </p:spPr>
      </p:pic>
      <p:pic>
        <p:nvPicPr>
          <p:cNvPr id="2" name="Immagine 1" descr="stallings-laurie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05273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1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“</a:t>
            </a:r>
            <a:r>
              <a:rPr lang="it-IT" dirty="0" err="1" smtClean="0"/>
              <a:t>Usual</a:t>
            </a:r>
            <a:r>
              <a:rPr lang="it-IT" dirty="0" smtClean="0"/>
              <a:t>” </a:t>
            </a:r>
            <a:r>
              <a:rPr lang="it-IT" dirty="0" err="1" smtClean="0"/>
              <a:t>Course</a:t>
            </a:r>
            <a:endParaRPr lang="en-US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usual</a:t>
            </a:r>
            <a:r>
              <a:rPr lang="it-IT" dirty="0" smtClean="0"/>
              <a:t> </a:t>
            </a:r>
            <a:r>
              <a:rPr lang="it-IT" dirty="0" err="1" smtClean="0"/>
              <a:t>lectures</a:t>
            </a:r>
            <a:r>
              <a:rPr lang="it-IT" dirty="0" smtClean="0"/>
              <a:t>/</a:t>
            </a:r>
            <a:r>
              <a:rPr lang="it-IT" dirty="0" err="1" smtClean="0"/>
              <a:t>labs</a:t>
            </a:r>
            <a:endParaRPr lang="it-IT" dirty="0" smtClean="0"/>
          </a:p>
          <a:p>
            <a:pPr lvl="1"/>
            <a:r>
              <a:rPr lang="it-IT" dirty="0" smtClean="0"/>
              <a:t>Prof.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theory</a:t>
            </a:r>
            <a:r>
              <a:rPr lang="it-IT" dirty="0" smtClean="0"/>
              <a:t> + Assistant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exercises</a:t>
            </a:r>
            <a:endParaRPr lang="it-IT" dirty="0" smtClean="0"/>
          </a:p>
          <a:p>
            <a:pPr lvl="1"/>
            <a:r>
              <a:rPr lang="it-IT" dirty="0" smtClean="0"/>
              <a:t>Prof.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technique</a:t>
            </a:r>
            <a:r>
              <a:rPr lang="it-IT" dirty="0" smtClean="0"/>
              <a:t>  + Assistant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programs</a:t>
            </a:r>
            <a:endParaRPr lang="it-IT" dirty="0" smtClean="0"/>
          </a:p>
          <a:p>
            <a:pPr lvl="1"/>
            <a:r>
              <a:rPr lang="it-IT" dirty="0" err="1" smtClean="0"/>
              <a:t>Prof+Assist</a:t>
            </a:r>
            <a:r>
              <a:rPr lang="it-IT" dirty="0" smtClean="0"/>
              <a:t> = </a:t>
            </a:r>
            <a:r>
              <a:rPr lang="it-IT" dirty="0" err="1" smtClean="0"/>
              <a:t>Oracles</a:t>
            </a:r>
            <a:r>
              <a:rPr lang="it-IT" dirty="0" smtClean="0"/>
              <a:t> </a:t>
            </a:r>
            <a:r>
              <a:rPr lang="it-IT" dirty="0" err="1" smtClean="0"/>
              <a:t>resolving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doubts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usual</a:t>
            </a:r>
            <a:r>
              <a:rPr lang="it-IT" dirty="0" smtClean="0"/>
              <a:t> </a:t>
            </a:r>
            <a:r>
              <a:rPr lang="it-IT" dirty="0" err="1" smtClean="0"/>
              <a:t>exam</a:t>
            </a:r>
            <a:endParaRPr lang="it-IT" dirty="0" smtClean="0"/>
          </a:p>
          <a:p>
            <a:pPr lvl="1"/>
            <a:r>
              <a:rPr lang="it-IT" dirty="0" smtClean="0"/>
              <a:t>Prof </a:t>
            </a:r>
            <a:r>
              <a:rPr lang="it-IT" dirty="0" err="1" smtClean="0"/>
              <a:t>gives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,</a:t>
            </a:r>
          </a:p>
          <a:p>
            <a:pPr lvl="1"/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mirroring</a:t>
            </a:r>
            <a:r>
              <a:rPr lang="it-IT" dirty="0" smtClean="0"/>
              <a:t> </a:t>
            </a:r>
            <a:r>
              <a:rPr lang="it-IT" dirty="0" err="1" smtClean="0"/>
              <a:t>exercises</a:t>
            </a:r>
            <a:r>
              <a:rPr lang="it-IT" dirty="0" smtClean="0"/>
              <a:t>/code </a:t>
            </a:r>
            <a:r>
              <a:rPr lang="it-IT" dirty="0" err="1" smtClean="0"/>
              <a:t>solutions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usual</a:t>
            </a:r>
            <a:r>
              <a:rPr lang="it-IT" dirty="0" smtClean="0"/>
              <a:t> project</a:t>
            </a:r>
          </a:p>
          <a:p>
            <a:pPr lvl="1"/>
            <a:r>
              <a:rPr lang="it-IT" dirty="0" err="1" smtClean="0"/>
              <a:t>Developing</a:t>
            </a:r>
            <a:r>
              <a:rPr lang="it-IT" dirty="0" smtClean="0"/>
              <a:t> a project (i.e. code)</a:t>
            </a:r>
          </a:p>
          <a:p>
            <a:pPr lvl="1"/>
            <a:r>
              <a:rPr lang="it-IT" dirty="0" smtClean="0"/>
              <a:t>Prof. </a:t>
            </a:r>
            <a:r>
              <a:rPr lang="it-IT" dirty="0" err="1" smtClean="0"/>
              <a:t>knows</a:t>
            </a:r>
            <a:r>
              <a:rPr lang="it-IT" dirty="0" smtClean="0"/>
              <a:t> </a:t>
            </a:r>
            <a:r>
              <a:rPr lang="it-IT" dirty="0" err="1" smtClean="0"/>
              <a:t>exactly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endParaRPr lang="it-IT" dirty="0" smtClean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course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a “</a:t>
            </a:r>
            <a:r>
              <a:rPr lang="it-IT" dirty="0" err="1" smtClean="0"/>
              <a:t>Usual</a:t>
            </a:r>
            <a:r>
              <a:rPr lang="it-IT" dirty="0" smtClean="0"/>
              <a:t>” </a:t>
            </a:r>
            <a:r>
              <a:rPr lang="it-IT" dirty="0" err="1" smtClean="0"/>
              <a:t>course</a:t>
            </a:r>
            <a:endParaRPr lang="it-IT" dirty="0" smtClean="0"/>
          </a:p>
        </p:txBody>
      </p:sp>
      <p:sp>
        <p:nvSpPr>
          <p:cNvPr id="819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9C53-5B93-4A3F-A3C0-64D49CB844BC}" type="datetime1">
              <a:rPr lang="en-US" smtClean="0"/>
              <a:pPr/>
              <a:t>9/15/2015</a:t>
            </a:fld>
            <a:endParaRPr lang="en-US" smtClean="0"/>
          </a:p>
        </p:txBody>
      </p:sp>
      <p:sp>
        <p:nvSpPr>
          <p:cNvPr id="819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 - Paci - Tran - Security Engineering</a:t>
            </a:r>
            <a:endParaRPr lang="it-IT" smtClean="0"/>
          </a:p>
        </p:txBody>
      </p:sp>
      <p:sp>
        <p:nvSpPr>
          <p:cNvPr id="819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95C032CC-3A24-4D03-952D-EC8E2AD19A38}" type="slidenum">
              <a:rPr lang="it-IT" smtClean="0"/>
              <a:pPr/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5741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I </a:t>
            </a:r>
            <a:r>
              <a:rPr lang="it-IT" dirty="0" err="1" smtClean="0"/>
              <a:t>don’t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to </a:t>
            </a:r>
            <a:r>
              <a:rPr lang="it-IT" dirty="0" err="1" smtClean="0"/>
              <a:t>teach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a “</a:t>
            </a:r>
            <a:r>
              <a:rPr lang="it-IT" dirty="0" err="1" smtClean="0"/>
              <a:t>usual</a:t>
            </a:r>
            <a:r>
              <a:rPr lang="it-IT" dirty="0" smtClean="0"/>
              <a:t>” </a:t>
            </a:r>
            <a:r>
              <a:rPr lang="it-IT" dirty="0" err="1" smtClean="0"/>
              <a:t>course</a:t>
            </a:r>
            <a:endParaRPr lang="en-US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Reality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usual</a:t>
            </a:r>
            <a:r>
              <a:rPr lang="it-IT" dirty="0" smtClean="0"/>
              <a:t> </a:t>
            </a:r>
            <a:r>
              <a:rPr lang="it-IT" dirty="0" err="1" smtClean="0"/>
              <a:t>course</a:t>
            </a:r>
            <a:endParaRPr lang="it-IT" dirty="0" smtClean="0"/>
          </a:p>
          <a:p>
            <a:pPr lvl="1"/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endParaRPr lang="it-IT" dirty="0" smtClean="0"/>
          </a:p>
          <a:p>
            <a:pPr lvl="2"/>
            <a:r>
              <a:rPr lang="it-IT" dirty="0" err="1" smtClean="0"/>
              <a:t>Already</a:t>
            </a:r>
            <a:r>
              <a:rPr lang="it-IT" dirty="0" smtClean="0"/>
              <a:t> a big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customers</a:t>
            </a:r>
            <a:r>
              <a:rPr lang="it-IT" dirty="0" smtClean="0"/>
              <a:t> </a:t>
            </a:r>
            <a:r>
              <a:rPr lang="it-IT" dirty="0" err="1" smtClean="0"/>
              <a:t>realize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problem</a:t>
            </a:r>
            <a:endParaRPr lang="it-IT" dirty="0" smtClean="0"/>
          </a:p>
          <a:p>
            <a:pPr lvl="1"/>
            <a:r>
              <a:rPr lang="it-IT" dirty="0" err="1" smtClean="0"/>
              <a:t>Customers</a:t>
            </a:r>
            <a:r>
              <a:rPr lang="it-IT" dirty="0" smtClean="0"/>
              <a:t> don’t </a:t>
            </a:r>
            <a:r>
              <a:rPr lang="it-IT" dirty="0" err="1" smtClean="0"/>
              <a:t>know</a:t>
            </a:r>
            <a:r>
              <a:rPr lang="it-IT" dirty="0" smtClean="0"/>
              <a:t> the </a:t>
            </a:r>
            <a:r>
              <a:rPr lang="it-IT" dirty="0" err="1" smtClean="0"/>
              <a:t>solution</a:t>
            </a:r>
            <a:endParaRPr lang="it-IT" dirty="0" smtClean="0"/>
          </a:p>
          <a:p>
            <a:pPr lvl="2"/>
            <a:r>
              <a:rPr lang="it-IT" dirty="0" err="1" smtClean="0"/>
              <a:t>Otherwise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won</a:t>
            </a:r>
            <a:r>
              <a:rPr lang="it-IT" dirty="0" smtClean="0"/>
              <a:t>’t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paying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in the first </a:t>
            </a:r>
            <a:r>
              <a:rPr lang="it-IT" dirty="0" err="1" smtClean="0"/>
              <a:t>place</a:t>
            </a:r>
            <a:endParaRPr lang="it-IT" dirty="0" smtClean="0"/>
          </a:p>
          <a:p>
            <a:pPr lvl="1"/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must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justified</a:t>
            </a:r>
            <a:r>
              <a:rPr lang="it-IT" dirty="0" smtClean="0"/>
              <a:t> and </a:t>
            </a:r>
            <a:r>
              <a:rPr lang="it-IT" dirty="0" err="1" smtClean="0"/>
              <a:t>understood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endParaRPr lang="it-IT" dirty="0" smtClean="0"/>
          </a:p>
          <a:p>
            <a:pPr lvl="2"/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won</a:t>
            </a:r>
            <a:r>
              <a:rPr lang="it-IT" dirty="0" smtClean="0"/>
              <a:t>’t </a:t>
            </a:r>
            <a:r>
              <a:rPr lang="it-IT" dirty="0" err="1" smtClean="0"/>
              <a:t>pay</a:t>
            </a:r>
            <a:r>
              <a:rPr lang="it-IT" dirty="0" smtClean="0"/>
              <a:t> just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a </a:t>
            </a:r>
            <a:r>
              <a:rPr lang="it-IT" dirty="0" err="1" smtClean="0"/>
              <a:t>solution</a:t>
            </a:r>
            <a:r>
              <a:rPr lang="it-IT" dirty="0" smtClean="0"/>
              <a:t> in a book</a:t>
            </a:r>
          </a:p>
          <a:p>
            <a:pPr lvl="2"/>
            <a:r>
              <a:rPr lang="it-IT" dirty="0" err="1" smtClean="0"/>
              <a:t>They</a:t>
            </a:r>
            <a:r>
              <a:rPr lang="it-IT" dirty="0" smtClean="0"/>
              <a:t> don’t </a:t>
            </a:r>
            <a:r>
              <a:rPr lang="it-IT" dirty="0" err="1" smtClean="0"/>
              <a:t>read</a:t>
            </a:r>
            <a:r>
              <a:rPr lang="it-IT" dirty="0" smtClean="0"/>
              <a:t> code.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paid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course</a:t>
            </a:r>
            <a:r>
              <a:rPr lang="it-IT" dirty="0" smtClean="0"/>
              <a:t>’s idea</a:t>
            </a:r>
          </a:p>
          <a:p>
            <a:pPr lvl="1"/>
            <a:r>
              <a:rPr lang="it-IT" dirty="0" err="1" smtClean="0"/>
              <a:t>Teach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security </a:t>
            </a:r>
            <a:r>
              <a:rPr lang="it-IT" dirty="0" err="1" smtClean="0"/>
              <a:t>engineering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real</a:t>
            </a:r>
            <a:r>
              <a:rPr lang="it-IT" dirty="0" smtClean="0"/>
              <a:t> life </a:t>
            </a:r>
            <a:r>
              <a:rPr lang="it-IT" dirty="0" err="1" smtClean="0"/>
              <a:t>including</a:t>
            </a:r>
            <a:r>
              <a:rPr lang="it-IT" dirty="0" smtClean="0"/>
              <a:t> </a:t>
            </a:r>
            <a:r>
              <a:rPr lang="it-IT" dirty="0" err="1" smtClean="0"/>
              <a:t>presenting</a:t>
            </a:r>
            <a:r>
              <a:rPr lang="it-IT" dirty="0" smtClean="0"/>
              <a:t> and </a:t>
            </a:r>
            <a:r>
              <a:rPr lang="it-IT" dirty="0" err="1" smtClean="0"/>
              <a:t>justifying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endParaRPr lang="it-IT" dirty="0" smtClean="0"/>
          </a:p>
          <a:p>
            <a:r>
              <a:rPr lang="it-IT" dirty="0" err="1" smtClean="0"/>
              <a:t>Consequence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the </a:t>
            </a:r>
            <a:r>
              <a:rPr lang="it-IT" dirty="0" err="1" smtClean="0">
                <a:sym typeface="Wingdings" pitchFamily="2" charset="2"/>
              </a:rPr>
              <a:t>course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challenging</a:t>
            </a:r>
            <a:r>
              <a:rPr lang="it-IT" dirty="0" smtClean="0">
                <a:sym typeface="Wingdings" pitchFamily="2" charset="2"/>
              </a:rPr>
              <a:t> (= </a:t>
            </a:r>
            <a:r>
              <a:rPr lang="it-IT" dirty="0" err="1" smtClean="0">
                <a:sym typeface="Wingdings" pitchFamily="2" charset="2"/>
              </a:rPr>
              <a:t>tough</a:t>
            </a:r>
            <a:r>
              <a:rPr lang="it-IT" dirty="0" smtClean="0">
                <a:sym typeface="Wingdings" pitchFamily="2" charset="2"/>
              </a:rPr>
              <a:t>)</a:t>
            </a:r>
            <a:endParaRPr lang="it-IT" dirty="0" smtClean="0"/>
          </a:p>
          <a:p>
            <a:pPr lvl="1"/>
            <a:r>
              <a:rPr lang="it-IT" dirty="0" smtClean="0"/>
              <a:t>40% </a:t>
            </a:r>
            <a:r>
              <a:rPr lang="it-IT" dirty="0" err="1" smtClean="0"/>
              <a:t>hate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(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work), 30% love </a:t>
            </a:r>
            <a:r>
              <a:rPr lang="it-IT" dirty="0" err="1" smtClean="0"/>
              <a:t>it</a:t>
            </a:r>
            <a:r>
              <a:rPr lang="it-IT" dirty="0" smtClean="0"/>
              <a:t> (</a:t>
            </a:r>
            <a:r>
              <a:rPr lang="it-IT" dirty="0" err="1" smtClean="0"/>
              <a:t>learned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popular</a:t>
            </a:r>
            <a:r>
              <a:rPr lang="it-IT" dirty="0" smtClean="0"/>
              <a:t> </a:t>
            </a:r>
            <a:r>
              <a:rPr lang="it-IT" dirty="0" err="1" smtClean="0"/>
              <a:t>courses</a:t>
            </a:r>
            <a:endParaRPr lang="it-IT" dirty="0" smtClean="0"/>
          </a:p>
          <a:p>
            <a:pPr lvl="1"/>
            <a:endParaRPr lang="en-US" dirty="0" smtClean="0"/>
          </a:p>
        </p:txBody>
      </p:sp>
      <p:sp>
        <p:nvSpPr>
          <p:cNvPr id="10244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E1CB-E0FD-4682-9263-D930C63BE5B9}" type="datetime1">
              <a:rPr lang="en-US" smtClean="0"/>
              <a:pPr/>
              <a:t>9/15/2015</a:t>
            </a:fld>
            <a:endParaRPr lang="en-US" smtClean="0"/>
          </a:p>
        </p:txBody>
      </p:sp>
      <p:sp>
        <p:nvSpPr>
          <p:cNvPr id="10242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 - Paci - Tran - Security Engineering</a:t>
            </a:r>
            <a:endParaRPr lang="it-IT" smtClean="0"/>
          </a:p>
        </p:txBody>
      </p:sp>
      <p:sp>
        <p:nvSpPr>
          <p:cNvPr id="10243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19BA753B-CC78-4460-9AE7-8CF4542CCCB3}" type="slidenum">
              <a:rPr lang="it-IT" smtClean="0"/>
              <a:pPr/>
              <a:t>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4506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don’t </a:t>
            </a:r>
            <a:r>
              <a:rPr lang="it-IT" dirty="0" err="1" smtClean="0"/>
              <a:t>want</a:t>
            </a:r>
            <a:r>
              <a:rPr lang="it-IT" dirty="0" smtClean="0"/>
              <a:t> me</a:t>
            </a:r>
            <a:br>
              <a:rPr lang="it-IT" dirty="0" smtClean="0"/>
            </a:br>
            <a:r>
              <a:rPr lang="it-IT" dirty="0" smtClean="0"/>
              <a:t>to </a:t>
            </a:r>
            <a:r>
              <a:rPr lang="it-IT" dirty="0" err="1" smtClean="0"/>
              <a:t>teach</a:t>
            </a:r>
            <a:r>
              <a:rPr lang="it-IT" dirty="0" smtClean="0"/>
              <a:t> a “</a:t>
            </a:r>
            <a:r>
              <a:rPr lang="it-IT" dirty="0" err="1" smtClean="0"/>
              <a:t>usual</a:t>
            </a:r>
            <a:r>
              <a:rPr lang="it-IT" dirty="0" smtClean="0"/>
              <a:t>” </a:t>
            </a:r>
            <a:r>
              <a:rPr lang="it-IT" dirty="0" err="1" smtClean="0"/>
              <a:t>course</a:t>
            </a:r>
            <a:endParaRPr lang="en-US" dirty="0" smtClean="0"/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write</a:t>
            </a:r>
            <a:r>
              <a:rPr lang="it-IT" dirty="0" smtClean="0"/>
              <a:t> </a:t>
            </a:r>
            <a:r>
              <a:rPr lang="it-IT" dirty="0" err="1" smtClean="0"/>
              <a:t>programs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</a:t>
            </a:r>
            <a:r>
              <a:rPr lang="it-IT" dirty="0" err="1" smtClean="0">
                <a:sym typeface="Wingdings" pitchFamily="2" charset="2"/>
              </a:rPr>
              <a:t>you’re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done</a:t>
            </a:r>
            <a:r>
              <a:rPr lang="it-IT" dirty="0" smtClean="0">
                <a:sym typeface="Wingdings" pitchFamily="2" charset="2"/>
              </a:rPr>
              <a:t> for</a:t>
            </a:r>
            <a:endParaRPr lang="it-IT" dirty="0" smtClean="0"/>
          </a:p>
          <a:p>
            <a:pPr lvl="1"/>
            <a:r>
              <a:rPr lang="it-IT" dirty="0" err="1" smtClean="0"/>
              <a:t>You</a:t>
            </a:r>
            <a:r>
              <a:rPr lang="it-IT" dirty="0" smtClean="0"/>
              <a:t> must </a:t>
            </a:r>
            <a:r>
              <a:rPr lang="it-IT" dirty="0" err="1" smtClean="0"/>
              <a:t>also</a:t>
            </a:r>
            <a:r>
              <a:rPr lang="it-IT" dirty="0" smtClean="0"/>
              <a:t> be </a:t>
            </a:r>
            <a:r>
              <a:rPr lang="it-IT" dirty="0" err="1" smtClean="0"/>
              <a:t>able</a:t>
            </a:r>
            <a:r>
              <a:rPr lang="it-IT" dirty="0" smtClean="0"/>
              <a:t> to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decisions</a:t>
            </a:r>
            <a:r>
              <a:rPr lang="it-IT" dirty="0" smtClean="0"/>
              <a:t> and </a:t>
            </a:r>
            <a:r>
              <a:rPr lang="it-IT" dirty="0" err="1" smtClean="0"/>
              <a:t>communicate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to </a:t>
            </a:r>
            <a:r>
              <a:rPr lang="it-IT" dirty="0" err="1" smtClean="0"/>
              <a:t>upper</a:t>
            </a:r>
            <a:r>
              <a:rPr lang="it-IT" dirty="0" smtClean="0"/>
              <a:t> management</a:t>
            </a:r>
          </a:p>
          <a:p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Industry</a:t>
            </a:r>
            <a:r>
              <a:rPr lang="it-IT" dirty="0" smtClean="0"/>
              <a:t> </a:t>
            </a:r>
            <a:r>
              <a:rPr lang="it-IT" dirty="0" err="1" smtClean="0"/>
              <a:t>Assoc</a:t>
            </a:r>
            <a:r>
              <a:rPr lang="it-IT" dirty="0" smtClean="0"/>
              <a:t>. ICT </a:t>
            </a:r>
            <a:r>
              <a:rPr lang="it-IT" dirty="0" err="1" smtClean="0"/>
              <a:t>Salary</a:t>
            </a:r>
            <a:r>
              <a:rPr lang="it-IT" dirty="0" smtClean="0"/>
              <a:t> (24-30 </a:t>
            </a:r>
            <a:r>
              <a:rPr lang="it-IT" dirty="0" err="1" smtClean="0"/>
              <a:t>yrs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Web Developer/ IT/Network Administrator – 21-26K€</a:t>
            </a:r>
          </a:p>
          <a:p>
            <a:pPr lvl="1"/>
            <a:r>
              <a:rPr lang="it-IT" dirty="0" err="1" smtClean="0"/>
              <a:t>Programmer</a:t>
            </a:r>
            <a:r>
              <a:rPr lang="it-IT" dirty="0" smtClean="0"/>
              <a:t>/Analyst – 29-41K€ </a:t>
            </a:r>
          </a:p>
          <a:p>
            <a:pPr lvl="1"/>
            <a:r>
              <a:rPr lang="it-IT" dirty="0" err="1" smtClean="0"/>
              <a:t>Sys</a:t>
            </a:r>
            <a:r>
              <a:rPr lang="it-IT" dirty="0" smtClean="0"/>
              <a:t> </a:t>
            </a:r>
            <a:r>
              <a:rPr lang="it-IT" dirty="0" err="1" smtClean="0"/>
              <a:t>Engineer</a:t>
            </a:r>
            <a:r>
              <a:rPr lang="it-IT" dirty="0" smtClean="0"/>
              <a:t>/Architect – 31-44K€</a:t>
            </a:r>
          </a:p>
          <a:p>
            <a:pPr lvl="1"/>
            <a:r>
              <a:rPr lang="it-IT" dirty="0" err="1" smtClean="0"/>
              <a:t>Sw</a:t>
            </a:r>
            <a:r>
              <a:rPr lang="it-IT" dirty="0" smtClean="0"/>
              <a:t> Project Leader/IS Manager – 47-78K€ </a:t>
            </a:r>
          </a:p>
          <a:p>
            <a:pPr lvl="1"/>
            <a:r>
              <a:rPr lang="it-IT" dirty="0" smtClean="0"/>
              <a:t>CIO – 98K€/</a:t>
            </a:r>
            <a:r>
              <a:rPr lang="it-IT" dirty="0" err="1" smtClean="0"/>
              <a:t>year</a:t>
            </a:r>
            <a:endParaRPr lang="it-IT" dirty="0" smtClean="0"/>
          </a:p>
          <a:p>
            <a:r>
              <a:rPr lang="it-IT" dirty="0" smtClean="0"/>
              <a:t>So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write</a:t>
            </a:r>
            <a:r>
              <a:rPr lang="it-IT" dirty="0" smtClean="0"/>
              <a:t> a management report…(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least</a:t>
            </a:r>
            <a:r>
              <a:rPr lang="it-IT" dirty="0" smtClean="0"/>
              <a:t> once)</a:t>
            </a:r>
            <a:endParaRPr lang="en-US" dirty="0" smtClean="0"/>
          </a:p>
        </p:txBody>
      </p:sp>
      <p:sp>
        <p:nvSpPr>
          <p:cNvPr id="9222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8669-FEB8-40A1-BA33-CC2C7E445B95}" type="datetime1">
              <a:rPr lang="en-US" smtClean="0"/>
              <a:pPr/>
              <a:t>9/15/2015</a:t>
            </a:fld>
            <a:endParaRPr lang="en-US" smtClean="0"/>
          </a:p>
        </p:txBody>
      </p:sp>
      <p:sp>
        <p:nvSpPr>
          <p:cNvPr id="9220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 - Paci - Tran - Security Engineering</a:t>
            </a:r>
            <a:endParaRPr lang="it-IT" smtClean="0"/>
          </a:p>
        </p:txBody>
      </p:sp>
      <p:sp>
        <p:nvSpPr>
          <p:cNvPr id="922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DBC046C8-1490-486C-94BD-2C52A3534C7B}" type="slidenum">
              <a:rPr lang="it-IT" smtClean="0"/>
              <a:pPr/>
              <a:t>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2925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Course principles</a:t>
            </a:r>
            <a:endParaRPr lang="en-US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err="1" smtClean="0"/>
              <a:t>Objective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to </a:t>
            </a:r>
            <a:r>
              <a:rPr lang="it-IT" dirty="0" err="1" smtClean="0"/>
              <a:t>secure</a:t>
            </a:r>
            <a:r>
              <a:rPr lang="it-IT" dirty="0" smtClean="0"/>
              <a:t> </a:t>
            </a:r>
            <a:r>
              <a:rPr lang="it-IT" dirty="0" err="1" smtClean="0"/>
              <a:t>engineer</a:t>
            </a:r>
            <a:r>
              <a:rPr lang="it-IT" dirty="0" smtClean="0"/>
              <a:t> a </a:t>
            </a:r>
            <a:r>
              <a:rPr lang="it-IT" dirty="0" err="1" smtClean="0"/>
              <a:t>real</a:t>
            </a:r>
            <a:r>
              <a:rPr lang="it-IT" dirty="0" smtClean="0"/>
              <a:t> life </a:t>
            </a:r>
            <a:r>
              <a:rPr lang="it-IT" dirty="0" err="1" smtClean="0"/>
              <a:t>problem</a:t>
            </a:r>
            <a:r>
              <a:rPr lang="it-IT" dirty="0" smtClean="0"/>
              <a:t> from high </a:t>
            </a:r>
            <a:r>
              <a:rPr lang="it-IT" dirty="0" err="1" smtClean="0"/>
              <a:t>level</a:t>
            </a:r>
            <a:r>
              <a:rPr lang="it-IT" dirty="0" smtClean="0"/>
              <a:t> management and </a:t>
            </a:r>
            <a:r>
              <a:rPr lang="it-IT" dirty="0" err="1" smtClean="0"/>
              <a:t>early</a:t>
            </a:r>
            <a:r>
              <a:rPr lang="it-IT" dirty="0" smtClean="0"/>
              <a:t> security </a:t>
            </a:r>
            <a:r>
              <a:rPr lang="it-IT" dirty="0" err="1" smtClean="0"/>
              <a:t>requirements</a:t>
            </a:r>
            <a:r>
              <a:rPr lang="it-IT" dirty="0" smtClean="0"/>
              <a:t> down to security </a:t>
            </a:r>
            <a:r>
              <a:rPr lang="it-IT" dirty="0" err="1" smtClean="0"/>
              <a:t>architecture</a:t>
            </a:r>
            <a:endParaRPr lang="it-IT" dirty="0" smtClean="0"/>
          </a:p>
          <a:p>
            <a:r>
              <a:rPr lang="it-IT" dirty="0" err="1" smtClean="0"/>
              <a:t>Methodology</a:t>
            </a:r>
            <a:endParaRPr lang="it-IT" dirty="0" smtClean="0"/>
          </a:p>
          <a:p>
            <a:pPr lvl="1"/>
            <a:r>
              <a:rPr lang="it-IT" dirty="0" err="1" smtClean="0"/>
              <a:t>Lecturers</a:t>
            </a:r>
            <a:r>
              <a:rPr lang="it-IT" dirty="0" smtClean="0"/>
              <a:t>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methodology</a:t>
            </a:r>
            <a:r>
              <a:rPr lang="it-IT" dirty="0" smtClean="0"/>
              <a:t> in </a:t>
            </a:r>
            <a:r>
              <a:rPr lang="it-IT" dirty="0" err="1" smtClean="0"/>
              <a:t>class</a:t>
            </a:r>
            <a:endParaRPr lang="it-IT" dirty="0" smtClean="0"/>
          </a:p>
          <a:p>
            <a:pPr lvl="1"/>
            <a:r>
              <a:rPr lang="it-IT" dirty="0" smtClean="0"/>
              <a:t>Students </a:t>
            </a:r>
            <a:r>
              <a:rPr lang="it-IT" dirty="0" err="1" smtClean="0"/>
              <a:t>apply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on case </a:t>
            </a:r>
            <a:r>
              <a:rPr lang="it-IT" dirty="0" err="1" smtClean="0"/>
              <a:t>study</a:t>
            </a:r>
            <a:endParaRPr lang="it-IT" dirty="0" smtClean="0"/>
          </a:p>
          <a:p>
            <a:r>
              <a:rPr lang="it-IT" dirty="0" err="1" smtClean="0"/>
              <a:t>What</a:t>
            </a:r>
            <a:r>
              <a:rPr lang="it-IT" dirty="0" smtClean="0"/>
              <a:t> do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</a:t>
            </a:r>
            <a:r>
              <a:rPr lang="it-IT" dirty="0" err="1" smtClean="0"/>
              <a:t>prepare</a:t>
            </a:r>
            <a:endParaRPr lang="it-IT" dirty="0" smtClean="0"/>
          </a:p>
          <a:p>
            <a:pPr lvl="1"/>
            <a:r>
              <a:rPr lang="it-IT" dirty="0" err="1" smtClean="0"/>
              <a:t>Presentations</a:t>
            </a:r>
            <a:r>
              <a:rPr lang="it-IT" dirty="0" smtClean="0"/>
              <a:t> </a:t>
            </a:r>
            <a:r>
              <a:rPr lang="it-IT" dirty="0" err="1" smtClean="0"/>
              <a:t>justify</a:t>
            </a:r>
            <a:r>
              <a:rPr lang="it-IT" dirty="0" smtClean="0"/>
              <a:t> the </a:t>
            </a:r>
            <a:r>
              <a:rPr lang="it-IT" dirty="0" err="1" smtClean="0"/>
              <a:t>solution</a:t>
            </a:r>
            <a:r>
              <a:rPr lang="it-IT" dirty="0" smtClean="0"/>
              <a:t> to the </a:t>
            </a:r>
            <a:r>
              <a:rPr lang="it-IT" dirty="0" err="1" smtClean="0"/>
              <a:t>customers</a:t>
            </a:r>
            <a:endParaRPr lang="it-IT" dirty="0" smtClean="0"/>
          </a:p>
          <a:p>
            <a:pPr lvl="2"/>
            <a:r>
              <a:rPr lang="it-IT" dirty="0" smtClean="0"/>
              <a:t>And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never</a:t>
            </a:r>
            <a:r>
              <a:rPr lang="it-IT" dirty="0" smtClean="0"/>
              <a:t> happy (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early</a:t>
            </a:r>
            <a:r>
              <a:rPr lang="it-IT" dirty="0" smtClean="0"/>
              <a:t> feedback)</a:t>
            </a:r>
          </a:p>
          <a:p>
            <a:pPr lvl="1"/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 executive report to </a:t>
            </a:r>
            <a:r>
              <a:rPr lang="it-IT" dirty="0" err="1" smtClean="0"/>
              <a:t>justify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endParaRPr lang="it-IT" dirty="0" smtClean="0"/>
          </a:p>
          <a:p>
            <a:pPr lvl="2"/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submit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installments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in </a:t>
            </a:r>
            <a:r>
              <a:rPr lang="it-IT" dirty="0" err="1" smtClean="0"/>
              <a:t>real</a:t>
            </a:r>
            <a:r>
              <a:rPr lang="it-IT" dirty="0" smtClean="0"/>
              <a:t> life (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get</a:t>
            </a:r>
            <a:r>
              <a:rPr lang="it-IT" dirty="0" smtClean="0"/>
              <a:t> feedback)</a:t>
            </a:r>
          </a:p>
          <a:p>
            <a:pPr lvl="2"/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end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get</a:t>
            </a:r>
            <a:r>
              <a:rPr lang="it-IT" dirty="0" smtClean="0"/>
              <a:t> the </a:t>
            </a:r>
            <a:r>
              <a:rPr lang="it-IT" dirty="0" err="1" smtClean="0"/>
              <a:t>money</a:t>
            </a:r>
            <a:endParaRPr lang="it-IT" dirty="0" smtClean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customer</a:t>
            </a:r>
            <a:r>
              <a:rPr lang="it-IT" dirty="0" smtClean="0"/>
              <a:t> (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decided</a:t>
            </a:r>
            <a:r>
              <a:rPr lang="it-IT" dirty="0" smtClean="0"/>
              <a:t> </a:t>
            </a:r>
            <a:r>
              <a:rPr lang="it-IT" dirty="0" err="1" smtClean="0"/>
              <a:t>yet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ePayment</a:t>
            </a:r>
            <a:r>
              <a:rPr lang="it-IT" dirty="0" smtClean="0"/>
              <a:t> - Poste Italiane (IT), </a:t>
            </a:r>
            <a:r>
              <a:rPr lang="it-IT" dirty="0" err="1" smtClean="0"/>
              <a:t>Remotely</a:t>
            </a:r>
            <a:r>
              <a:rPr lang="it-IT" dirty="0" smtClean="0"/>
              <a:t> </a:t>
            </a:r>
            <a:r>
              <a:rPr lang="it-IT" dirty="0" err="1" smtClean="0"/>
              <a:t>Operated</a:t>
            </a:r>
            <a:r>
              <a:rPr lang="it-IT" dirty="0" smtClean="0"/>
              <a:t> </a:t>
            </a:r>
            <a:r>
              <a:rPr lang="it-IT" dirty="0" err="1" smtClean="0"/>
              <a:t>Tower</a:t>
            </a:r>
            <a:r>
              <a:rPr lang="it-IT" dirty="0" smtClean="0"/>
              <a:t> by </a:t>
            </a:r>
            <a:r>
              <a:rPr lang="it-IT" dirty="0" err="1" smtClean="0"/>
              <a:t>Eurocontrol</a:t>
            </a:r>
            <a:r>
              <a:rPr lang="it-IT" dirty="0" smtClean="0"/>
              <a:t>/SESAR, Digital Cinema by Technicolor</a:t>
            </a:r>
            <a:endParaRPr lang="it-IT" dirty="0"/>
          </a:p>
        </p:txBody>
      </p:sp>
      <p:sp>
        <p:nvSpPr>
          <p:cNvPr id="11268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F27D-AFC8-48BB-B4B7-1ED62D28F382}" type="datetime1">
              <a:rPr lang="en-US" smtClean="0"/>
              <a:pPr/>
              <a:t>9/15/2015</a:t>
            </a:fld>
            <a:endParaRPr lang="en-US" smtClean="0"/>
          </a:p>
        </p:txBody>
      </p:sp>
      <p:sp>
        <p:nvSpPr>
          <p:cNvPr id="1126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 - Paci - Tran - Security Engineering</a:t>
            </a:r>
            <a:endParaRPr lang="it-IT" smtClean="0"/>
          </a:p>
        </p:txBody>
      </p:sp>
      <p:sp>
        <p:nvSpPr>
          <p:cNvPr id="1126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E24AA2DC-27D9-4BE6-87DE-7FCE1378284C}" type="slidenum">
              <a:rPr lang="it-IT" smtClean="0"/>
              <a:pPr/>
              <a:t>6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1223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Cognitive </a:t>
            </a:r>
            <a:r>
              <a:rPr lang="it-IT" dirty="0" err="1" smtClean="0"/>
              <a:t>Levels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err="1" smtClean="0"/>
              <a:t>why</a:t>
            </a:r>
            <a:r>
              <a:rPr lang="it-IT" dirty="0" smtClean="0"/>
              <a:t> the </a:t>
            </a:r>
            <a:r>
              <a:rPr lang="it-IT" dirty="0" err="1" smtClean="0"/>
              <a:t>course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tough</a:t>
            </a:r>
            <a:endParaRPr lang="it-IT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Knowledge</a:t>
            </a:r>
          </a:p>
          <a:p>
            <a:pPr lvl="1"/>
            <a:r>
              <a:rPr lang="en-US" smtClean="0"/>
              <a:t>Recall things by memory (eg repeat a proof from a book)</a:t>
            </a:r>
          </a:p>
          <a:p>
            <a:r>
              <a:rPr lang="en-US" smtClean="0"/>
              <a:t>Comprehension </a:t>
            </a:r>
            <a:r>
              <a:rPr lang="en-US" smtClean="0">
                <a:sym typeface="Wingdings" pitchFamily="2" charset="2"/>
              </a:rPr>
              <a:t> Most theory course stops here</a:t>
            </a:r>
            <a:endParaRPr lang="en-US" smtClean="0"/>
          </a:p>
          <a:p>
            <a:pPr lvl="1"/>
            <a:r>
              <a:rPr lang="en-US" smtClean="0"/>
              <a:t>Justify methods and procedures</a:t>
            </a:r>
          </a:p>
          <a:p>
            <a:r>
              <a:rPr lang="en-US" smtClean="0"/>
              <a:t>Application </a:t>
            </a:r>
            <a:r>
              <a:rPr lang="en-US" smtClean="0">
                <a:sym typeface="Wingdings" pitchFamily="2" charset="2"/>
              </a:rPr>
              <a:t> Most design courses stops here</a:t>
            </a:r>
            <a:endParaRPr lang="en-US" smtClean="0"/>
          </a:p>
          <a:p>
            <a:pPr lvl="1"/>
            <a:r>
              <a:rPr lang="en-US" smtClean="0"/>
              <a:t>Apply concepts and principles to new situations</a:t>
            </a:r>
          </a:p>
          <a:p>
            <a:r>
              <a:rPr lang="en-US" smtClean="0"/>
              <a:t>Analysis</a:t>
            </a:r>
          </a:p>
          <a:p>
            <a:pPr lvl="1"/>
            <a:r>
              <a:rPr lang="en-US" smtClean="0"/>
              <a:t>Understanding relationships between parts (content &amp; structure)</a:t>
            </a:r>
          </a:p>
          <a:p>
            <a:r>
              <a:rPr lang="en-US" smtClean="0"/>
              <a:t>Synthesis</a:t>
            </a:r>
            <a:r>
              <a:rPr lang="en-US" smtClean="0">
                <a:sym typeface="Wingdings" pitchFamily="2" charset="2"/>
              </a:rPr>
              <a:t>  This course</a:t>
            </a:r>
            <a:endParaRPr lang="en-US" smtClean="0"/>
          </a:p>
          <a:p>
            <a:pPr lvl="1"/>
            <a:r>
              <a:rPr lang="en-US" smtClean="0"/>
              <a:t>Ability to put parts together to form a new whole</a:t>
            </a:r>
          </a:p>
          <a:p>
            <a:r>
              <a:rPr lang="en-US" smtClean="0"/>
              <a:t>Evaluation </a:t>
            </a:r>
            <a:r>
              <a:rPr lang="en-US" smtClean="0">
                <a:sym typeface="Wingdings" pitchFamily="2" charset="2"/>
              </a:rPr>
              <a:t> The best should arrive here</a:t>
            </a:r>
            <a:endParaRPr lang="en-US" smtClean="0"/>
          </a:p>
          <a:p>
            <a:pPr lvl="1"/>
            <a:r>
              <a:rPr lang="en-US" smtClean="0"/>
              <a:t>Conscious ability to judge the value of material</a:t>
            </a:r>
            <a:endParaRPr lang="it-IT" dirty="0" smtClean="0"/>
          </a:p>
        </p:txBody>
      </p:sp>
      <p:sp>
        <p:nvSpPr>
          <p:cNvPr id="122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D10-2ED2-43BB-A8DF-F74868D1CD87}" type="datetime1">
              <a:rPr lang="en-US" smtClean="0"/>
              <a:pPr/>
              <a:t>9/15/2015</a:t>
            </a:fld>
            <a:endParaRPr lang="en-US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Massacci - Paci - Tran - Security Engineering</a:t>
            </a:r>
            <a:endParaRPr lang="it-IT" smtClean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► </a:t>
            </a:r>
            <a:fld id="{5414B340-52CC-4447-9A15-E4F91FB31A15}" type="slidenum">
              <a:rPr lang="it-IT" smtClean="0"/>
              <a:pPr/>
              <a:t>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23880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Security Management Principles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Governance, Risk Management and Compliance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Identify Threats</a:t>
            </a:r>
            <a:r>
              <a:rPr lang="en-US" dirty="0"/>
              <a:t> </a:t>
            </a:r>
            <a:r>
              <a:rPr lang="en-US" dirty="0" smtClean="0"/>
              <a:t>and Risk to your assets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Mitigate those with Security Controls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Deploy the Controls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Monitor their effectiveness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Check security indicators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Revise periodically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159FE-EDF7-47B6-8CC3-BEFB9BB77DE5}" type="datetime1">
              <a:rPr lang="it-IT" smtClean="0"/>
              <a:pPr>
                <a:defRPr/>
              </a:pPr>
              <a:t>15/09/2015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Segnaposto contenuto 6" descr="GR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296" r="-8296"/>
          <a:stretch>
            <a:fillRect/>
          </a:stretch>
        </p:blipFill>
        <p:spPr bwMode="auto">
          <a:xfrm>
            <a:off x="4329964" y="3280979"/>
            <a:ext cx="48140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23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err="1" smtClean="0"/>
              <a:t>What</a:t>
            </a:r>
            <a:r>
              <a:rPr lang="it-IT" sz="3200" dirty="0" smtClean="0"/>
              <a:t> </a:t>
            </a:r>
            <a:r>
              <a:rPr lang="it-IT" sz="3200" dirty="0" err="1" smtClean="0"/>
              <a:t>you</a:t>
            </a:r>
            <a:r>
              <a:rPr lang="it-IT" sz="3200" dirty="0" smtClean="0"/>
              <a:t> are </a:t>
            </a:r>
            <a:r>
              <a:rPr lang="it-IT" sz="3200" dirty="0" err="1" smtClean="0"/>
              <a:t>protecting</a:t>
            </a:r>
            <a:r>
              <a:rPr lang="it-IT" sz="3200" dirty="0" smtClean="0"/>
              <a:t>?</a:t>
            </a:r>
            <a:endParaRPr lang="it-IT" sz="3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 Case </a:t>
            </a:r>
            <a:r>
              <a:rPr lang="it-IT" dirty="0" err="1" smtClean="0"/>
              <a:t>study</a:t>
            </a:r>
            <a:r>
              <a:rPr lang="it-IT" dirty="0" smtClean="0"/>
              <a:t> from an industrial company</a:t>
            </a:r>
          </a:p>
          <a:p>
            <a:pPr lvl="1"/>
            <a:r>
              <a:rPr lang="it-IT" dirty="0" err="1" smtClean="0"/>
              <a:t>ePayment</a:t>
            </a:r>
            <a:r>
              <a:rPr lang="it-IT" dirty="0" smtClean="0"/>
              <a:t> - Poste Italiane (IT) or </a:t>
            </a:r>
            <a:r>
              <a:rPr lang="it-IT" dirty="0" err="1" smtClean="0"/>
              <a:t>Remotely</a:t>
            </a:r>
            <a:r>
              <a:rPr lang="it-IT" dirty="0" smtClean="0"/>
              <a:t> </a:t>
            </a:r>
            <a:r>
              <a:rPr lang="it-IT" dirty="0" err="1" smtClean="0"/>
              <a:t>Operated</a:t>
            </a:r>
            <a:r>
              <a:rPr lang="it-IT" dirty="0" smtClean="0"/>
              <a:t> </a:t>
            </a:r>
            <a:r>
              <a:rPr lang="it-IT" dirty="0" err="1" smtClean="0"/>
              <a:t>Tower</a:t>
            </a:r>
            <a:r>
              <a:rPr lang="it-IT" dirty="0" smtClean="0"/>
              <a:t> by </a:t>
            </a:r>
            <a:r>
              <a:rPr lang="it-IT" dirty="0" err="1" smtClean="0"/>
              <a:t>Eurocontrol</a:t>
            </a:r>
            <a:r>
              <a:rPr lang="it-IT" dirty="0" smtClean="0"/>
              <a:t>/SESAR, Digital Cinema</a:t>
            </a:r>
          </a:p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irrespective</a:t>
            </a:r>
            <a:r>
              <a:rPr lang="it-IT" dirty="0" smtClean="0"/>
              <a:t> of </a:t>
            </a:r>
            <a:r>
              <a:rPr lang="it-IT" dirty="0" err="1" smtClean="0"/>
              <a:t>actual</a:t>
            </a:r>
            <a:r>
              <a:rPr lang="it-IT" dirty="0" smtClean="0"/>
              <a:t> case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modern</a:t>
            </a:r>
            <a:r>
              <a:rPr lang="it-IT" dirty="0" smtClean="0"/>
              <a:t> </a:t>
            </a:r>
            <a:r>
              <a:rPr lang="it-IT" dirty="0" err="1" smtClean="0"/>
              <a:t>architecture</a:t>
            </a:r>
            <a:r>
              <a:rPr lang="it-IT" dirty="0" smtClean="0"/>
              <a:t> are of the </a:t>
            </a:r>
            <a:r>
              <a:rPr lang="it-IT" dirty="0" err="1" smtClean="0"/>
              <a:t>form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endParaRPr lang="it-IT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Massacci-Paci-Security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0AE7A25-7836-4F3C-95D3-E0E241D3912B}" type="datetime1">
              <a:rPr lang="it-IT" smtClean="0"/>
              <a:pPr>
                <a:defRPr/>
              </a:pPr>
              <a:t>15/09/2015</a:t>
            </a:fld>
            <a:endParaRPr lang="en-US"/>
          </a:p>
        </p:txBody>
      </p:sp>
      <p:pic>
        <p:nvPicPr>
          <p:cNvPr id="7" name="Immagine 6" descr="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312874"/>
            <a:ext cx="7550496" cy="2924438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 bwMode="auto">
          <a:xfrm>
            <a:off x="3491880" y="5517232"/>
            <a:ext cx="2736304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0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1695</Words>
  <Application>Microsoft Office PowerPoint</Application>
  <PresentationFormat>On-screen Show (4:3)</PresentationFormat>
  <Paragraphs>297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Security Engineering  Fall 2015</vt:lpstr>
      <vt:lpstr>Lecturers</vt:lpstr>
      <vt:lpstr>The “Usual” Course</vt:lpstr>
      <vt:lpstr>Why I don’t want to teach  a “usual” course</vt:lpstr>
      <vt:lpstr>Why you don’t want me to teach a “usual” course</vt:lpstr>
      <vt:lpstr>Course principles</vt:lpstr>
      <vt:lpstr>Cognitive Levels:  why the course is tough</vt:lpstr>
      <vt:lpstr>Security Management Principles</vt:lpstr>
      <vt:lpstr>What you are protecting?</vt:lpstr>
      <vt:lpstr>Specific Technologies will cover…</vt:lpstr>
      <vt:lpstr>Users (Database) Security</vt:lpstr>
      <vt:lpstr>Application Security</vt:lpstr>
      <vt:lpstr>Infrastructure Security</vt:lpstr>
      <vt:lpstr>Mobile Security  (bonus if we have time)</vt:lpstr>
      <vt:lpstr>Activity</vt:lpstr>
      <vt:lpstr>How to report your work: Report</vt:lpstr>
      <vt:lpstr>Course Logistics</vt:lpstr>
      <vt:lpstr>Grading</vt:lpstr>
      <vt:lpstr>Evaluating your own methods…</vt:lpstr>
      <vt:lpstr>Rule of the game</vt:lpstr>
      <vt:lpstr>Rules of Engagement</vt:lpstr>
      <vt:lpstr>Wednesday</vt:lpstr>
      <vt:lpstr>Reading Materials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Offensive technologies</dc:title>
  <dc:creator>Luca</dc:creator>
  <cp:lastModifiedBy>Segreteria Riccardi</cp:lastModifiedBy>
  <cp:revision>183</cp:revision>
  <dcterms:created xsi:type="dcterms:W3CDTF">2015-09-10T08:38:36Z</dcterms:created>
  <dcterms:modified xsi:type="dcterms:W3CDTF">2015-09-15T13:32:00Z</dcterms:modified>
</cp:coreProperties>
</file>