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0" r:id="rId2"/>
    <p:sldId id="274" r:id="rId3"/>
    <p:sldId id="283" r:id="rId4"/>
    <p:sldId id="281" r:id="rId5"/>
    <p:sldId id="282" r:id="rId6"/>
    <p:sldId id="271" r:id="rId7"/>
    <p:sldId id="263" r:id="rId8"/>
    <p:sldId id="284" r:id="rId9"/>
    <p:sldId id="285" r:id="rId10"/>
    <p:sldId id="286" r:id="rId11"/>
    <p:sldId id="273" r:id="rId12"/>
    <p:sldId id="287" r:id="rId13"/>
    <p:sldId id="288" r:id="rId14"/>
    <p:sldId id="294" r:id="rId15"/>
    <p:sldId id="289" r:id="rId16"/>
    <p:sldId id="292" r:id="rId17"/>
    <p:sldId id="265" r:id="rId18"/>
    <p:sldId id="266" r:id="rId19"/>
    <p:sldId id="267" r:id="rId20"/>
    <p:sldId id="268" r:id="rId21"/>
    <p:sldId id="272" r:id="rId22"/>
    <p:sldId id="291" r:id="rId23"/>
    <p:sldId id="295" r:id="rId24"/>
    <p:sldId id="256" r:id="rId25"/>
    <p:sldId id="293" r:id="rId26"/>
    <p:sldId id="257" r:id="rId27"/>
    <p:sldId id="258" r:id="rId28"/>
    <p:sldId id="259" r:id="rId29"/>
    <p:sldId id="260" r:id="rId30"/>
    <p:sldId id="26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5" autoAdjust="0"/>
    <p:restoredTop sz="94707"/>
  </p:normalViewPr>
  <p:slideViewPr>
    <p:cSldViewPr snapToGrid="0" snapToObjects="1">
      <p:cViewPr>
        <p:scale>
          <a:sx n="116" d="100"/>
          <a:sy n="116" d="100"/>
        </p:scale>
        <p:origin x="-53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6E487-EBCD-CF4E-B77A-9DC597E5764A}" type="datetimeFigureOut">
              <a:rPr lang="en-US" smtClean="0"/>
              <a:t>05/10/15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72B2B-7F5D-FD44-B778-62F3E0C1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5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9276E-7AA6-2949-8C24-0FC514C6C9BC}" type="datetimeFigureOut">
              <a:rPr lang="en-US" smtClean="0"/>
              <a:t>05/10/15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C0B1D-F54C-FA4B-A44E-8CA2A458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93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09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43D3-9F63-9D44-8490-68C5265184EF}" type="datetime1">
              <a:rPr lang="en-GB" smtClean="0"/>
              <a:t>05/10/15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16AF-D901-5B4A-A539-90858B5E3A59}" type="datetime1">
              <a:rPr lang="en-GB" smtClean="0"/>
              <a:t>05/10/15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B02D-D039-0C44-959E-6EC03E59E93E}" type="datetime1">
              <a:rPr lang="en-GB" smtClean="0"/>
              <a:t>05/10/15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4D8-C96C-6D41-9DFA-31F18E6C8EA5}" type="datetime1">
              <a:rPr lang="en-GB" smtClean="0"/>
              <a:t>05/10/15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ADE-0891-194F-BB6F-EFE9E7E8CB63}" type="datetime1">
              <a:rPr lang="en-GB" smtClean="0"/>
              <a:t>05/10/15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C7C-8A6B-AB4A-B95A-076B847B051E}" type="datetime1">
              <a:rPr lang="en-GB" smtClean="0"/>
              <a:t>05/10/15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3AB1-5D64-9A46-B377-53ACDC1515DB}" type="datetime1">
              <a:rPr lang="en-GB" smtClean="0"/>
              <a:t>05/10/15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7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AF4B-8358-9946-A5B2-852C34AE295F}" type="datetime1">
              <a:rPr lang="en-GB" smtClean="0"/>
              <a:t>05/10/15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056-EB8B-D247-8559-C2C1692A8A64}" type="datetime1">
              <a:rPr lang="en-GB" smtClean="0"/>
              <a:t>05/10/15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A972-1D03-B441-A628-E647E4AD8474}" type="datetime1">
              <a:rPr lang="en-GB" smtClean="0"/>
              <a:t>05/10/15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9F5F-ED00-D04C-9C2E-3AFFE5F57AFB}" type="datetime1">
              <a:rPr lang="en-GB" smtClean="0"/>
              <a:t>05/10/15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C388-F463-4F43-947E-DA0BDD52B764}" type="datetime1">
              <a:rPr lang="en-GB" smtClean="0"/>
              <a:t>05/10/15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2" y="93821"/>
            <a:ext cx="1765037" cy="520686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4"/>
          <a:srcRect r="63736"/>
          <a:stretch>
            <a:fillRect/>
          </a:stretch>
        </p:blipFill>
        <p:spPr bwMode="auto">
          <a:xfrm>
            <a:off x="7600270" y="0"/>
            <a:ext cx="1543730" cy="7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56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Offensive technologies</a:t>
            </a:r>
            <a:br>
              <a:rPr lang="en-US" dirty="0" smtClean="0"/>
            </a:b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748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Lecture 4 – The </a:t>
            </a:r>
            <a:r>
              <a:rPr lang="en-US" dirty="0" err="1" smtClean="0"/>
              <a:t>MalwareLab</a:t>
            </a:r>
            <a:r>
              <a:rPr lang="en-US" dirty="0" smtClean="0"/>
              <a:t> - reprise</a:t>
            </a:r>
          </a:p>
          <a:p>
            <a:endParaRPr lang="en-US" dirty="0" smtClean="0"/>
          </a:p>
          <a:p>
            <a:r>
              <a:rPr lang="en-US" dirty="0" smtClean="0"/>
              <a:t>Luca Allodi</a:t>
            </a:r>
          </a:p>
          <a:p>
            <a:endParaRPr lang="en-US" dirty="0" smtClean="0"/>
          </a:p>
          <a:p>
            <a:r>
              <a:rPr lang="en-US" sz="1600" dirty="0"/>
              <a:t>https://</a:t>
            </a:r>
            <a:r>
              <a:rPr lang="en-US" sz="1600" dirty="0" err="1"/>
              <a:t>securitylab.disi.unitn.it</a:t>
            </a:r>
            <a:r>
              <a:rPr lang="en-US" sz="1600" dirty="0"/>
              <a:t>/</a:t>
            </a:r>
            <a:r>
              <a:rPr lang="en-US" sz="1600" dirty="0" err="1"/>
              <a:t>doku.php?id</a:t>
            </a:r>
            <a:r>
              <a:rPr lang="en-US" sz="1600" dirty="0"/>
              <a:t>=</a:t>
            </a:r>
            <a:r>
              <a:rPr lang="en-US" sz="1600" dirty="0" err="1"/>
              <a:t>course_on_offensive_technologies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0234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servers: details (3)</a:t>
            </a:r>
            <a:br>
              <a:rPr lang="en-US" dirty="0" smtClean="0"/>
            </a:br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MySQL backend for all users</a:t>
            </a:r>
          </a:p>
          <a:p>
            <a:pPr lvl="1"/>
            <a:r>
              <a:rPr lang="en-US" dirty="0" smtClean="0"/>
              <a:t>Credentials to access it are the same used to access the server</a:t>
            </a:r>
          </a:p>
          <a:p>
            <a:r>
              <a:rPr lang="en-US" u="sng" dirty="0" smtClean="0"/>
              <a:t>ANY</a:t>
            </a:r>
            <a:r>
              <a:rPr lang="en-US" dirty="0" smtClean="0"/>
              <a:t> user can operate on the database</a:t>
            </a:r>
          </a:p>
          <a:p>
            <a:r>
              <a:rPr lang="en-US" u="sng" dirty="0" smtClean="0"/>
              <a:t>Limitation</a:t>
            </a:r>
            <a:r>
              <a:rPr lang="en-US" dirty="0" smtClean="0"/>
              <a:t>: </a:t>
            </a:r>
            <a:r>
              <a:rPr lang="en-US" b="1" dirty="0" err="1" smtClean="0"/>
              <a:t>secuserXY</a:t>
            </a:r>
            <a:r>
              <a:rPr lang="en-US" b="1" dirty="0" smtClean="0"/>
              <a:t> </a:t>
            </a:r>
            <a:r>
              <a:rPr lang="en-US" dirty="0" smtClean="0"/>
              <a:t>has rights only over DBs that start with </a:t>
            </a:r>
            <a:r>
              <a:rPr lang="en-US" b="1" dirty="0" smtClean="0"/>
              <a:t>XY_</a:t>
            </a:r>
          </a:p>
          <a:p>
            <a:pPr lvl="1"/>
            <a:r>
              <a:rPr lang="en-US" dirty="0" smtClean="0"/>
              <a:t>Hence, </a:t>
            </a:r>
            <a:r>
              <a:rPr lang="en-US" b="1" dirty="0" smtClean="0"/>
              <a:t>secuser12</a:t>
            </a:r>
            <a:r>
              <a:rPr lang="en-US" dirty="0" smtClean="0"/>
              <a:t> can create, modify, drop only DBs named</a:t>
            </a:r>
          </a:p>
          <a:p>
            <a:pPr lvl="2"/>
            <a:r>
              <a:rPr lang="en-US" b="1" dirty="0" smtClean="0"/>
              <a:t>12_&lt;</a:t>
            </a:r>
            <a:r>
              <a:rPr lang="en-US" b="1" dirty="0" err="1" smtClean="0"/>
              <a:t>nameOfDB</a:t>
            </a:r>
            <a:r>
              <a:rPr lang="en-US" b="1" dirty="0" smtClean="0"/>
              <a:t>&gt;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ecuser23</a:t>
            </a:r>
            <a:r>
              <a:rPr lang="en-US" dirty="0" smtClean="0"/>
              <a:t> operates on:</a:t>
            </a:r>
          </a:p>
          <a:p>
            <a:pPr lvl="2"/>
            <a:r>
              <a:rPr lang="en-US" b="1" dirty="0" smtClean="0"/>
              <a:t>23_&lt;</a:t>
            </a:r>
            <a:r>
              <a:rPr lang="en-US" b="1" dirty="0" err="1" smtClean="0"/>
              <a:t>nameOfDB</a:t>
            </a:r>
            <a:r>
              <a:rPr lang="en-US" b="1" dirty="0" smtClean="0"/>
              <a:t>&gt;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r>
              <a:rPr lang="en-US" u="sng" dirty="0" smtClean="0"/>
              <a:t>HTML interface to MySQL backend:</a:t>
            </a:r>
          </a:p>
          <a:p>
            <a:pPr lvl="1"/>
            <a:r>
              <a:rPr lang="en-US" dirty="0" smtClean="0"/>
              <a:t>Using the server’s browser visit:</a:t>
            </a:r>
          </a:p>
          <a:p>
            <a:pPr lvl="1"/>
            <a:r>
              <a:rPr lang="en-US" b="1" dirty="0" err="1"/>
              <a:t>l</a:t>
            </a:r>
            <a:r>
              <a:rPr lang="en-US" b="1" dirty="0" err="1" smtClean="0"/>
              <a:t>ocalhost</a:t>
            </a:r>
            <a:r>
              <a:rPr lang="en-US" b="1" dirty="0" smtClean="0"/>
              <a:t>/</a:t>
            </a:r>
            <a:r>
              <a:rPr lang="en-US" b="1" dirty="0" err="1" smtClean="0"/>
              <a:t>phpmyadmin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servers: details </a:t>
            </a:r>
            <a:r>
              <a:rPr lang="en-US" dirty="0" smtClean="0"/>
              <a:t>(4)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SSH / VNC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809"/>
          </a:xfrm>
        </p:spPr>
        <p:txBody>
          <a:bodyPr>
            <a:normAutofit/>
          </a:bodyPr>
          <a:lstStyle/>
          <a:p>
            <a:r>
              <a:rPr lang="en-US" dirty="0" smtClean="0"/>
              <a:t>SSH option</a:t>
            </a:r>
          </a:p>
          <a:p>
            <a:pPr lvl="1"/>
            <a:r>
              <a:rPr lang="en-US" dirty="0" smtClean="0"/>
              <a:t>Returns a </a:t>
            </a:r>
            <a:r>
              <a:rPr lang="en-US" b="1" u="sng" dirty="0" smtClean="0"/>
              <a:t>remote terminal to operate on server</a:t>
            </a:r>
          </a:p>
          <a:p>
            <a:r>
              <a:rPr lang="en-US" dirty="0" smtClean="0"/>
              <a:t>VNC returns a </a:t>
            </a:r>
            <a:r>
              <a:rPr lang="en-US" b="1" u="sng" dirty="0" smtClean="0"/>
              <a:t>remote desktop</a:t>
            </a:r>
          </a:p>
          <a:p>
            <a:pPr lvl="1"/>
            <a:r>
              <a:rPr lang="en-US" dirty="0" smtClean="0"/>
              <a:t>Point-and-click interface, but slower when many users connected</a:t>
            </a:r>
            <a:endParaRPr lang="en-US" dirty="0"/>
          </a:p>
          <a:p>
            <a:r>
              <a:rPr lang="en-US" dirty="0" smtClean="0"/>
              <a:t>Server 1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IP</a:t>
            </a:r>
            <a:r>
              <a:rPr lang="en-US" dirty="0"/>
              <a:t>: </a:t>
            </a:r>
            <a:r>
              <a:rPr lang="en-US" dirty="0" smtClean="0"/>
              <a:t>192.168.1.11</a:t>
            </a:r>
            <a:endParaRPr lang="en-US" dirty="0"/>
          </a:p>
          <a:p>
            <a:r>
              <a:rPr lang="en-US" dirty="0"/>
              <a:t>Server </a:t>
            </a:r>
            <a:r>
              <a:rPr lang="en-US" dirty="0" smtClean="0"/>
              <a:t>2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/>
              <a:t>IP</a:t>
            </a:r>
            <a:r>
              <a:rPr lang="en-US" dirty="0"/>
              <a:t>: </a:t>
            </a:r>
            <a:r>
              <a:rPr lang="en-US" dirty="0" smtClean="0"/>
              <a:t>192.168.1.12</a:t>
            </a:r>
            <a:endParaRPr lang="en-US" dirty="0"/>
          </a:p>
          <a:p>
            <a:r>
              <a:rPr lang="en-US" dirty="0"/>
              <a:t>Server </a:t>
            </a:r>
            <a:r>
              <a:rPr lang="en-US" dirty="0" smtClean="0"/>
              <a:t>3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/>
              <a:t>IP</a:t>
            </a:r>
            <a:r>
              <a:rPr lang="en-US" dirty="0"/>
              <a:t>: </a:t>
            </a:r>
            <a:r>
              <a:rPr lang="en-US" dirty="0" smtClean="0"/>
              <a:t>192.168.1.13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4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servers: details (5)</a:t>
            </a:r>
            <a:br>
              <a:rPr lang="en-US" dirty="0" smtClean="0"/>
            </a:br>
            <a:r>
              <a:rPr lang="en-US" dirty="0" smtClean="0"/>
              <a:t>Virtual machines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Virtual machines are there for you to experiment with malware</a:t>
            </a:r>
          </a:p>
          <a:p>
            <a:pPr lvl="1"/>
            <a:r>
              <a:rPr lang="en-US" u="sng" dirty="0" smtClean="0"/>
              <a:t>Advantage: you can save a state of the machine and return back at it anytime, regardless of how much malware you infected it with</a:t>
            </a:r>
          </a:p>
          <a:p>
            <a:pPr lvl="2"/>
            <a:r>
              <a:rPr lang="en-US" dirty="0" smtClean="0"/>
              <a:t>You can also configure each machine as you please</a:t>
            </a:r>
          </a:p>
          <a:p>
            <a:pPr lvl="3"/>
            <a:r>
              <a:rPr lang="en-US" dirty="0" smtClean="0"/>
              <a:t>Installing new software, modifying them, dumping their memory, …</a:t>
            </a:r>
          </a:p>
          <a:p>
            <a:pPr lvl="2"/>
            <a:r>
              <a:rPr lang="en-US" dirty="0" smtClean="0"/>
              <a:t>All machines can have access to the host file system</a:t>
            </a:r>
          </a:p>
          <a:p>
            <a:pPr lvl="3"/>
            <a:r>
              <a:rPr lang="en-US" dirty="0" smtClean="0"/>
              <a:t>You can share files to and from the </a:t>
            </a:r>
            <a:r>
              <a:rPr lang="en-US" u="sng" dirty="0" smtClean="0"/>
              <a:t>host</a:t>
            </a:r>
            <a:r>
              <a:rPr lang="en-US" dirty="0" smtClean="0"/>
              <a:t> and the </a:t>
            </a:r>
            <a:r>
              <a:rPr lang="en-US" u="sng" dirty="0" smtClean="0"/>
              <a:t>guest</a:t>
            </a:r>
            <a:r>
              <a:rPr lang="en-US" dirty="0" smtClean="0"/>
              <a:t>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servers: details (5)</a:t>
            </a:r>
            <a:br>
              <a:rPr lang="en-US" dirty="0" smtClean="0"/>
            </a:br>
            <a:r>
              <a:rPr lang="en-US" dirty="0" smtClean="0"/>
              <a:t>Virtual machines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Windows XP (SP0, SP1, SP2, SP3)</a:t>
            </a:r>
          </a:p>
          <a:p>
            <a:pPr lvl="1"/>
            <a:r>
              <a:rPr lang="en-US" dirty="0" smtClean="0"/>
              <a:t>Windows Vista (SP1)</a:t>
            </a:r>
          </a:p>
          <a:p>
            <a:pPr lvl="1"/>
            <a:r>
              <a:rPr lang="en-US" dirty="0" smtClean="0"/>
              <a:t>Windows 7 (SP0, SP1)</a:t>
            </a:r>
          </a:p>
          <a:p>
            <a:r>
              <a:rPr lang="en-US" dirty="0" smtClean="0"/>
              <a:t>Linux</a:t>
            </a:r>
          </a:p>
          <a:p>
            <a:pPr lvl="1"/>
            <a:r>
              <a:rPr lang="en-US" dirty="0" err="1" smtClean="0"/>
              <a:t>Debian</a:t>
            </a:r>
            <a:endParaRPr lang="en-US" dirty="0" smtClean="0"/>
          </a:p>
          <a:p>
            <a:pPr lvl="2"/>
            <a:r>
              <a:rPr lang="en-US" dirty="0" smtClean="0"/>
              <a:t>Safer to experiment with attacks/malware deployment</a:t>
            </a:r>
          </a:p>
          <a:p>
            <a:pPr lvl="3"/>
            <a:r>
              <a:rPr lang="en-US" dirty="0" smtClean="0"/>
              <a:t>Something goes bad, you just revert it to previous state</a:t>
            </a:r>
          </a:p>
          <a:p>
            <a:pPr lvl="2"/>
            <a:r>
              <a:rPr lang="en-US" dirty="0" smtClean="0"/>
              <a:t>Operate in a </a:t>
            </a:r>
            <a:r>
              <a:rPr lang="en-US" b="1" dirty="0" smtClean="0"/>
              <a:t>root</a:t>
            </a:r>
            <a:r>
              <a:rPr lang="en-US" dirty="0" smtClean="0"/>
              <a:t> </a:t>
            </a:r>
            <a:r>
              <a:rPr lang="en-US" dirty="0" err="1" smtClean="0"/>
              <a:t>linux</a:t>
            </a:r>
            <a:r>
              <a:rPr lang="en-US" dirty="0" smtClean="0"/>
              <a:t> environment</a:t>
            </a:r>
          </a:p>
          <a:p>
            <a:pPr lvl="2"/>
            <a:r>
              <a:rPr lang="en-US" dirty="0" smtClean="0"/>
              <a:t>Apache, MySQL, </a:t>
            </a:r>
            <a:r>
              <a:rPr lang="en-US" dirty="0" err="1" smtClean="0"/>
              <a:t>phpMyAdmin</a:t>
            </a:r>
            <a:r>
              <a:rPr lang="en-US" dirty="0" smtClean="0"/>
              <a:t>, …. </a:t>
            </a:r>
            <a:r>
              <a:rPr lang="en-US" dirty="0" smtClean="0">
                <a:sym typeface="Wingdings"/>
              </a:rPr>
              <a:t> on VM you are </a:t>
            </a:r>
            <a:r>
              <a:rPr lang="en-US" b="1" dirty="0" smtClean="0">
                <a:sym typeface="Wingdings"/>
              </a:rPr>
              <a:t>root</a:t>
            </a:r>
            <a:endParaRPr lang="en-US" b="1" dirty="0" smtClean="0"/>
          </a:p>
          <a:p>
            <a:pPr lvl="1"/>
            <a:r>
              <a:rPr lang="en-US" dirty="0" smtClean="0"/>
              <a:t>Gentoo</a:t>
            </a:r>
          </a:p>
          <a:p>
            <a:pPr lvl="2"/>
            <a:r>
              <a:rPr lang="en-US" dirty="0" smtClean="0"/>
              <a:t>Configured for exploit development (Dr. </a:t>
            </a:r>
            <a:r>
              <a:rPr lang="en-US" dirty="0" err="1" smtClean="0"/>
              <a:t>Bernardini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9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488776" y="2831477"/>
            <a:ext cx="6896399" cy="37461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714375" y="4578802"/>
            <a:ext cx="1210200" cy="758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"/>
              <a:t>web server</a:t>
            </a:r>
          </a:p>
          <a:p>
            <a:pPr algn="ctr"/>
            <a:r>
              <a:rPr lang="it"/>
              <a:t>Apache</a:t>
            </a:r>
          </a:p>
        </p:txBody>
      </p:sp>
      <p:sp>
        <p:nvSpPr>
          <p:cNvPr id="52" name="Shape 52"/>
          <p:cNvSpPr/>
          <p:nvPr/>
        </p:nvSpPr>
        <p:spPr>
          <a:xfrm>
            <a:off x="1714375" y="5616677"/>
            <a:ext cx="1210200" cy="758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"/>
              <a:t>MySQL</a:t>
            </a:r>
          </a:p>
        </p:txBody>
      </p:sp>
      <p:sp>
        <p:nvSpPr>
          <p:cNvPr id="53" name="Shape 53"/>
          <p:cNvSpPr/>
          <p:nvPr/>
        </p:nvSpPr>
        <p:spPr>
          <a:xfrm>
            <a:off x="4311925" y="3430553"/>
            <a:ext cx="3957600" cy="294479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6968375" y="3646128"/>
            <a:ext cx="954900" cy="469799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"/>
              <a:t>VM 1</a:t>
            </a:r>
          </a:p>
        </p:txBody>
      </p:sp>
      <p:sp>
        <p:nvSpPr>
          <p:cNvPr id="55" name="Shape 55"/>
          <p:cNvSpPr/>
          <p:nvPr/>
        </p:nvSpPr>
        <p:spPr>
          <a:xfrm>
            <a:off x="6968375" y="4253328"/>
            <a:ext cx="954900" cy="469799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"/>
              <a:t>VM 2</a:t>
            </a:r>
          </a:p>
        </p:txBody>
      </p:sp>
      <p:sp>
        <p:nvSpPr>
          <p:cNvPr id="56" name="Shape 56"/>
          <p:cNvSpPr/>
          <p:nvPr/>
        </p:nvSpPr>
        <p:spPr>
          <a:xfrm>
            <a:off x="6968375" y="4860528"/>
            <a:ext cx="954900" cy="469799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"/>
              <a:t>VM 3</a:t>
            </a:r>
          </a:p>
        </p:txBody>
      </p:sp>
      <p:sp>
        <p:nvSpPr>
          <p:cNvPr id="57" name="Shape 57"/>
          <p:cNvSpPr/>
          <p:nvPr/>
        </p:nvSpPr>
        <p:spPr>
          <a:xfrm>
            <a:off x="6968375" y="5689503"/>
            <a:ext cx="954900" cy="469799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"/>
              <a:t>VM N</a:t>
            </a:r>
          </a:p>
        </p:txBody>
      </p:sp>
      <p:sp>
        <p:nvSpPr>
          <p:cNvPr id="58" name="Shape 58"/>
          <p:cNvSpPr/>
          <p:nvPr/>
        </p:nvSpPr>
        <p:spPr>
          <a:xfrm>
            <a:off x="4234925" y="3607652"/>
            <a:ext cx="177000" cy="3465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407500" y="3084052"/>
            <a:ext cx="177000" cy="346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60" name="Shape 60"/>
          <p:cNvCxnSpPr>
            <a:stCxn id="59" idx="3"/>
            <a:endCxn id="51" idx="0"/>
          </p:cNvCxnSpPr>
          <p:nvPr/>
        </p:nvCxnSpPr>
        <p:spPr>
          <a:xfrm>
            <a:off x="1584500" y="3257302"/>
            <a:ext cx="735000" cy="13215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cxnSp>
        <p:nvCxnSpPr>
          <p:cNvPr id="61" name="Shape 61"/>
          <p:cNvCxnSpPr>
            <a:stCxn id="51" idx="3"/>
            <a:endCxn id="58" idx="1"/>
          </p:cNvCxnSpPr>
          <p:nvPr/>
        </p:nvCxnSpPr>
        <p:spPr>
          <a:xfrm rot="10800000" flipH="1">
            <a:off x="2924575" y="3780952"/>
            <a:ext cx="1310400" cy="11772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cxnSp>
        <p:nvCxnSpPr>
          <p:cNvPr id="62" name="Shape 62"/>
          <p:cNvCxnSpPr>
            <a:stCxn id="58" idx="3"/>
            <a:endCxn id="54" idx="1"/>
          </p:cNvCxnSpPr>
          <p:nvPr/>
        </p:nvCxnSpPr>
        <p:spPr>
          <a:xfrm>
            <a:off x="4411925" y="3780902"/>
            <a:ext cx="2556300" cy="1002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cxnSp>
        <p:nvCxnSpPr>
          <p:cNvPr id="63" name="Shape 63"/>
          <p:cNvCxnSpPr>
            <a:stCxn id="58" idx="3"/>
            <a:endCxn id="55" idx="1"/>
          </p:cNvCxnSpPr>
          <p:nvPr/>
        </p:nvCxnSpPr>
        <p:spPr>
          <a:xfrm>
            <a:off x="4411925" y="3780902"/>
            <a:ext cx="2556300" cy="7074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cxnSp>
        <p:nvCxnSpPr>
          <p:cNvPr id="64" name="Shape 64"/>
          <p:cNvCxnSpPr>
            <a:stCxn id="58" idx="3"/>
            <a:endCxn id="56" idx="1"/>
          </p:cNvCxnSpPr>
          <p:nvPr/>
        </p:nvCxnSpPr>
        <p:spPr>
          <a:xfrm>
            <a:off x="4411925" y="3780902"/>
            <a:ext cx="2556300" cy="1314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cxnSp>
        <p:nvCxnSpPr>
          <p:cNvPr id="65" name="Shape 65"/>
          <p:cNvCxnSpPr>
            <a:stCxn id="58" idx="3"/>
            <a:endCxn id="57" idx="1"/>
          </p:cNvCxnSpPr>
          <p:nvPr/>
        </p:nvCxnSpPr>
        <p:spPr>
          <a:xfrm>
            <a:off x="4411925" y="3780902"/>
            <a:ext cx="2556300" cy="21435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66" name="Shape 66"/>
          <p:cNvSpPr/>
          <p:nvPr/>
        </p:nvSpPr>
        <p:spPr>
          <a:xfrm>
            <a:off x="4311925" y="5616677"/>
            <a:ext cx="1210200" cy="758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"/>
              <a:t>internal</a:t>
            </a:r>
          </a:p>
          <a:p>
            <a:pPr algn="ctr"/>
            <a:r>
              <a:rPr lang="it"/>
              <a:t>DHCP server</a:t>
            </a:r>
          </a:p>
        </p:txBody>
      </p:sp>
      <p:cxnSp>
        <p:nvCxnSpPr>
          <p:cNvPr id="67" name="Shape 67"/>
          <p:cNvCxnSpPr>
            <a:stCxn id="58" idx="3"/>
            <a:endCxn id="66" idx="0"/>
          </p:cNvCxnSpPr>
          <p:nvPr/>
        </p:nvCxnSpPr>
        <p:spPr>
          <a:xfrm>
            <a:off x="4411925" y="3780902"/>
            <a:ext cx="505200" cy="18357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68" name="Shape 68"/>
          <p:cNvSpPr txBox="1"/>
          <p:nvPr/>
        </p:nvSpPr>
        <p:spPr>
          <a:xfrm>
            <a:off x="1488776" y="2380242"/>
            <a:ext cx="4435199" cy="3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it"/>
              <a:t>Server (ubuntu) - seclab</a:t>
            </a:r>
            <a:r>
              <a:rPr lang="it" b="1"/>
              <a:t>$NODE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0050" y="2913053"/>
            <a:ext cx="1310400" cy="51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it"/>
              <a:t>eth1</a:t>
            </a:r>
          </a:p>
          <a:p>
            <a:pPr algn="r"/>
            <a:r>
              <a:rPr lang="it" sz="1000"/>
              <a:t>192.168.1.1</a:t>
            </a:r>
            <a:r>
              <a:rPr lang="it" sz="1000" b="1"/>
              <a:t>$NODE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218426" y="3430553"/>
            <a:ext cx="1093499" cy="51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it"/>
              <a:t>vboxnet</a:t>
            </a:r>
            <a:r>
              <a:rPr lang="it" b="1"/>
              <a:t>$ID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5320600" y="3253452"/>
            <a:ext cx="7800" cy="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5685625" y="3102134"/>
            <a:ext cx="1210200" cy="3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it"/>
              <a:t>VirtualBox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664525" y="2084630"/>
            <a:ext cx="4208538" cy="51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it" b="1" dirty="0"/>
              <a:t>$NODE</a:t>
            </a:r>
            <a:r>
              <a:rPr lang="it" dirty="0"/>
              <a:t>: 1, 2, 3</a:t>
            </a:r>
          </a:p>
          <a:p>
            <a:r>
              <a:rPr lang="it" b="1" dirty="0"/>
              <a:t>$ID</a:t>
            </a:r>
            <a:r>
              <a:rPr lang="it" dirty="0"/>
              <a:t>: 1, 2, 3, 4, 5, 6, </a:t>
            </a:r>
            <a:r>
              <a:rPr lang="it" dirty="0" smtClean="0"/>
              <a:t>7</a:t>
            </a:r>
            <a:r>
              <a:rPr lang="it-IT" dirty="0" smtClean="0"/>
              <a:t>,8,9,10,11,12,13,14,15</a:t>
            </a:r>
            <a:endParaRPr lang="it" dirty="0"/>
          </a:p>
        </p:txBody>
      </p:sp>
      <p:sp>
        <p:nvSpPr>
          <p:cNvPr id="74" name="Shape 74"/>
          <p:cNvSpPr txBox="1"/>
          <p:nvPr/>
        </p:nvSpPr>
        <p:spPr>
          <a:xfrm>
            <a:off x="301401" y="1780302"/>
            <a:ext cx="2916899" cy="3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it" i="1"/>
              <a:t>username</a:t>
            </a:r>
            <a:r>
              <a:rPr lang="it"/>
              <a:t>  secuser</a:t>
            </a:r>
            <a:r>
              <a:rPr lang="it" b="1"/>
              <a:t>$NODE$ID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servers: details (5)</a:t>
            </a:r>
            <a:br>
              <a:rPr lang="en-US" dirty="0" smtClean="0"/>
            </a:br>
            <a:r>
              <a:rPr lang="en-US" dirty="0" smtClean="0"/>
              <a:t>Virtual machines (0) - networking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295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servers: details (5)</a:t>
            </a:r>
            <a:br>
              <a:rPr lang="en-US" dirty="0" smtClean="0"/>
            </a:br>
            <a:r>
              <a:rPr lang="en-US" dirty="0" smtClean="0"/>
              <a:t>Virtual machines (3) -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15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ym typeface="Wingdings"/>
              </a:rPr>
              <a:t>Each VM run by </a:t>
            </a:r>
            <a:r>
              <a:rPr lang="en-US" b="1" dirty="0" err="1" smtClean="0">
                <a:sym typeface="Wingdings"/>
              </a:rPr>
              <a:t>secuserXY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can reach host machine by contacting</a:t>
            </a:r>
          </a:p>
          <a:p>
            <a:pPr lvl="1"/>
            <a:r>
              <a:rPr lang="en-US" dirty="0" smtClean="0">
                <a:sym typeface="Wingdings"/>
              </a:rPr>
              <a:t>192.168.NN.1</a:t>
            </a:r>
          </a:p>
          <a:p>
            <a:pPr lvl="1"/>
            <a:r>
              <a:rPr lang="en-US" dirty="0" smtClean="0">
                <a:sym typeface="Wingdings"/>
              </a:rPr>
              <a:t>With NN = 56+Y </a:t>
            </a:r>
          </a:p>
          <a:p>
            <a:pPr lvl="2"/>
            <a:r>
              <a:rPr lang="en-US" dirty="0" smtClean="0">
                <a:sym typeface="Wingdings"/>
              </a:rPr>
              <a:t>NN=57,58,59,60,61,62,63,..,71 depending on your </a:t>
            </a:r>
            <a:r>
              <a:rPr lang="en-US" dirty="0" err="1" smtClean="0">
                <a:sym typeface="Wingdings"/>
              </a:rPr>
              <a:t>usernumber</a:t>
            </a:r>
            <a:r>
              <a:rPr lang="en-US" dirty="0" smtClean="0">
                <a:sym typeface="Wingdings"/>
              </a:rPr>
              <a:t> (Y)</a:t>
            </a:r>
          </a:p>
          <a:p>
            <a:r>
              <a:rPr lang="en-US" dirty="0"/>
              <a:t>Each VM run </a:t>
            </a:r>
            <a:r>
              <a:rPr lang="en-US" dirty="0" smtClean="0"/>
              <a:t>receives </a:t>
            </a:r>
            <a:r>
              <a:rPr lang="en-US" dirty="0"/>
              <a:t>an IP address between</a:t>
            </a:r>
          </a:p>
          <a:p>
            <a:pPr lvl="1"/>
            <a:r>
              <a:rPr lang="en-US" b="1" dirty="0"/>
              <a:t>192.168.NN.100 </a:t>
            </a:r>
            <a:r>
              <a:rPr lang="en-US" b="1" dirty="0">
                <a:sym typeface="Wingdings"/>
              </a:rPr>
              <a:t>  </a:t>
            </a:r>
            <a:r>
              <a:rPr lang="en-US" b="1" dirty="0" smtClean="0">
                <a:sym typeface="Wingdings"/>
              </a:rPr>
              <a:t>192.168.NN.200</a:t>
            </a:r>
            <a:endParaRPr lang="en-US" dirty="0" smtClean="0">
              <a:sym typeface="Wingdings"/>
            </a:endParaRPr>
          </a:p>
          <a:p>
            <a:r>
              <a:rPr lang="en-US" u="sng" dirty="0" smtClean="0">
                <a:sym typeface="Wingdings"/>
              </a:rPr>
              <a:t>Example for </a:t>
            </a:r>
            <a:r>
              <a:rPr lang="en-US" b="1" u="sng" dirty="0" smtClean="0">
                <a:sym typeface="Wingdings"/>
              </a:rPr>
              <a:t>secuser35</a:t>
            </a:r>
            <a:r>
              <a:rPr lang="en-US" u="sng" dirty="0" smtClean="0">
                <a:sym typeface="Wingdings"/>
              </a:rPr>
              <a:t> running XP VM, contacts host system</a:t>
            </a:r>
          </a:p>
          <a:p>
            <a:pPr lvl="1"/>
            <a:r>
              <a:rPr lang="en-US" dirty="0">
                <a:sym typeface="Wingdings"/>
              </a:rPr>
              <a:t>These are </a:t>
            </a:r>
            <a:r>
              <a:rPr lang="en-US" b="1" u="sng" dirty="0">
                <a:sym typeface="Wingdings"/>
              </a:rPr>
              <a:t>example</a:t>
            </a:r>
            <a:r>
              <a:rPr lang="en-US" b="1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ip</a:t>
            </a:r>
            <a:r>
              <a:rPr lang="en-US" dirty="0">
                <a:sym typeface="Wingdings"/>
              </a:rPr>
              <a:t> addresses  check on the </a:t>
            </a:r>
            <a:r>
              <a:rPr lang="en-US" dirty="0" smtClean="0">
                <a:sym typeface="Wingdings"/>
              </a:rPr>
              <a:t>VM</a:t>
            </a:r>
            <a:endParaRPr lang="en-US" u="sng" dirty="0" smtClean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9014" y="6143254"/>
            <a:ext cx="4510355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Ubuntu Linux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9014" y="5540340"/>
            <a:ext cx="1068508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Virtualbox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9015" y="3975705"/>
            <a:ext cx="4510355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Windows XP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4339" y="4398823"/>
            <a:ext cx="1875031" cy="515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Net interface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IP=192.168.61.100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7784" y="5765582"/>
            <a:ext cx="1875031" cy="515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Loopback interface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IP=127.0.0.1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0384" y="5091633"/>
            <a:ext cx="1875031" cy="515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Virtual interface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IP=192.168.61.1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18607" y="3905763"/>
            <a:ext cx="2702103" cy="1000689"/>
            <a:chOff x="6318607" y="3905763"/>
            <a:chExt cx="2702103" cy="1000689"/>
          </a:xfrm>
        </p:grpSpPr>
        <p:sp>
          <p:nvSpPr>
            <p:cNvPr id="18" name="Oval 17"/>
            <p:cNvSpPr/>
            <p:nvPr/>
          </p:nvSpPr>
          <p:spPr>
            <a:xfrm>
              <a:off x="6318607" y="4648708"/>
              <a:ext cx="559940" cy="2577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91910" y="3905763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depends on how many VMs are up</a:t>
              </a:r>
              <a:endParaRPr lang="en-US" dirty="0"/>
            </a:p>
          </p:txBody>
        </p:sp>
        <p:cxnSp>
          <p:nvCxnSpPr>
            <p:cNvPr id="21" name="Straight Connector 20"/>
            <p:cNvCxnSpPr>
              <a:stCxn id="18" idx="6"/>
              <a:endCxn id="19" idx="1"/>
            </p:cNvCxnSpPr>
            <p:nvPr/>
          </p:nvCxnSpPr>
          <p:spPr>
            <a:xfrm flipV="1">
              <a:off x="6878547" y="4367428"/>
              <a:ext cx="313363" cy="4101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141947" y="3874544"/>
            <a:ext cx="2795589" cy="1021201"/>
            <a:chOff x="6400799" y="3905799"/>
            <a:chExt cx="2795589" cy="1021201"/>
          </a:xfrm>
        </p:grpSpPr>
        <p:sp>
          <p:nvSpPr>
            <p:cNvPr id="28" name="Oval 27"/>
            <p:cNvSpPr/>
            <p:nvPr/>
          </p:nvSpPr>
          <p:spPr>
            <a:xfrm>
              <a:off x="6400799" y="4669256"/>
              <a:ext cx="354459" cy="2577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67588" y="3905799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depends on the user number</a:t>
              </a:r>
            </a:p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56+5=61</a:t>
              </a:r>
              <a:endParaRPr lang="en-US" dirty="0"/>
            </a:p>
          </p:txBody>
        </p:sp>
        <p:cxnSp>
          <p:nvCxnSpPr>
            <p:cNvPr id="30" name="Straight Connector 29"/>
            <p:cNvCxnSpPr>
              <a:stCxn id="28" idx="7"/>
              <a:endCxn id="29" idx="1"/>
            </p:cNvCxnSpPr>
            <p:nvPr/>
          </p:nvCxnSpPr>
          <p:spPr>
            <a:xfrm flipV="1">
              <a:off x="6703349" y="4367464"/>
              <a:ext cx="664239" cy="339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909369" y="5315987"/>
            <a:ext cx="2111341" cy="1477328"/>
            <a:chOff x="6909369" y="5315987"/>
            <a:chExt cx="2111341" cy="1477328"/>
          </a:xfrm>
        </p:grpSpPr>
        <p:sp>
          <p:nvSpPr>
            <p:cNvPr id="33" name="TextBox 32"/>
            <p:cNvSpPr txBox="1"/>
            <p:nvPr/>
          </p:nvSpPr>
          <p:spPr>
            <a:xfrm>
              <a:off x="7089169" y="5315987"/>
              <a:ext cx="193154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Once you are here you can talk to any network service</a:t>
              </a:r>
            </a:p>
            <a:p>
              <a:r>
                <a:rPr lang="en-US" dirty="0" smtClean="0"/>
                <a:t>(SSH, Apache, MySQL…)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6909369" y="5812605"/>
              <a:ext cx="179800" cy="1755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999398" y="4505522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Dest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192.168.61.1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16370" y="3875513"/>
            <a:ext cx="5000336" cy="177929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92923" y="5701719"/>
            <a:ext cx="5023783" cy="103298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28122" y="5765689"/>
            <a:ext cx="1494494" cy="5154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eth0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IP=192.168.1.13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>
            <a:stCxn id="7" idx="1"/>
            <a:endCxn id="9" idx="0"/>
          </p:cNvCxnSpPr>
          <p:nvPr/>
        </p:nvCxnSpPr>
        <p:spPr>
          <a:xfrm rot="10800000" flipV="1">
            <a:off x="3387901" y="4656565"/>
            <a:ext cx="1646439" cy="435067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9" idx="3"/>
          </p:cNvCxnSpPr>
          <p:nvPr/>
        </p:nvCxnSpPr>
        <p:spPr>
          <a:xfrm rot="10800000">
            <a:off x="4325415" y="5349377"/>
            <a:ext cx="1849356" cy="381037"/>
          </a:xfrm>
          <a:prstGeom prst="bentConnector3">
            <a:avLst>
              <a:gd name="adj1" fmla="val -555"/>
            </a:avLst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3854" y="459114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Virtual network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0443" y="6010098"/>
            <a:ext cx="176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network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0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servers: details (5)</a:t>
            </a:r>
            <a:br>
              <a:rPr lang="en-US" dirty="0" smtClean="0"/>
            </a:br>
            <a:r>
              <a:rPr lang="en-US" dirty="0" smtClean="0"/>
              <a:t>Virtual machines (4) -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38082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>
                <a:sym typeface="Wingdings"/>
              </a:rPr>
              <a:t>Example for secuser35 running XP VM and </a:t>
            </a:r>
            <a:r>
              <a:rPr lang="en-US" u="sng" dirty="0" err="1" smtClean="0">
                <a:sym typeface="Wingdings"/>
              </a:rPr>
              <a:t>Debian</a:t>
            </a:r>
            <a:r>
              <a:rPr lang="en-US" u="sng" dirty="0" smtClean="0">
                <a:sym typeface="Wingdings"/>
              </a:rPr>
              <a:t> VM, </a:t>
            </a:r>
          </a:p>
          <a:p>
            <a:pPr lvl="1"/>
            <a:r>
              <a:rPr lang="en-US" u="sng" dirty="0" smtClean="0">
                <a:sym typeface="Wingdings"/>
              </a:rPr>
              <a:t>XP VM contacts </a:t>
            </a:r>
            <a:r>
              <a:rPr lang="en-US" u="sng" dirty="0" err="1" smtClean="0">
                <a:sym typeface="Wingdings"/>
              </a:rPr>
              <a:t>Debian</a:t>
            </a:r>
            <a:r>
              <a:rPr lang="en-US" u="sng" dirty="0" smtClean="0">
                <a:sym typeface="Wingdings"/>
              </a:rPr>
              <a:t> VM</a:t>
            </a:r>
          </a:p>
          <a:p>
            <a:pPr lvl="1"/>
            <a:r>
              <a:rPr lang="en-US" dirty="0" smtClean="0">
                <a:sym typeface="Wingdings"/>
              </a:rPr>
              <a:t>These are </a:t>
            </a:r>
            <a:r>
              <a:rPr lang="en-US" b="1" u="sng" dirty="0" smtClean="0">
                <a:sym typeface="Wingdings"/>
              </a:rPr>
              <a:t>example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ip</a:t>
            </a:r>
            <a:r>
              <a:rPr lang="en-US" dirty="0" smtClean="0">
                <a:sym typeface="Wingdings"/>
              </a:rPr>
              <a:t> addresses  check on the VM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3805" y="5718068"/>
            <a:ext cx="4510355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Ubuntu Linux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05" y="5115154"/>
            <a:ext cx="1068508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Virtualbox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3097" y="3297611"/>
            <a:ext cx="2101064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Windows XP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9130" y="3720729"/>
            <a:ext cx="1875031" cy="515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Net interface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IP=192.168.61.100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5175" y="4666447"/>
            <a:ext cx="1875031" cy="515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Virtual interface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IP=192.168.61.1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>
            <a:stCxn id="7" idx="1"/>
            <a:endCxn id="9" idx="3"/>
          </p:cNvCxnSpPr>
          <p:nvPr/>
        </p:nvCxnSpPr>
        <p:spPr>
          <a:xfrm rot="10800000" flipV="1">
            <a:off x="4130206" y="3978472"/>
            <a:ext cx="708924" cy="945718"/>
          </a:xfrm>
          <a:prstGeom prst="bent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03805" y="3255040"/>
            <a:ext cx="2101064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Debian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7984" y="3691633"/>
            <a:ext cx="1875031" cy="515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Net interface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IP=192.168.61.101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45942" y="4225941"/>
            <a:ext cx="0" cy="4405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58491" y="4501044"/>
            <a:ext cx="241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Dest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: 192.168.61.101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12620" y="5325243"/>
            <a:ext cx="1875031" cy="5154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Loopback interface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IP=127.0.0.1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2958" y="5325350"/>
            <a:ext cx="1494494" cy="5154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eth0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IP=192.168.1.13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844" y="3118338"/>
            <a:ext cx="5533293" cy="210701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599" y="404127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Virtual network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the 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Windows user logins are:</a:t>
            </a:r>
          </a:p>
          <a:p>
            <a:pPr lvl="1"/>
            <a:r>
              <a:rPr lang="en-US" dirty="0" smtClean="0"/>
              <a:t>User: </a:t>
            </a:r>
            <a:r>
              <a:rPr lang="en-US" dirty="0"/>
              <a:t>u</a:t>
            </a:r>
            <a:r>
              <a:rPr lang="en-US" dirty="0" smtClean="0"/>
              <a:t>ser</a:t>
            </a:r>
          </a:p>
          <a:p>
            <a:pPr lvl="2"/>
            <a:r>
              <a:rPr lang="en-US" dirty="0" err="1" smtClean="0"/>
              <a:t>Pwd</a:t>
            </a:r>
            <a:r>
              <a:rPr lang="en-US" dirty="0" smtClean="0"/>
              <a:t>: </a:t>
            </a:r>
            <a:r>
              <a:rPr lang="en-US" dirty="0" err="1" smtClean="0"/>
              <a:t>mallab</a:t>
            </a:r>
            <a:endParaRPr lang="en-US" dirty="0" smtClean="0"/>
          </a:p>
          <a:p>
            <a:r>
              <a:rPr lang="en-US" dirty="0" err="1" smtClean="0"/>
              <a:t>Debian</a:t>
            </a:r>
            <a:r>
              <a:rPr lang="en-US" dirty="0" smtClean="0"/>
              <a:t> machine:</a:t>
            </a:r>
          </a:p>
          <a:p>
            <a:pPr lvl="1"/>
            <a:r>
              <a:rPr lang="en-US" dirty="0" smtClean="0"/>
              <a:t>User: </a:t>
            </a:r>
            <a:r>
              <a:rPr lang="en-US" b="1" dirty="0" err="1" smtClean="0"/>
              <a:t>mlab</a:t>
            </a:r>
            <a:endParaRPr lang="en-US" b="1" dirty="0" smtClean="0"/>
          </a:p>
          <a:p>
            <a:pPr lvl="2"/>
            <a:r>
              <a:rPr lang="en-US" dirty="0" err="1" smtClean="0"/>
              <a:t>Pwd</a:t>
            </a:r>
            <a:r>
              <a:rPr lang="en-US" dirty="0" smtClean="0"/>
              <a:t>: </a:t>
            </a:r>
            <a:r>
              <a:rPr lang="en-US" dirty="0" err="1" smtClean="0"/>
              <a:t>mallab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User: </a:t>
            </a:r>
            <a:r>
              <a:rPr lang="en-US" b="1" dirty="0" smtClean="0"/>
              <a:t>root</a:t>
            </a:r>
          </a:p>
          <a:p>
            <a:pPr lvl="2"/>
            <a:r>
              <a:rPr lang="en-US" dirty="0" err="1" smtClean="0"/>
              <a:t>Pwd</a:t>
            </a:r>
            <a:r>
              <a:rPr lang="en-US" dirty="0" smtClean="0"/>
              <a:t>: </a:t>
            </a:r>
            <a:r>
              <a:rPr lang="en-US" dirty="0" err="1" smtClean="0"/>
              <a:t>mallab</a:t>
            </a:r>
            <a:endParaRPr lang="en-US" dirty="0" smtClean="0"/>
          </a:p>
          <a:p>
            <a:r>
              <a:rPr lang="en-US" dirty="0" smtClean="0"/>
              <a:t>Gentoo </a:t>
            </a:r>
            <a:r>
              <a:rPr lang="en-US" dirty="0" smtClean="0">
                <a:sym typeface="Wingdings"/>
              </a:rPr>
              <a:t> see Dr. </a:t>
            </a:r>
            <a:r>
              <a:rPr lang="en-US" dirty="0" err="1" smtClean="0">
                <a:sym typeface="Wingdings"/>
              </a:rPr>
              <a:t>Bernardini’s</a:t>
            </a:r>
            <a:r>
              <a:rPr lang="en-US" dirty="0" smtClean="0">
                <a:sym typeface="Wingdings"/>
              </a:rPr>
              <a:t> class</a:t>
            </a:r>
            <a:endParaRPr lang="en-US" dirty="0" smtClean="0"/>
          </a:p>
          <a:p>
            <a:r>
              <a:rPr lang="en-US" dirty="0" smtClean="0"/>
              <a:t>Each user environment is autonomous</a:t>
            </a:r>
          </a:p>
          <a:p>
            <a:r>
              <a:rPr lang="en-US" dirty="0" smtClean="0"/>
              <a:t>Modifications to VM can be saved in incremental snapshots</a:t>
            </a:r>
          </a:p>
          <a:p>
            <a:pPr lvl="1"/>
            <a:r>
              <a:rPr lang="en-US" dirty="0" smtClean="0"/>
              <a:t>Independent for each user</a:t>
            </a:r>
          </a:p>
          <a:p>
            <a:pPr lvl="1"/>
            <a:r>
              <a:rPr lang="en-US" dirty="0" smtClean="0"/>
              <a:t>All based on same image on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Shapshotting</a:t>
            </a:r>
            <a:r>
              <a:rPr lang="en-US" dirty="0" smtClean="0"/>
              <a:t> the VMs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Screen Shot 2015-09-25 at 16.4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633"/>
            <a:ext cx="9144000" cy="4034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5094" y="1688301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secuser11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7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Shapshotting</a:t>
            </a:r>
            <a:r>
              <a:rPr lang="en-US" dirty="0"/>
              <a:t> the VMs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Screen Shot 2015-09-25 at 16.4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2" y="1417638"/>
            <a:ext cx="6541291" cy="5440361"/>
          </a:xfrm>
          <a:prstGeom prst="rect">
            <a:avLst/>
          </a:prstGeom>
        </p:spPr>
      </p:pic>
      <p:pic>
        <p:nvPicPr>
          <p:cNvPr id="3" name="Picture 2" descr="Screen Shot 2015-09-25 at 16.47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9" y="1844564"/>
            <a:ext cx="1923545" cy="1236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8516" y="1526196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secuser11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Prerequisites to operate with the lab</a:t>
            </a:r>
          </a:p>
          <a:p>
            <a:r>
              <a:rPr lang="en-US" dirty="0" smtClean="0"/>
              <a:t>Structure of the lab</a:t>
            </a:r>
          </a:p>
          <a:p>
            <a:pPr lvl="1"/>
            <a:r>
              <a:rPr lang="en-US" dirty="0" smtClean="0"/>
              <a:t>Systems, VMs, networking</a:t>
            </a:r>
          </a:p>
          <a:p>
            <a:r>
              <a:rPr lang="en-US" dirty="0" smtClean="0"/>
              <a:t>Deployment of an exploit kit in lab</a:t>
            </a:r>
          </a:p>
          <a:p>
            <a:pPr lvl="1"/>
            <a:r>
              <a:rPr lang="en-US" dirty="0" smtClean="0"/>
              <a:t>Reprise from last time’s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5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Shapshotting</a:t>
            </a:r>
            <a:r>
              <a:rPr lang="en-US" dirty="0"/>
              <a:t> the VMs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Screen Shot 2015-09-25 at 16.50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0"/>
          <a:stretch/>
        </p:blipFill>
        <p:spPr>
          <a:xfrm>
            <a:off x="1435652" y="1417638"/>
            <a:ext cx="7495552" cy="5124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72" y="2588246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ecuser12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572" y="5393290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secuser11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4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servers: details (6)</a:t>
            </a:r>
            <a:br>
              <a:rPr lang="en-US" dirty="0" smtClean="0"/>
            </a:br>
            <a:r>
              <a:rPr lang="en-US" dirty="0" smtClean="0"/>
              <a:t>Files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7204" cy="486156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Folder shared by all users in read/write</a:t>
            </a:r>
          </a:p>
          <a:p>
            <a:pPr lvl="1"/>
            <a:r>
              <a:rPr lang="en-US" b="1" dirty="0" smtClean="0"/>
              <a:t>/</a:t>
            </a:r>
            <a:r>
              <a:rPr lang="en-US" b="1" dirty="0" err="1" smtClean="0"/>
              <a:t>user_share</a:t>
            </a:r>
            <a:r>
              <a:rPr lang="en-US" b="1" dirty="0" smtClean="0"/>
              <a:t>/</a:t>
            </a:r>
          </a:p>
          <a:p>
            <a:r>
              <a:rPr lang="en-US" u="sng" dirty="0" smtClean="0"/>
              <a:t>All users can read the following directory</a:t>
            </a:r>
          </a:p>
          <a:p>
            <a:pPr lvl="1"/>
            <a:r>
              <a:rPr lang="en-US" b="1" dirty="0" smtClean="0"/>
              <a:t>/</a:t>
            </a:r>
            <a:r>
              <a:rPr lang="en-US" b="1" dirty="0" err="1" smtClean="0"/>
              <a:t>user_default_files</a:t>
            </a:r>
            <a:r>
              <a:rPr lang="en-US" b="1" dirty="0" smtClean="0"/>
              <a:t>/</a:t>
            </a:r>
          </a:p>
          <a:p>
            <a:pPr lvl="1"/>
            <a:r>
              <a:rPr lang="en-US" dirty="0" smtClean="0"/>
              <a:t>This folder </a:t>
            </a:r>
            <a:r>
              <a:rPr lang="en-US" b="1" dirty="0" smtClean="0"/>
              <a:t>acts as the lab repository </a:t>
            </a:r>
            <a:r>
              <a:rPr lang="en-US" dirty="0" smtClean="0"/>
              <a:t>and contains</a:t>
            </a:r>
          </a:p>
          <a:p>
            <a:pPr lvl="2"/>
            <a:r>
              <a:rPr lang="en-US" b="1" dirty="0"/>
              <a:t>/</a:t>
            </a:r>
            <a:r>
              <a:rPr lang="en-US" b="1" dirty="0" err="1" smtClean="0"/>
              <a:t>user_default_files</a:t>
            </a:r>
            <a:r>
              <a:rPr lang="en-US" b="1" dirty="0" smtClean="0"/>
              <a:t>/</a:t>
            </a:r>
            <a:r>
              <a:rPr lang="en-US" b="1" dirty="0" err="1" smtClean="0"/>
              <a:t>ekits</a:t>
            </a:r>
            <a:r>
              <a:rPr lang="en-US" b="1" dirty="0" smtClean="0"/>
              <a:t>/</a:t>
            </a:r>
            <a:r>
              <a:rPr lang="en-US" b="1" dirty="0" err="1" smtClean="0"/>
              <a:t>exploitkits_sorted</a:t>
            </a:r>
            <a:endParaRPr lang="en-US" dirty="0" smtClean="0"/>
          </a:p>
          <a:p>
            <a:pPr lvl="3"/>
            <a:r>
              <a:rPr lang="en-US" dirty="0" smtClean="0"/>
              <a:t>Base line exploit kit code that you can copy and work on</a:t>
            </a:r>
          </a:p>
          <a:p>
            <a:pPr lvl="2"/>
            <a:r>
              <a:rPr lang="en-US" b="1" dirty="0"/>
              <a:t>/</a:t>
            </a:r>
            <a:r>
              <a:rPr lang="en-US" b="1" dirty="0" err="1" smtClean="0"/>
              <a:t>user_default_files</a:t>
            </a:r>
            <a:r>
              <a:rPr lang="en-US" b="1" dirty="0" smtClean="0"/>
              <a:t>/</a:t>
            </a:r>
            <a:r>
              <a:rPr lang="en-US" b="1" dirty="0" err="1" smtClean="0"/>
              <a:t>ekits</a:t>
            </a:r>
            <a:r>
              <a:rPr lang="en-US" b="1" dirty="0" smtClean="0"/>
              <a:t>/deployable</a:t>
            </a:r>
          </a:p>
          <a:p>
            <a:pPr lvl="3"/>
            <a:r>
              <a:rPr lang="en-US" dirty="0" smtClean="0"/>
              <a:t>Exploit kits whose source code is complete (can be deployed without modifications</a:t>
            </a:r>
            <a:r>
              <a:rPr lang="en-US" dirty="0" smtClean="0"/>
              <a:t>)</a:t>
            </a:r>
          </a:p>
          <a:p>
            <a:pPr lvl="3"/>
            <a:r>
              <a:rPr lang="en-US" u="sng" dirty="0"/>
              <a:t>Additional exploit kits available upon </a:t>
            </a:r>
            <a:r>
              <a:rPr lang="en-US" u="sng" dirty="0" smtClean="0"/>
              <a:t>request</a:t>
            </a:r>
            <a:endParaRPr lang="en-US" u="sng" dirty="0" smtClean="0"/>
          </a:p>
          <a:p>
            <a:pPr lvl="2"/>
            <a:r>
              <a:rPr lang="en-US" b="1" dirty="0" smtClean="0"/>
              <a:t>/</a:t>
            </a:r>
            <a:r>
              <a:rPr lang="en-US" b="1" dirty="0" err="1" smtClean="0"/>
              <a:t>user_default_files</a:t>
            </a:r>
            <a:r>
              <a:rPr lang="en-US" b="1" dirty="0" smtClean="0"/>
              <a:t>/</a:t>
            </a:r>
            <a:r>
              <a:rPr lang="en-US" b="1" dirty="0" err="1" smtClean="0"/>
              <a:t>VulnerableSoftware</a:t>
            </a:r>
            <a:endParaRPr lang="en-US" b="1" dirty="0" smtClean="0"/>
          </a:p>
          <a:p>
            <a:pPr lvl="3"/>
            <a:r>
              <a:rPr lang="en-US" dirty="0" smtClean="0"/>
              <a:t>Installers per software per Windows VMs (Acrobat, Flash, Java..)</a:t>
            </a:r>
          </a:p>
          <a:p>
            <a:r>
              <a:rPr lang="en-US" dirty="0" err="1" smtClean="0"/>
              <a:t>Protips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to move to a folder in a directory, type</a:t>
            </a:r>
          </a:p>
          <a:p>
            <a:pPr lvl="2"/>
            <a:r>
              <a:rPr lang="en-US" b="1" dirty="0" smtClean="0"/>
              <a:t>cd &lt;path to directory&gt;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copy files from folder A to folder B</a:t>
            </a:r>
          </a:p>
          <a:p>
            <a:pPr lvl="2"/>
            <a:r>
              <a:rPr lang="en-US" b="1" dirty="0" err="1"/>
              <a:t>c</a:t>
            </a:r>
            <a:r>
              <a:rPr lang="en-US" b="1" dirty="0" err="1" smtClean="0"/>
              <a:t>p</a:t>
            </a:r>
            <a:r>
              <a:rPr lang="en-US" b="1" dirty="0" smtClean="0"/>
              <a:t> &lt;path to A&gt;/&lt;file to copy&gt;.</a:t>
            </a:r>
            <a:r>
              <a:rPr lang="en-US" b="1" dirty="0" err="1" smtClean="0"/>
              <a:t>ext</a:t>
            </a:r>
            <a:r>
              <a:rPr lang="en-US" b="1" dirty="0" smtClean="0"/>
              <a:t> &lt;path to B&gt;/&lt;name of copied file&gt;.</a:t>
            </a:r>
            <a:r>
              <a:rPr lang="en-US" b="1" dirty="0" err="1" smtClean="0"/>
              <a:t>ext</a:t>
            </a:r>
            <a:endParaRPr lang="en-US" b="1" dirty="0" smtClean="0"/>
          </a:p>
          <a:p>
            <a:pPr lvl="1"/>
            <a:r>
              <a:rPr lang="en-US" dirty="0"/>
              <a:t>to </a:t>
            </a:r>
            <a:r>
              <a:rPr lang="en-US" dirty="0" smtClean="0"/>
              <a:t>move files </a:t>
            </a:r>
            <a:r>
              <a:rPr lang="en-US" dirty="0"/>
              <a:t>from folder A to folder B</a:t>
            </a:r>
          </a:p>
          <a:p>
            <a:pPr lvl="2"/>
            <a:r>
              <a:rPr lang="en-US" b="1" dirty="0"/>
              <a:t>m</a:t>
            </a:r>
            <a:r>
              <a:rPr lang="en-US" b="1" dirty="0" smtClean="0"/>
              <a:t>v &lt;path </a:t>
            </a:r>
            <a:r>
              <a:rPr lang="en-US" b="1" dirty="0"/>
              <a:t>to A&gt;/&lt;file to copy&gt;.</a:t>
            </a:r>
            <a:r>
              <a:rPr lang="en-US" b="1" dirty="0" err="1"/>
              <a:t>ext</a:t>
            </a:r>
            <a:r>
              <a:rPr lang="en-US" b="1" dirty="0"/>
              <a:t> &lt;path to B&gt;/&lt;name of copied file&gt;.</a:t>
            </a:r>
            <a:r>
              <a:rPr lang="en-US" b="1" dirty="0" err="1"/>
              <a:t>ext</a:t>
            </a:r>
            <a:endParaRPr lang="en-US" b="1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4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laptops: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SSH option</a:t>
            </a:r>
          </a:p>
          <a:p>
            <a:pPr lvl="1"/>
            <a:r>
              <a:rPr lang="en-US" dirty="0" smtClean="0"/>
              <a:t>Returns a </a:t>
            </a:r>
            <a:r>
              <a:rPr lang="en-US" b="1" u="sng" dirty="0" smtClean="0"/>
              <a:t>remote terminal to operate on server</a:t>
            </a:r>
          </a:p>
          <a:p>
            <a:pPr lvl="2"/>
            <a:r>
              <a:rPr lang="en-US" dirty="0"/>
              <a:t>You can open X11 windows on your remote </a:t>
            </a:r>
            <a:r>
              <a:rPr lang="en-US" dirty="0" smtClean="0"/>
              <a:t>terminal</a:t>
            </a:r>
          </a:p>
          <a:p>
            <a:pPr lvl="2"/>
            <a:r>
              <a:rPr lang="en-US" b="1" dirty="0" smtClean="0"/>
              <a:t>Before connecting to server, open </a:t>
            </a:r>
            <a:r>
              <a:rPr lang="en-US" b="1" dirty="0" err="1" smtClean="0"/>
              <a:t>xming</a:t>
            </a:r>
            <a:r>
              <a:rPr lang="en-US" b="1" dirty="0" smtClean="0"/>
              <a:t> on laptop </a:t>
            </a:r>
            <a:r>
              <a:rPr lang="en-US" b="1" u="sng" dirty="0" smtClean="0"/>
              <a:t>and </a:t>
            </a:r>
            <a:r>
              <a:rPr lang="en-US" b="1" dirty="0" smtClean="0"/>
              <a:t>configure Putty.</a:t>
            </a:r>
          </a:p>
          <a:p>
            <a:pPr lvl="2"/>
            <a:r>
              <a:rPr lang="en-US" dirty="0" smtClean="0"/>
              <a:t>Examples from remote terminal:</a:t>
            </a:r>
            <a:endParaRPr lang="en-US" dirty="0"/>
          </a:p>
          <a:p>
            <a:pPr lvl="3"/>
            <a:r>
              <a:rPr lang="en-US" dirty="0"/>
              <a:t>Open Firefox → </a:t>
            </a:r>
            <a:r>
              <a:rPr lang="en-US" b="1" dirty="0" err="1"/>
              <a:t>firefox</a:t>
            </a:r>
            <a:r>
              <a:rPr lang="en-US" b="1" dirty="0"/>
              <a:t> &amp; &lt;enter&gt;</a:t>
            </a:r>
          </a:p>
          <a:p>
            <a:pPr lvl="3"/>
            <a:r>
              <a:rPr lang="en-US" dirty="0"/>
              <a:t>Open </a:t>
            </a:r>
            <a:r>
              <a:rPr lang="en-US" dirty="0" err="1"/>
              <a:t>VirtualBox</a:t>
            </a:r>
            <a:r>
              <a:rPr lang="en-US" dirty="0"/>
              <a:t> → </a:t>
            </a:r>
            <a:r>
              <a:rPr lang="en-US" b="1" dirty="0" err="1"/>
              <a:t>virtualbox</a:t>
            </a:r>
            <a:r>
              <a:rPr lang="en-US" b="1" dirty="0"/>
              <a:t> &amp; &lt;enter</a:t>
            </a:r>
            <a:r>
              <a:rPr lang="en-US" b="1" dirty="0" smtClean="0"/>
              <a:t>&gt;</a:t>
            </a:r>
            <a:endParaRPr lang="en-US" dirty="0" smtClean="0"/>
          </a:p>
          <a:p>
            <a:r>
              <a:rPr lang="en-US" dirty="0" smtClean="0"/>
              <a:t>VNC returns a </a:t>
            </a:r>
            <a:r>
              <a:rPr lang="en-US" b="1" u="sng" dirty="0" smtClean="0"/>
              <a:t>remote desktop</a:t>
            </a:r>
          </a:p>
          <a:p>
            <a:pPr lvl="1"/>
            <a:r>
              <a:rPr lang="en-US" dirty="0" smtClean="0"/>
              <a:t>Point-and-click interface, but slower when many users connected</a:t>
            </a:r>
          </a:p>
          <a:p>
            <a:pPr lvl="1"/>
            <a:r>
              <a:rPr lang="en-US" dirty="0" smtClean="0"/>
              <a:t>If lab is congested, better to use SSH and open X11 windows as described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9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Xming</a:t>
            </a:r>
            <a:r>
              <a:rPr lang="en-US" dirty="0" smtClean="0"/>
              <a:t> X11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686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this </a:t>
            </a:r>
            <a:r>
              <a:rPr lang="en-US" sz="2800" u="sng" dirty="0" smtClean="0"/>
              <a:t>before </a:t>
            </a:r>
            <a:r>
              <a:rPr lang="en-US" sz="2800" dirty="0" smtClean="0"/>
              <a:t>opening SSH connection</a:t>
            </a:r>
          </a:p>
          <a:p>
            <a:r>
              <a:rPr lang="en-US" sz="2800" b="1" dirty="0" smtClean="0"/>
              <a:t>Connection</a:t>
            </a:r>
            <a:r>
              <a:rPr lang="en-US" sz="2800" b="1" dirty="0" smtClean="0">
                <a:sym typeface="Wingdings"/>
              </a:rPr>
              <a:t>SSHX11</a:t>
            </a:r>
          </a:p>
          <a:p>
            <a:r>
              <a:rPr lang="en-US" sz="2800" b="1" dirty="0" smtClean="0"/>
              <a:t>Enable X11 forwarding</a:t>
            </a:r>
          </a:p>
          <a:p>
            <a:r>
              <a:rPr lang="en-US" sz="2800" b="1" dirty="0" smtClean="0"/>
              <a:t>X display location</a:t>
            </a:r>
            <a:r>
              <a:rPr lang="en-US" sz="2800" b="1" dirty="0" smtClean="0">
                <a:sym typeface="Wingdings"/>
              </a:rPr>
              <a:t></a:t>
            </a:r>
            <a:r>
              <a:rPr lang="en-US" sz="2800" b="1" dirty="0" smtClean="0"/>
              <a:t> localhost:0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30" y="1600200"/>
            <a:ext cx="4350820" cy="4217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8678" y="2054335"/>
            <a:ext cx="2780589" cy="1273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Bleeding life setup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5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Deploying an exploit kit on the host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745"/>
            <a:ext cx="8229600" cy="48395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this tutorial we </a:t>
            </a:r>
            <a:r>
              <a:rPr lang="en-US" dirty="0" smtClean="0"/>
              <a:t>will: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deploy an exploit kit, </a:t>
            </a:r>
            <a:r>
              <a:rPr lang="en-US" b="1" dirty="0" smtClean="0"/>
              <a:t>Bleeding Life, </a:t>
            </a:r>
            <a:r>
              <a:rPr lang="en-US" dirty="0" smtClean="0"/>
              <a:t>on the server machine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it to attack a virtual machine (XP0 is classic target)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Once you are done, you can re-do this on your own </a:t>
            </a:r>
            <a:r>
              <a:rPr lang="en-US" b="1" dirty="0" smtClean="0"/>
              <a:t>on the </a:t>
            </a:r>
            <a:r>
              <a:rPr lang="en-US" b="1" dirty="0" err="1" smtClean="0"/>
              <a:t>debian</a:t>
            </a:r>
            <a:r>
              <a:rPr lang="en-US" b="1" dirty="0" smtClean="0"/>
              <a:t> </a:t>
            </a:r>
            <a:r>
              <a:rPr lang="en-US" b="1" dirty="0" err="1" smtClean="0"/>
              <a:t>vm</a:t>
            </a:r>
          </a:p>
          <a:p>
            <a:r>
              <a:rPr lang="en-US" b="1" dirty="0">
                <a:sym typeface="Wingdings"/>
              </a:rPr>
              <a:t> Goal: have you practice a bit with the lab, VMs, network </a:t>
            </a:r>
            <a:r>
              <a:rPr lang="en-US" b="1" dirty="0" smtClean="0">
                <a:sym typeface="Wingdings"/>
              </a:rPr>
              <a:t>interfaces</a:t>
            </a:r>
          </a:p>
          <a:p>
            <a:pPr lvl="1"/>
            <a:r>
              <a:rPr lang="en-US" b="1" dirty="0" smtClean="0">
                <a:sym typeface="Wingdings"/>
              </a:rPr>
              <a:t>In /</a:t>
            </a:r>
            <a:r>
              <a:rPr lang="en-US" b="1" dirty="0" err="1" smtClean="0">
                <a:sym typeface="Wingdings"/>
              </a:rPr>
              <a:t>user_share</a:t>
            </a:r>
            <a:r>
              <a:rPr lang="en-US" b="1" dirty="0" smtClean="0">
                <a:sym typeface="Wingdings"/>
              </a:rPr>
              <a:t>/ you find</a:t>
            </a:r>
          </a:p>
          <a:p>
            <a:pPr lvl="2"/>
            <a:r>
              <a:rPr lang="en-US" b="1" dirty="0" smtClean="0">
                <a:sym typeface="Wingdings"/>
              </a:rPr>
              <a:t>Linux terminal </a:t>
            </a:r>
            <a:r>
              <a:rPr lang="en-US" b="1" dirty="0" err="1" smtClean="0">
                <a:sym typeface="Wingdings"/>
              </a:rPr>
              <a:t>cheatsheet</a:t>
            </a:r>
            <a:endParaRPr lang="en-US" b="1" dirty="0" smtClean="0">
              <a:sym typeface="Wingdings"/>
            </a:endParaRPr>
          </a:p>
          <a:p>
            <a:pPr lvl="2"/>
            <a:r>
              <a:rPr lang="en-US" b="1" dirty="0" smtClean="0">
                <a:sym typeface="Wingdings"/>
              </a:rPr>
              <a:t>IP structure per user</a:t>
            </a:r>
          </a:p>
          <a:p>
            <a:pPr lvl="2"/>
            <a:r>
              <a:rPr lang="en-US" b="1" dirty="0" smtClean="0"/>
              <a:t>These slides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1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Bleeding</a:t>
            </a:r>
            <a:r>
              <a:rPr lang="it-IT" dirty="0" smtClean="0"/>
              <a:t> life setup on server machine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4584" y="1547951"/>
            <a:ext cx="5463272" cy="5048057"/>
          </a:xfrm>
          <a:effectLst/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files</a:t>
            </a:r>
            <a:r>
              <a:rPr lang="it-IT" dirty="0" smtClean="0"/>
              <a:t> in</a:t>
            </a:r>
          </a:p>
          <a:p>
            <a:pPr marL="857250" lvl="1" indent="-457200"/>
            <a:r>
              <a:rPr lang="it-IT" dirty="0" smtClean="0"/>
              <a:t>/</a:t>
            </a:r>
            <a:r>
              <a:rPr lang="it-IT" dirty="0" err="1" smtClean="0"/>
              <a:t>var</a:t>
            </a:r>
            <a:r>
              <a:rPr lang="it-IT" dirty="0" smtClean="0"/>
              <a:t>/www/&lt;</a:t>
            </a:r>
            <a:r>
              <a:rPr lang="it-IT" dirty="0" err="1" smtClean="0"/>
              <a:t>user</a:t>
            </a:r>
            <a:r>
              <a:rPr lang="it-IT" dirty="0" smtClean="0"/>
              <a:t>&gt;/</a:t>
            </a:r>
            <a:r>
              <a:rPr lang="it-IT" dirty="0" err="1" smtClean="0"/>
              <a:t>bleeding_life</a:t>
            </a:r>
            <a:r>
              <a:rPr lang="it-IT" dirty="0" smtClean="0"/>
              <a:t>/2</a:t>
            </a:r>
          </a:p>
          <a:p>
            <a:pPr marL="457200" indent="-457200"/>
            <a:r>
              <a:rPr lang="it-IT" dirty="0" smtClean="0"/>
              <a:t>Copy </a:t>
            </a:r>
            <a:r>
              <a:rPr lang="it-IT" dirty="0" err="1" smtClean="0"/>
              <a:t>calc.exe</a:t>
            </a:r>
            <a:r>
              <a:rPr lang="it-IT" dirty="0" smtClean="0"/>
              <a:t> from </a:t>
            </a:r>
          </a:p>
          <a:p>
            <a:pPr marL="857250" lvl="1" indent="-457200"/>
            <a:r>
              <a:rPr lang="it-IT" b="1" dirty="0" smtClean="0"/>
              <a:t>/</a:t>
            </a:r>
            <a:r>
              <a:rPr lang="it-IT" b="1" dirty="0" err="1" smtClean="0"/>
              <a:t>user_default_files</a:t>
            </a:r>
            <a:r>
              <a:rPr lang="it-IT" b="1" dirty="0" smtClean="0"/>
              <a:t>/</a:t>
            </a:r>
            <a:r>
              <a:rPr lang="it-IT" b="1" dirty="0" err="1" smtClean="0"/>
              <a:t>exe</a:t>
            </a:r>
            <a:r>
              <a:rPr lang="it-IT" b="1" dirty="0" smtClean="0"/>
              <a:t>/</a:t>
            </a:r>
            <a:r>
              <a:rPr lang="it-IT" b="1" dirty="0" err="1" smtClean="0"/>
              <a:t>calc.exe</a:t>
            </a:r>
            <a:r>
              <a:rPr lang="it-IT" b="1" dirty="0" smtClean="0"/>
              <a:t> </a:t>
            </a:r>
            <a:r>
              <a:rPr lang="it-IT" dirty="0" smtClean="0"/>
              <a:t>to </a:t>
            </a:r>
          </a:p>
          <a:p>
            <a:pPr marL="857250" lvl="1" indent="-457200"/>
            <a:r>
              <a:rPr lang="it-IT" b="1" dirty="0" smtClean="0"/>
              <a:t>/</a:t>
            </a:r>
            <a:r>
              <a:rPr lang="it-IT" b="1" dirty="0" err="1" smtClean="0"/>
              <a:t>var</a:t>
            </a:r>
            <a:r>
              <a:rPr lang="it-IT" b="1" dirty="0" smtClean="0"/>
              <a:t>/www/&lt;</a:t>
            </a:r>
            <a:r>
              <a:rPr lang="it-IT" b="1" dirty="0" err="1" smtClean="0"/>
              <a:t>user</a:t>
            </a:r>
            <a:r>
              <a:rPr lang="it-IT" b="1" dirty="0" smtClean="0"/>
              <a:t>&gt;/</a:t>
            </a:r>
            <a:r>
              <a:rPr lang="it-IT" b="1" dirty="0" err="1" smtClean="0"/>
              <a:t>bleeding_life</a:t>
            </a:r>
            <a:r>
              <a:rPr lang="it-IT" b="1" dirty="0" smtClean="0"/>
              <a:t>/2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err="1" smtClean="0"/>
              <a:t>Config</a:t>
            </a:r>
            <a:r>
              <a:rPr lang="it-IT" dirty="0" smtClean="0"/>
              <a:t> setup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/var/www/&lt;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gedit config.php</a:t>
            </a:r>
          </a:p>
          <a:p>
            <a:pPr marL="1257300" lvl="2" indent="-457200">
              <a:buFont typeface="+mj-lt"/>
              <a:buAutoNum type="arabicPeriod"/>
            </a:pPr>
            <a:r>
              <a:rPr lang="it-IT" dirty="0" smtClean="0"/>
              <a:t>Set </a:t>
            </a:r>
            <a:r>
              <a:rPr lang="it-IT" dirty="0"/>
              <a:t>$</a:t>
            </a:r>
            <a:r>
              <a:rPr lang="it-IT" dirty="0" err="1" smtClean="0"/>
              <a:t>dbUsername</a:t>
            </a:r>
            <a:r>
              <a:rPr lang="it-IT" dirty="0" smtClean="0"/>
              <a:t> to: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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your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MySQL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user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it-IT" dirty="0"/>
              <a:t>Set $</a:t>
            </a:r>
            <a:r>
              <a:rPr lang="it-IT" dirty="0" err="1"/>
              <a:t>dbPassword</a:t>
            </a:r>
            <a:r>
              <a:rPr lang="it-IT" dirty="0"/>
              <a:t> to: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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your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MySQL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password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$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dbName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usernumber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&gt;_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it-IT" dirty="0" smtClean="0"/>
              <a:t>Set $</a:t>
            </a:r>
            <a:r>
              <a:rPr lang="it-IT" dirty="0" err="1" smtClean="0"/>
              <a:t>payload_filename</a:t>
            </a:r>
            <a:r>
              <a:rPr lang="it-IT" dirty="0" smtClean="0"/>
              <a:t> to: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calc.exe</a:t>
            </a:r>
          </a:p>
          <a:p>
            <a:pPr marL="1257300" lvl="2" indent="-457200">
              <a:buFont typeface="+mj-lt"/>
              <a:buAutoNum type="arabicPeriod"/>
            </a:pPr>
            <a:r>
              <a:rPr lang="it-IT" dirty="0" smtClean="0"/>
              <a:t>Set $</a:t>
            </a:r>
            <a:r>
              <a:rPr lang="it-IT" dirty="0" err="1" smtClean="0"/>
              <a:t>config_url</a:t>
            </a:r>
            <a:r>
              <a:rPr lang="it-IT" dirty="0" smtClean="0"/>
              <a:t> to: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‘http://</a:t>
            </a:r>
            <a:r>
              <a:rPr lang="it-IT" b="1" dirty="0" smtClean="0"/>
              <a:t>&lt;</a:t>
            </a:r>
            <a:r>
              <a:rPr lang="it-IT" b="1" dirty="0" err="1" smtClean="0"/>
              <a:t>virt_int_IP</a:t>
            </a:r>
            <a:r>
              <a:rPr lang="it-IT" b="1" dirty="0" smtClean="0"/>
              <a:t>&gt;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/2’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dirty="0" smtClean="0"/>
              <a:t>Save and </a:t>
            </a:r>
            <a:r>
              <a:rPr lang="it-IT" dirty="0" err="1" smtClean="0"/>
              <a:t>close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-335" r="44611" b="14535"/>
          <a:stretch/>
        </p:blipFill>
        <p:spPr>
          <a:xfrm>
            <a:off x="5947855" y="1982279"/>
            <a:ext cx="3240485" cy="41721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Setup </a:t>
            </a:r>
            <a:r>
              <a:rPr lang="it-IT" dirty="0" err="1" smtClean="0"/>
              <a:t>Bleeding</a:t>
            </a:r>
            <a:r>
              <a:rPr lang="it-IT" dirty="0" smtClean="0"/>
              <a:t> Life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it-IT" dirty="0" smtClean="0"/>
              <a:t>Create new database for </a:t>
            </a:r>
            <a:r>
              <a:rPr lang="it-IT" dirty="0" err="1" smtClean="0"/>
              <a:t>bleeding_life</a:t>
            </a:r>
            <a:endParaRPr lang="it-IT" dirty="0" smtClean="0"/>
          </a:p>
          <a:p>
            <a:pPr marL="857250" lvl="1" indent="-457200">
              <a:buFont typeface="+mj-lt"/>
              <a:buAutoNum type="arabicPeriod"/>
            </a:pPr>
            <a:r>
              <a:rPr lang="it-IT" dirty="0" smtClean="0"/>
              <a:t>Go to: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localhost/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phpmyadmin</a:t>
            </a:r>
            <a:r>
              <a:rPr lang="it-IT" dirty="0" smtClean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dirty="0" smtClean="0"/>
              <a:t>Login, click </a:t>
            </a:r>
            <a:r>
              <a:rPr lang="it-IT" b="1" dirty="0" smtClean="0"/>
              <a:t>Database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dirty="0" err="1" smtClean="0"/>
              <a:t>insert</a:t>
            </a:r>
            <a:r>
              <a:rPr lang="it-IT" dirty="0" smtClean="0"/>
              <a:t>: &lt;</a:t>
            </a:r>
            <a:r>
              <a:rPr lang="it-IT" dirty="0" err="1" smtClean="0"/>
              <a:t>usernumber</a:t>
            </a:r>
            <a:r>
              <a:rPr lang="it-IT" dirty="0" smtClean="0"/>
              <a:t>&gt;_</a:t>
            </a:r>
            <a:r>
              <a:rPr lang="it-IT" dirty="0" err="1" smtClean="0"/>
              <a:t>bleeding_life</a:t>
            </a:r>
            <a:r>
              <a:rPr lang="it-IT" dirty="0" smtClean="0"/>
              <a:t> to create </a:t>
            </a:r>
            <a:r>
              <a:rPr lang="it-IT" dirty="0" err="1" smtClean="0"/>
              <a:t>db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9" y="4177094"/>
            <a:ext cx="3893888" cy="22386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40" y="4177093"/>
            <a:ext cx="4029638" cy="2238687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4298325" y="5019540"/>
            <a:ext cx="423047" cy="55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Setup </a:t>
            </a:r>
            <a:r>
              <a:rPr lang="it-IT" dirty="0" err="1" smtClean="0"/>
              <a:t>Bleeding</a:t>
            </a:r>
            <a:r>
              <a:rPr lang="it-IT" dirty="0" smtClean="0"/>
              <a:t> Life 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4584" y="1962767"/>
            <a:ext cx="5429519" cy="419548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it-IT" dirty="0" smtClean="0"/>
              <a:t>Setup </a:t>
            </a:r>
            <a:r>
              <a:rPr lang="it-IT" dirty="0" err="1" smtClean="0"/>
              <a:t>bleedinglife</a:t>
            </a:r>
            <a:endParaRPr lang="it-IT" dirty="0" smtClean="0"/>
          </a:p>
          <a:p>
            <a:pPr marL="857250" lvl="1" indent="-457200"/>
            <a:r>
              <a:rPr lang="it-IT" dirty="0" err="1" smtClean="0"/>
              <a:t>Visit</a:t>
            </a:r>
            <a:r>
              <a:rPr lang="it-IT" dirty="0" smtClean="0"/>
              <a:t>: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localhost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 startAt="4"/>
            </a:pPr>
            <a:endParaRPr lang="it-IT" dirty="0" smtClean="0"/>
          </a:p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installation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successful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Control page: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localhost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  <a:endParaRPr lang="it-IT" dirty="0"/>
          </a:p>
          <a:p>
            <a:pPr lvl="2"/>
            <a:r>
              <a:rPr lang="it-IT" dirty="0" smtClean="0"/>
              <a:t>User: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</a:t>
            </a:r>
          </a:p>
          <a:p>
            <a:pPr lvl="2"/>
            <a:r>
              <a:rPr lang="it-IT" dirty="0" smtClean="0"/>
              <a:t>Pwd: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yourpassword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&lt;-- setup by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it-IT" dirty="0" smtClean="0"/>
          </a:p>
          <a:p>
            <a:pPr lvl="1"/>
            <a:r>
              <a:rPr lang="it-IT" dirty="0" smtClean="0"/>
              <a:t>Attack delivery page from WIN VM: 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virt_int_IP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8" b="71455"/>
          <a:stretch/>
        </p:blipFill>
        <p:spPr>
          <a:xfrm>
            <a:off x="6076529" y="1853249"/>
            <a:ext cx="2598312" cy="15973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30" y="3664088"/>
            <a:ext cx="2625911" cy="30020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Deliver</a:t>
            </a:r>
            <a:r>
              <a:rPr lang="it-IT" dirty="0" smtClean="0"/>
              <a:t> </a:t>
            </a:r>
            <a:r>
              <a:rPr lang="it-IT" dirty="0" err="1" smtClean="0"/>
              <a:t>attack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4583" y="1693381"/>
            <a:ext cx="5951240" cy="4656975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IMPORTANT: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attack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reset the </a:t>
            </a:r>
            <a:r>
              <a:rPr lang="it-IT" dirty="0" err="1" smtClean="0"/>
              <a:t>stats</a:t>
            </a:r>
            <a:endParaRPr lang="it-IT" i="1" dirty="0"/>
          </a:p>
          <a:p>
            <a:pPr lvl="1"/>
            <a:r>
              <a:rPr lang="it-IT" i="1" dirty="0" smtClean="0"/>
              <a:t>BL </a:t>
            </a:r>
            <a:r>
              <a:rPr lang="it-IT" i="1" dirty="0" err="1" smtClean="0"/>
              <a:t>does</a:t>
            </a:r>
            <a:r>
              <a:rPr lang="it-IT" i="1" dirty="0" smtClean="0"/>
              <a:t> </a:t>
            </a:r>
            <a:r>
              <a:rPr lang="it-IT" i="1" dirty="0" err="1" smtClean="0"/>
              <a:t>not</a:t>
            </a:r>
            <a:r>
              <a:rPr lang="it-IT" i="1" dirty="0" smtClean="0"/>
              <a:t> </a:t>
            </a:r>
            <a:r>
              <a:rPr lang="it-IT" i="1" dirty="0" err="1" smtClean="0"/>
              <a:t>deliver</a:t>
            </a:r>
            <a:r>
              <a:rPr lang="it-IT" i="1" dirty="0" smtClean="0"/>
              <a:t> </a:t>
            </a:r>
            <a:r>
              <a:rPr lang="it-IT" i="1" dirty="0" err="1" smtClean="0"/>
              <a:t>two</a:t>
            </a:r>
            <a:r>
              <a:rPr lang="it-IT" i="1" dirty="0" smtClean="0"/>
              <a:t> </a:t>
            </a:r>
            <a:r>
              <a:rPr lang="it-IT" i="1" dirty="0" err="1" smtClean="0"/>
              <a:t>attacks</a:t>
            </a:r>
            <a:r>
              <a:rPr lang="it-IT" i="1" dirty="0" smtClean="0"/>
              <a:t> to </a:t>
            </a:r>
            <a:r>
              <a:rPr lang="it-IT" i="1" dirty="0" err="1" smtClean="0"/>
              <a:t>same</a:t>
            </a:r>
            <a:r>
              <a:rPr lang="it-IT" i="1" dirty="0" smtClean="0"/>
              <a:t> IP</a:t>
            </a:r>
            <a:endParaRPr lang="it-IT" dirty="0" smtClean="0"/>
          </a:p>
          <a:p>
            <a:r>
              <a:rPr lang="it-IT" dirty="0" smtClean="0"/>
              <a:t>From </a:t>
            </a:r>
            <a:r>
              <a:rPr lang="it-IT" dirty="0" err="1" smtClean="0"/>
              <a:t>victim</a:t>
            </a:r>
            <a:r>
              <a:rPr lang="it-IT" dirty="0" smtClean="0"/>
              <a:t> machine </a:t>
            </a:r>
            <a:r>
              <a:rPr lang="it-IT" dirty="0" err="1" smtClean="0"/>
              <a:t>visit</a:t>
            </a:r>
            <a:endParaRPr lang="it-IT" dirty="0" smtClean="0"/>
          </a:p>
          <a:p>
            <a:pPr lvl="1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virt_int_IP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</a:t>
            </a:r>
          </a:p>
          <a:p>
            <a:pPr lvl="2"/>
            <a:r>
              <a:rPr lang="it-IT" dirty="0" err="1" smtClean="0"/>
              <a:t>Nothing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happen</a:t>
            </a:r>
            <a:endParaRPr lang="it-IT" dirty="0" smtClean="0"/>
          </a:p>
          <a:p>
            <a:r>
              <a:rPr lang="it-IT" dirty="0" smtClean="0"/>
              <a:t>Update Java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jre-6u10-windows-i586-p</a:t>
            </a:r>
          </a:p>
          <a:p>
            <a:pPr lvl="1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in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user_default_files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VulnerableSoftware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dirty="0" err="1" smtClean="0"/>
              <a:t>Repeat</a:t>
            </a:r>
            <a:r>
              <a:rPr lang="it-IT" dirty="0" smtClean="0"/>
              <a:t> </a:t>
            </a:r>
            <a:r>
              <a:rPr lang="it-IT" dirty="0" err="1" smtClean="0"/>
              <a:t>visit</a:t>
            </a:r>
            <a:endParaRPr lang="it-IT" dirty="0" smtClean="0"/>
          </a:p>
          <a:p>
            <a:pPr lvl="2"/>
            <a:r>
              <a:rPr lang="it-IT" dirty="0" err="1" smtClean="0"/>
              <a:t>Infection</a:t>
            </a:r>
            <a:r>
              <a:rPr lang="it-IT" dirty="0" smtClean="0"/>
              <a:t> </a:t>
            </a:r>
            <a:r>
              <a:rPr lang="it-IT" dirty="0" err="1" smtClean="0"/>
              <a:t>happens</a:t>
            </a:r>
            <a:endParaRPr lang="it-IT" dirty="0" smtClean="0"/>
          </a:p>
          <a:p>
            <a:pPr lvl="2"/>
            <a:r>
              <a:rPr lang="it-IT" dirty="0" err="1" smtClean="0"/>
              <a:t>Check</a:t>
            </a:r>
            <a:r>
              <a:rPr lang="it-IT" dirty="0" smtClean="0"/>
              <a:t> in BL </a:t>
            </a:r>
            <a:r>
              <a:rPr lang="it-IT" dirty="0" err="1" smtClean="0"/>
              <a:t>stat</a:t>
            </a:r>
            <a:r>
              <a:rPr lang="it-IT" dirty="0" smtClean="0"/>
              <a:t> page</a:t>
            </a:r>
          </a:p>
          <a:p>
            <a:pPr lvl="2"/>
            <a:r>
              <a:rPr lang="it-IT" dirty="0" err="1" smtClean="0"/>
              <a:t>Did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</a:t>
            </a:r>
            <a:r>
              <a:rPr lang="it-IT" dirty="0" err="1" smtClean="0"/>
              <a:t>interact</a:t>
            </a:r>
            <a:r>
              <a:rPr lang="it-IT" dirty="0" smtClean="0"/>
              <a:t> with the </a:t>
            </a:r>
            <a:r>
              <a:rPr lang="it-IT" dirty="0" err="1" smtClean="0"/>
              <a:t>attack</a:t>
            </a:r>
            <a:r>
              <a:rPr lang="it-IT" dirty="0" smtClean="0"/>
              <a:t> for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happen</a:t>
            </a:r>
            <a:r>
              <a:rPr lang="it-IT" dirty="0" smtClean="0"/>
              <a:t>? </a:t>
            </a:r>
          </a:p>
          <a:p>
            <a:pPr lvl="2"/>
            <a:r>
              <a:rPr lang="it-IT" dirty="0" smtClean="0"/>
              <a:t>Can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a </a:t>
            </a:r>
            <a:r>
              <a:rPr lang="it-IT" dirty="0" err="1" smtClean="0"/>
              <a:t>configuration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require</a:t>
            </a:r>
            <a:r>
              <a:rPr lang="it-IT" dirty="0" smtClean="0"/>
              <a:t> the </a:t>
            </a:r>
            <a:r>
              <a:rPr lang="it-IT" dirty="0" err="1" smtClean="0"/>
              <a:t>user</a:t>
            </a:r>
            <a:r>
              <a:rPr lang="it-IT" dirty="0" smtClean="0"/>
              <a:t> to click “Ok”?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25148" r="55120" b="52298"/>
          <a:stretch/>
        </p:blipFill>
        <p:spPr>
          <a:xfrm>
            <a:off x="6613453" y="1693381"/>
            <a:ext cx="1967387" cy="15467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23" y="3477549"/>
            <a:ext cx="2322644" cy="31460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 to operate in the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95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Mandatory requirements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must have </a:t>
            </a:r>
            <a:r>
              <a:rPr lang="en-US" dirty="0" smtClean="0"/>
              <a:t>filled in and signed the </a:t>
            </a:r>
            <a:r>
              <a:rPr lang="en-US" b="1" dirty="0" smtClean="0"/>
              <a:t>Code of Conduct </a:t>
            </a:r>
            <a:r>
              <a:rPr lang="en-US" dirty="0" smtClean="0"/>
              <a:t>and handed it to Ms. Carolina Fung</a:t>
            </a:r>
          </a:p>
          <a:p>
            <a:pPr marL="857250" lvl="1" indent="-457200">
              <a:buFont typeface="Wingdings" charset="2"/>
              <a:buChar char="à"/>
            </a:pPr>
            <a:r>
              <a:rPr lang="en-US" dirty="0" smtClean="0"/>
              <a:t>You understand it fully</a:t>
            </a:r>
          </a:p>
          <a:p>
            <a:pPr marL="0" indent="0">
              <a:buNone/>
            </a:pPr>
            <a:r>
              <a:rPr lang="en-US" b="1" dirty="0" smtClean="0"/>
              <a:t>Facilitating requirements</a:t>
            </a:r>
            <a:endParaRPr lang="en-US" b="1" dirty="0"/>
          </a:p>
          <a:p>
            <a:r>
              <a:rPr lang="en-US" dirty="0" smtClean="0"/>
              <a:t>You </a:t>
            </a:r>
            <a:r>
              <a:rPr lang="en-US" dirty="0" smtClean="0"/>
              <a:t>should have </a:t>
            </a:r>
            <a:r>
              <a:rPr lang="en-US" dirty="0" smtClean="0"/>
              <a:t>some level of knowledge in the following domains:</a:t>
            </a:r>
          </a:p>
          <a:p>
            <a:pPr marL="914400" lvl="1" indent="-514350"/>
            <a:r>
              <a:rPr lang="en-US" u="sng" dirty="0" smtClean="0"/>
              <a:t>Networking </a:t>
            </a:r>
          </a:p>
          <a:p>
            <a:pPr marL="1314450" lvl="2" indent="-514350"/>
            <a:r>
              <a:rPr lang="en-US" dirty="0" smtClean="0"/>
              <a:t>You know what a (virtual) interface is, what an IP is for, roughly how to set it up</a:t>
            </a:r>
          </a:p>
          <a:p>
            <a:pPr marL="914400" lvl="1" indent="-514350"/>
            <a:r>
              <a:rPr lang="en-US" u="sng" dirty="0" smtClean="0"/>
              <a:t>Li</a:t>
            </a:r>
            <a:r>
              <a:rPr lang="en-US" u="sng" dirty="0" smtClean="0"/>
              <a:t>nux </a:t>
            </a:r>
            <a:r>
              <a:rPr lang="en-US" u="sng" dirty="0" smtClean="0"/>
              <a:t>systems internals</a:t>
            </a:r>
          </a:p>
          <a:p>
            <a:pPr marL="1314450" lvl="2" indent="-514350"/>
            <a:r>
              <a:rPr lang="en-US" dirty="0" smtClean="0"/>
              <a:t>You have a basic idea of how </a:t>
            </a:r>
            <a:r>
              <a:rPr lang="en-US" dirty="0" smtClean="0"/>
              <a:t>Linux </a:t>
            </a:r>
            <a:r>
              <a:rPr lang="en-US" dirty="0" smtClean="0"/>
              <a:t>(i.e. in this lab, </a:t>
            </a:r>
            <a:r>
              <a:rPr lang="en-US" dirty="0" err="1" smtClean="0"/>
              <a:t>linux</a:t>
            </a:r>
            <a:r>
              <a:rPr lang="en-US" dirty="0" smtClean="0"/>
              <a:t>) systems work</a:t>
            </a:r>
          </a:p>
          <a:p>
            <a:pPr marL="914400" lvl="1" indent="-514350"/>
            <a:r>
              <a:rPr lang="en-US" u="sng" dirty="0" smtClean="0"/>
              <a:t>Operating a shell</a:t>
            </a:r>
          </a:p>
          <a:p>
            <a:pPr marL="1314450" lvl="2" indent="-514350"/>
            <a:r>
              <a:rPr lang="en-US" dirty="0" smtClean="0"/>
              <a:t>You know how to move in the file system from command line, use system tools</a:t>
            </a:r>
          </a:p>
          <a:p>
            <a:pPr marL="914400" lvl="1" indent="-514350"/>
            <a:r>
              <a:rPr lang="en-US" u="sng" dirty="0" smtClean="0"/>
              <a:t>Apache/MySQL</a:t>
            </a:r>
          </a:p>
          <a:p>
            <a:pPr marL="1314450" lvl="2" indent="-514350"/>
            <a:r>
              <a:rPr lang="en-US" dirty="0" smtClean="0"/>
              <a:t>You know what a web server is, and how to act on a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try other configurations of the victim machine against BL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Replicate the deployment on the </a:t>
            </a:r>
            <a:r>
              <a:rPr lang="en-US" i="1" dirty="0" err="1" smtClean="0"/>
              <a:t>Debian</a:t>
            </a:r>
            <a:r>
              <a:rPr lang="en-US" i="1" dirty="0" smtClean="0"/>
              <a:t> Exploitation</a:t>
            </a:r>
            <a:r>
              <a:rPr lang="en-US" dirty="0" smtClean="0"/>
              <a:t> VM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can try other kits in </a:t>
            </a:r>
            <a:r>
              <a:rPr lang="en-US" b="1" dirty="0" smtClean="0"/>
              <a:t>/</a:t>
            </a:r>
            <a:r>
              <a:rPr lang="en-US" b="1" dirty="0" err="1" smtClean="0"/>
              <a:t>user_default_files</a:t>
            </a:r>
            <a:r>
              <a:rPr lang="en-US" b="1" dirty="0" smtClean="0"/>
              <a:t>/</a:t>
            </a:r>
            <a:r>
              <a:rPr lang="en-US" b="1" dirty="0" err="1" smtClean="0"/>
              <a:t>ekits</a:t>
            </a:r>
            <a:r>
              <a:rPr lang="en-US" b="1" dirty="0" smtClean="0"/>
              <a:t>/deployable</a:t>
            </a:r>
          </a:p>
          <a:p>
            <a:pPr lvl="1"/>
            <a:r>
              <a:rPr lang="en-US" dirty="0" smtClean="0"/>
              <a:t>Guidelines</a:t>
            </a:r>
          </a:p>
          <a:p>
            <a:pPr lvl="2"/>
            <a:r>
              <a:rPr lang="en-US" dirty="0" smtClean="0"/>
              <a:t>Choose an </a:t>
            </a:r>
            <a:r>
              <a:rPr lang="en-US" dirty="0" err="1" smtClean="0"/>
              <a:t>ekit</a:t>
            </a:r>
            <a:endParaRPr lang="en-US" dirty="0" smtClean="0"/>
          </a:p>
          <a:p>
            <a:pPr lvl="2"/>
            <a:r>
              <a:rPr lang="en-US" dirty="0" smtClean="0"/>
              <a:t>Find a configuration file</a:t>
            </a:r>
          </a:p>
          <a:p>
            <a:pPr lvl="2"/>
            <a:r>
              <a:rPr lang="en-US" dirty="0" smtClean="0"/>
              <a:t>Figure out how to setup the kit</a:t>
            </a:r>
          </a:p>
          <a:p>
            <a:pPr lvl="2"/>
            <a:r>
              <a:rPr lang="en-US" dirty="0" smtClean="0"/>
              <a:t>Test it against the XP VMs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0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structure of lab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33587" y="5729580"/>
            <a:ext cx="7076825" cy="859177"/>
            <a:chOff x="740339" y="5698757"/>
            <a:chExt cx="7076825" cy="859177"/>
          </a:xfrm>
        </p:grpSpPr>
        <p:pic>
          <p:nvPicPr>
            <p:cNvPr id="4" name="Picture 3" descr="computer 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0339" y="5698757"/>
              <a:ext cx="830737" cy="858982"/>
            </a:xfrm>
            <a:prstGeom prst="rect">
              <a:avLst/>
            </a:prstGeom>
          </p:spPr>
        </p:pic>
        <p:pic>
          <p:nvPicPr>
            <p:cNvPr id="5" name="Picture 4" descr="computer 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5112" y="5698757"/>
              <a:ext cx="830737" cy="858982"/>
            </a:xfrm>
            <a:prstGeom prst="rect">
              <a:avLst/>
            </a:prstGeom>
          </p:spPr>
        </p:pic>
        <p:pic>
          <p:nvPicPr>
            <p:cNvPr id="6" name="Picture 5" descr="computer 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35061" y="5698757"/>
              <a:ext cx="830737" cy="858982"/>
            </a:xfrm>
            <a:prstGeom prst="rect">
              <a:avLst/>
            </a:prstGeom>
          </p:spPr>
        </p:pic>
        <p:pic>
          <p:nvPicPr>
            <p:cNvPr id="7" name="Picture 6" descr="computer 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98922" y="5698952"/>
              <a:ext cx="830737" cy="858982"/>
            </a:xfrm>
            <a:prstGeom prst="rect">
              <a:avLst/>
            </a:prstGeom>
          </p:spPr>
        </p:pic>
        <p:pic>
          <p:nvPicPr>
            <p:cNvPr id="8" name="Picture 7" descr="computer 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83695" y="5698757"/>
              <a:ext cx="830737" cy="858982"/>
            </a:xfrm>
            <a:prstGeom prst="rect">
              <a:avLst/>
            </a:prstGeom>
          </p:spPr>
        </p:pic>
        <p:pic>
          <p:nvPicPr>
            <p:cNvPr id="9" name="Picture 8" descr="computer 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86427" y="5698757"/>
              <a:ext cx="830737" cy="85898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66919" y="6488668"/>
            <a:ext cx="12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 Laptops</a:t>
            </a:r>
            <a:endParaRPr lang="en-US" dirty="0"/>
          </a:p>
        </p:txBody>
      </p:sp>
      <p:pic>
        <p:nvPicPr>
          <p:cNvPr id="12" name="Picture 11" descr="My-Comput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1" y="1960405"/>
            <a:ext cx="1566333" cy="1566333"/>
          </a:xfrm>
          <a:prstGeom prst="rect">
            <a:avLst/>
          </a:prstGeom>
        </p:spPr>
      </p:pic>
      <p:pic>
        <p:nvPicPr>
          <p:cNvPr id="13" name="Picture 12" descr="My-Comput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49" y="1881663"/>
            <a:ext cx="1566333" cy="1566333"/>
          </a:xfrm>
          <a:prstGeom prst="rect">
            <a:avLst/>
          </a:prstGeom>
        </p:spPr>
      </p:pic>
      <p:pic>
        <p:nvPicPr>
          <p:cNvPr id="14" name="Picture 13" descr="My-Comput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88" y="1881760"/>
            <a:ext cx="1566333" cy="1566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66349" y="1417638"/>
            <a:ext cx="104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Servers</a:t>
            </a:r>
            <a:endParaRPr lang="en-US" dirty="0"/>
          </a:p>
        </p:txBody>
      </p:sp>
      <p:pic>
        <p:nvPicPr>
          <p:cNvPr id="16" name="Picture 15" descr="rou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9" y="4300756"/>
            <a:ext cx="768085" cy="57606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490272" y="5260369"/>
            <a:ext cx="60098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66159" y="3945276"/>
            <a:ext cx="60098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48955" y="3606229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05477" y="3626777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76022" y="3626777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00135" y="5260369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43677" y="5260369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92311" y="5265506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47864" y="5280917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38255" y="5265506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90272" y="5280917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07309" y="3924728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2431" y="4907642"/>
            <a:ext cx="0" cy="31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43478" y="603220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servers: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97313"/>
            <a:ext cx="8229600" cy="36293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Three server machines running Ubuntu</a:t>
            </a:r>
          </a:p>
          <a:p>
            <a:pPr lvl="1"/>
            <a:r>
              <a:rPr lang="en-US" dirty="0"/>
              <a:t>28 cores Intel Xeon E5 @ 2.30Ghz</a:t>
            </a:r>
          </a:p>
          <a:p>
            <a:pPr lvl="1"/>
            <a:r>
              <a:rPr lang="en-US" dirty="0"/>
              <a:t>90GB </a:t>
            </a:r>
            <a:r>
              <a:rPr lang="en-US" dirty="0" smtClean="0"/>
              <a:t>ram</a:t>
            </a:r>
          </a:p>
          <a:p>
            <a:r>
              <a:rPr lang="en-US" b="1" u="sng" dirty="0" smtClean="0"/>
              <a:t>This is were all the action happens</a:t>
            </a:r>
          </a:p>
          <a:p>
            <a:pPr lvl="1"/>
            <a:r>
              <a:rPr lang="en-US" dirty="0" smtClean="0"/>
              <a:t>Data, exploit kits, malware, virtual machines are </a:t>
            </a:r>
            <a:r>
              <a:rPr lang="en-US" b="1" u="sng" dirty="0" smtClean="0"/>
              <a:t>all and only</a:t>
            </a:r>
            <a:r>
              <a:rPr lang="en-US" dirty="0"/>
              <a:t> </a:t>
            </a:r>
            <a:r>
              <a:rPr lang="en-US" dirty="0" smtClean="0"/>
              <a:t>on the servers</a:t>
            </a:r>
          </a:p>
          <a:p>
            <a:r>
              <a:rPr lang="en-US" dirty="0" smtClean="0"/>
              <a:t>Each student has an user account that is valid for </a:t>
            </a:r>
            <a:r>
              <a:rPr lang="en-US" u="sng" dirty="0" smtClean="0"/>
              <a:t>one machine only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Account on server 1 gives no access to server 2 and 3</a:t>
            </a:r>
          </a:p>
        </p:txBody>
      </p:sp>
      <p:pic>
        <p:nvPicPr>
          <p:cNvPr id="14" name="Picture 13" descr="My-Comput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8" y="1249156"/>
            <a:ext cx="1566333" cy="1566333"/>
          </a:xfrm>
          <a:prstGeom prst="rect">
            <a:avLst/>
          </a:prstGeom>
        </p:spPr>
      </p:pic>
      <p:pic>
        <p:nvPicPr>
          <p:cNvPr id="15" name="Picture 14" descr="My-Comput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33" y="1249157"/>
            <a:ext cx="1566333" cy="1566333"/>
          </a:xfrm>
          <a:prstGeom prst="rect">
            <a:avLst/>
          </a:prstGeom>
        </p:spPr>
      </p:pic>
      <p:pic>
        <p:nvPicPr>
          <p:cNvPr id="16" name="Picture 15" descr="My-Comput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05" y="1250137"/>
            <a:ext cx="1566333" cy="15663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54041" y="1129149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Server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98963" y="1129149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Server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34247" y="1149105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3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302"/>
            <a:ext cx="8229600" cy="49033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Students are granted access to the lab. Key management is your responsibility.</a:t>
            </a:r>
          </a:p>
          <a:p>
            <a:r>
              <a:rPr lang="en-US" dirty="0" smtClean="0"/>
              <a:t>To access the lab machines each of </a:t>
            </a:r>
            <a:r>
              <a:rPr lang="en-US" dirty="0" smtClean="0"/>
              <a:t>you has been assigned a </a:t>
            </a:r>
            <a:r>
              <a:rPr lang="en-US" b="1" dirty="0" smtClean="0"/>
              <a:t>permanent </a:t>
            </a:r>
            <a:r>
              <a:rPr lang="en-US" dirty="0" smtClean="0"/>
              <a:t>account on spreadsheet on Google Classroom</a:t>
            </a:r>
          </a:p>
          <a:p>
            <a:pPr lvl="1"/>
            <a:r>
              <a:rPr lang="en-US" b="1" dirty="0" smtClean="0"/>
              <a:t>{Student ID, Student Name, username}</a:t>
            </a:r>
          </a:p>
          <a:p>
            <a:pPr lvl="1"/>
            <a:r>
              <a:rPr lang="en-US" b="1" dirty="0" smtClean="0"/>
              <a:t>See </a:t>
            </a:r>
            <a:r>
              <a:rPr lang="en-US" b="1" dirty="0" smtClean="0"/>
              <a:t>Announcement</a:t>
            </a:r>
            <a:endParaRPr lang="en-US" b="1" dirty="0" smtClean="0"/>
          </a:p>
          <a:p>
            <a:r>
              <a:rPr lang="en-US" dirty="0" smtClean="0"/>
              <a:t>Server credentials are composed as: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ecuser</a:t>
            </a:r>
            <a:r>
              <a:rPr lang="en-US" dirty="0" err="1" smtClean="0">
                <a:latin typeface="American Typewriter"/>
                <a:cs typeface="American Typewriter"/>
              </a:rPr>
              <a:t>$server_number$user_account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2"/>
            <a:r>
              <a:rPr lang="en-US" dirty="0" smtClean="0">
                <a:latin typeface="American Typewriter"/>
                <a:cs typeface="American Typewriter"/>
              </a:rPr>
              <a:t>$</a:t>
            </a:r>
            <a:r>
              <a:rPr lang="en-US" dirty="0" err="1" smtClean="0">
                <a:latin typeface="American Typewriter"/>
                <a:cs typeface="American Typewriter"/>
              </a:rPr>
              <a:t>server_number</a:t>
            </a:r>
            <a:r>
              <a:rPr lang="en-US" dirty="0" smtClean="0">
                <a:latin typeface="American Typewriter"/>
                <a:cs typeface="American Typewriter"/>
              </a:rPr>
              <a:t> in [1,2,3</a:t>
            </a:r>
            <a:r>
              <a:rPr lang="en-US" dirty="0">
                <a:latin typeface="American Typewriter"/>
                <a:cs typeface="American Typewriter"/>
              </a:rPr>
              <a:t>]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2"/>
            <a:r>
              <a:rPr lang="en-US" dirty="0" smtClean="0">
                <a:latin typeface="American Typewriter"/>
                <a:cs typeface="American Typewriter"/>
              </a:rPr>
              <a:t>$</a:t>
            </a:r>
            <a:r>
              <a:rPr lang="en-US" dirty="0" err="1" smtClean="0">
                <a:latin typeface="American Typewriter"/>
                <a:cs typeface="American Typewriter"/>
              </a:rPr>
              <a:t>user_account</a:t>
            </a:r>
            <a:r>
              <a:rPr lang="en-US" dirty="0" smtClean="0">
                <a:latin typeface="American Typewriter"/>
                <a:cs typeface="American Typewriter"/>
              </a:rPr>
              <a:t> in [1,…,15]</a:t>
            </a:r>
          </a:p>
          <a:p>
            <a:pPr lvl="2"/>
            <a:r>
              <a:rPr lang="en-US" dirty="0" smtClean="0">
                <a:latin typeface="American Typewriter"/>
                <a:cs typeface="American Typewriter"/>
              </a:rPr>
              <a:t>We call user number the tuple</a:t>
            </a:r>
          </a:p>
          <a:p>
            <a:pPr lvl="3"/>
            <a:r>
              <a:rPr lang="en-US" dirty="0" smtClean="0">
                <a:latin typeface="American Typewriter"/>
                <a:cs typeface="American Typewriter"/>
              </a:rPr>
              <a:t>{$server_number,$</a:t>
            </a:r>
            <a:r>
              <a:rPr lang="en-US" dirty="0" err="1" smtClean="0">
                <a:latin typeface="American Typewriter"/>
                <a:cs typeface="American Typewriter"/>
              </a:rPr>
              <a:t>user_account</a:t>
            </a:r>
            <a:r>
              <a:rPr lang="en-US" dirty="0" smtClean="0">
                <a:latin typeface="American Typewriter"/>
                <a:cs typeface="American Typewriter"/>
              </a:rPr>
              <a:t>}</a:t>
            </a:r>
          </a:p>
          <a:p>
            <a:pPr lvl="1"/>
            <a:r>
              <a:rPr lang="en-US" dirty="0" smtClean="0">
                <a:latin typeface="American Typewriter"/>
                <a:cs typeface="American Typewriter"/>
              </a:rPr>
              <a:t>Examples: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s</a:t>
            </a:r>
            <a:r>
              <a:rPr lang="en-US" dirty="0" smtClean="0">
                <a:latin typeface="American Typewriter"/>
                <a:cs typeface="American Typewriter"/>
              </a:rPr>
              <a:t>ecuser12 → user 2 on server 1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s</a:t>
            </a:r>
            <a:r>
              <a:rPr lang="en-US" dirty="0" smtClean="0">
                <a:latin typeface="American Typewriter"/>
                <a:cs typeface="American Typewriter"/>
              </a:rPr>
              <a:t>ecuser32 → user 2 on server 3</a:t>
            </a:r>
          </a:p>
          <a:p>
            <a:pPr lvl="2"/>
            <a:r>
              <a:rPr lang="en-US" dirty="0" smtClean="0">
                <a:latin typeface="American Typewriter"/>
                <a:cs typeface="American Typewriter"/>
              </a:rPr>
              <a:t>secuser215 </a:t>
            </a:r>
            <a:r>
              <a:rPr lang="is-IS" dirty="0" smtClean="0">
                <a:latin typeface="American Typewriter"/>
                <a:cs typeface="American Typewriter"/>
              </a:rPr>
              <a:t>→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smtClean="0">
                <a:latin typeface="American Typewriter"/>
                <a:cs typeface="American Typewriter"/>
              </a:rPr>
              <a:t>user 15 on server 2</a:t>
            </a:r>
          </a:p>
          <a:p>
            <a:pPr lvl="1"/>
            <a:r>
              <a:rPr lang="en-US" dirty="0" smtClean="0">
                <a:latin typeface="American Typewriter"/>
                <a:cs typeface="American Typewriter"/>
              </a:rPr>
              <a:t>Initially </a:t>
            </a:r>
            <a:r>
              <a:rPr lang="is-IS" dirty="0" smtClean="0">
                <a:latin typeface="American Typewriter"/>
                <a:cs typeface="American Typewriter"/>
              </a:rPr>
              <a:t>→ </a:t>
            </a:r>
            <a:r>
              <a:rPr lang="en-US" dirty="0" smtClean="0">
                <a:latin typeface="American Typewriter"/>
                <a:cs typeface="American Typewriter"/>
              </a:rPr>
              <a:t>password </a:t>
            </a:r>
            <a:r>
              <a:rPr lang="en-US" dirty="0" smtClean="0">
                <a:latin typeface="American Typewriter"/>
                <a:cs typeface="American Typewriter"/>
              </a:rPr>
              <a:t>= </a:t>
            </a:r>
            <a:r>
              <a:rPr lang="en-US" dirty="0" smtClean="0">
                <a:latin typeface="American Typewriter"/>
                <a:cs typeface="American Typewriter"/>
              </a:rPr>
              <a:t>username</a:t>
            </a:r>
          </a:p>
          <a:p>
            <a:pPr lvl="2"/>
            <a:r>
              <a:rPr lang="en-US" dirty="0" smtClean="0">
                <a:latin typeface="American Typewriter"/>
                <a:cs typeface="American Typewriter"/>
              </a:rPr>
              <a:t>Change it as soon as you get access with your permanent account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5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laptops: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109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laptops serve as your interface to the servers</a:t>
            </a:r>
          </a:p>
          <a:p>
            <a:r>
              <a:rPr lang="en-US" dirty="0" smtClean="0"/>
              <a:t>Connect remotely with SSH/VNC</a:t>
            </a:r>
          </a:p>
          <a:p>
            <a:pPr lvl="1"/>
            <a:r>
              <a:rPr lang="en-US" dirty="0" smtClean="0"/>
              <a:t>SSH </a:t>
            </a:r>
            <a:r>
              <a:rPr lang="en-US" dirty="0" smtClean="0">
                <a:sym typeface="Wingdings"/>
              </a:rPr>
              <a:t> terminal interface</a:t>
            </a:r>
          </a:p>
          <a:p>
            <a:pPr lvl="2"/>
            <a:r>
              <a:rPr lang="en-US" dirty="0" smtClean="0"/>
              <a:t>Lightweight, command line</a:t>
            </a:r>
          </a:p>
          <a:p>
            <a:pPr lvl="1"/>
            <a:r>
              <a:rPr lang="en-US" dirty="0" smtClean="0"/>
              <a:t>VNC </a:t>
            </a:r>
            <a:r>
              <a:rPr lang="en-US" dirty="0" smtClean="0">
                <a:sym typeface="Wingdings"/>
              </a:rPr>
              <a:t> remote desktop</a:t>
            </a:r>
          </a:p>
          <a:p>
            <a:pPr lvl="2"/>
            <a:r>
              <a:rPr lang="en-US" dirty="0" smtClean="0">
                <a:sym typeface="Wingdings"/>
              </a:rPr>
              <a:t>Heavier, not suggested for class work when there are several students in class</a:t>
            </a:r>
          </a:p>
          <a:p>
            <a:pPr lvl="2"/>
            <a:r>
              <a:rPr lang="en-US" dirty="0" smtClean="0">
                <a:sym typeface="Wingdings"/>
              </a:rPr>
              <a:t>Simplified GUI interface </a:t>
            </a:r>
          </a:p>
          <a:p>
            <a:r>
              <a:rPr lang="en-US" dirty="0" smtClean="0">
                <a:sym typeface="Wingdings"/>
              </a:rPr>
              <a:t>Can transfer files to and from server machine using WINSCP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993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servers: details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29292"/>
          </a:xfrm>
        </p:spPr>
        <p:txBody>
          <a:bodyPr/>
          <a:lstStyle/>
          <a:p>
            <a:r>
              <a:rPr lang="en-US" dirty="0" smtClean="0"/>
              <a:t>Each server machine is identical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70935" y="3686051"/>
            <a:ext cx="4510355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Ubuntu Linux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35" y="3100424"/>
            <a:ext cx="1248311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5205" y="3100425"/>
            <a:ext cx="1422971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MySQL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3863" y="3100424"/>
            <a:ext cx="683232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SSH/VNC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2782" y="3100424"/>
            <a:ext cx="1068508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Virtualbox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0935" y="2514798"/>
            <a:ext cx="1525713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Exploit Kits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2607" y="2514798"/>
            <a:ext cx="1155843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Malware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9547" y="2514797"/>
            <a:ext cx="1135294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HT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095" y="2514797"/>
            <a:ext cx="588195" cy="5445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247" y="377365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Underlying O.S.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83486" y="3221756"/>
            <a:ext cx="94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Services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77708" y="266986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Data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4495752"/>
            <a:ext cx="8229600" cy="218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Question: can we add this new cool </a:t>
            </a:r>
            <a:r>
              <a:rPr lang="en-US" b="1" dirty="0" smtClean="0"/>
              <a:t>piece of malware </a:t>
            </a:r>
            <a:r>
              <a:rPr lang="en-US" dirty="0" smtClean="0"/>
              <a:t>on the server? </a:t>
            </a:r>
          </a:p>
          <a:p>
            <a:pPr lvl="1"/>
            <a:r>
              <a:rPr lang="en-US" dirty="0" smtClean="0"/>
              <a:t>Yes, but only though </a:t>
            </a:r>
            <a:r>
              <a:rPr lang="en-US" dirty="0" smtClean="0"/>
              <a:t>Dr. Allodi, </a:t>
            </a:r>
            <a:r>
              <a:rPr lang="en-US" dirty="0" smtClean="0"/>
              <a:t>Prof. </a:t>
            </a:r>
            <a:r>
              <a:rPr lang="en-US" dirty="0" err="1" smtClean="0"/>
              <a:t>Massacci</a:t>
            </a:r>
            <a:r>
              <a:rPr lang="en-US" dirty="0" smtClean="0"/>
              <a:t>, Dr. </a:t>
            </a:r>
            <a:r>
              <a:rPr lang="en-US" dirty="0" err="1" smtClean="0"/>
              <a:t>Bernardini</a:t>
            </a:r>
            <a:r>
              <a:rPr lang="en-US" dirty="0" smtClean="0"/>
              <a:t>: you do not have the required privileges on the system to do it yourself (for obvious reasons)</a:t>
            </a:r>
          </a:p>
          <a:p>
            <a:r>
              <a:rPr lang="en-US" dirty="0" smtClean="0"/>
              <a:t>Question: can we add this </a:t>
            </a:r>
            <a:r>
              <a:rPr lang="en-US" b="1" dirty="0" smtClean="0"/>
              <a:t>other service </a:t>
            </a:r>
            <a:r>
              <a:rPr lang="en-US" dirty="0" smtClean="0"/>
              <a:t>on the server?</a:t>
            </a:r>
          </a:p>
          <a:p>
            <a:pPr lvl="1"/>
            <a:r>
              <a:rPr lang="en-US" dirty="0" smtClean="0"/>
              <a:t>No, for that there are the virtual machines. You give us the package, we put it in your home directory, you install it on the VM.</a:t>
            </a:r>
          </a:p>
          <a:p>
            <a:pPr lvl="1"/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servers: details (2)</a:t>
            </a:r>
            <a:br>
              <a:rPr lang="en-US" dirty="0" smtClean="0"/>
            </a:br>
            <a:r>
              <a:rPr lang="en-US" dirty="0" smtClean="0"/>
              <a:t>Apache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82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Apache is an HTTP server, always running on the machine</a:t>
            </a:r>
          </a:p>
          <a:p>
            <a:pPr lvl="1"/>
            <a:r>
              <a:rPr lang="en-US" dirty="0" smtClean="0"/>
              <a:t>127.0.0.1:80 </a:t>
            </a:r>
            <a:r>
              <a:rPr lang="en-US" dirty="0" smtClean="0">
                <a:sym typeface="Wingdings"/>
              </a:rPr>
              <a:t> Apache answers with deployed website</a:t>
            </a:r>
            <a:endParaRPr lang="en-US" dirty="0" smtClean="0"/>
          </a:p>
          <a:p>
            <a:r>
              <a:rPr lang="en-US" dirty="0" smtClean="0"/>
              <a:t>A “deployed website” is anything that is in </a:t>
            </a: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</a:t>
            </a:r>
          </a:p>
          <a:p>
            <a:r>
              <a:rPr lang="en-US" dirty="0" smtClean="0"/>
              <a:t>Each user has a dedicated folder he/she can do what he/she pleases with</a:t>
            </a:r>
          </a:p>
          <a:p>
            <a:pPr lvl="1"/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/www/</a:t>
            </a:r>
            <a:r>
              <a:rPr lang="en-US" b="1" dirty="0" err="1" smtClean="0"/>
              <a:t>secuserXY</a:t>
            </a:r>
            <a:endParaRPr lang="en-US" b="1" dirty="0" smtClean="0"/>
          </a:p>
          <a:p>
            <a:r>
              <a:rPr lang="en-US" dirty="0" err="1"/>
              <a:t>secuserXY’s</a:t>
            </a:r>
            <a:r>
              <a:rPr lang="en-US" dirty="0"/>
              <a:t> website(s) can be reached through an instance of the </a:t>
            </a:r>
            <a:r>
              <a:rPr lang="en-US" b="1" dirty="0"/>
              <a:t>server’s browser </a:t>
            </a:r>
            <a:r>
              <a:rPr lang="en-US" dirty="0"/>
              <a:t>at:</a:t>
            </a:r>
          </a:p>
          <a:p>
            <a:pPr lvl="1"/>
            <a:r>
              <a:rPr lang="en-US" b="1" dirty="0"/>
              <a:t>127.0.0.1/</a:t>
            </a:r>
            <a:r>
              <a:rPr lang="en-US" b="1" dirty="0" err="1"/>
              <a:t>secuserXY</a:t>
            </a:r>
            <a:r>
              <a:rPr lang="en-US" b="1" dirty="0"/>
              <a:t>/</a:t>
            </a:r>
          </a:p>
          <a:p>
            <a:pPr lvl="1"/>
            <a:r>
              <a:rPr lang="en-US" dirty="0"/>
              <a:t>or, alternatively,</a:t>
            </a:r>
          </a:p>
          <a:p>
            <a:pPr lvl="1"/>
            <a:r>
              <a:rPr lang="en-US" b="1" dirty="0" err="1"/>
              <a:t>localhost</a:t>
            </a:r>
            <a:r>
              <a:rPr lang="en-US" b="1" dirty="0"/>
              <a:t>/</a:t>
            </a:r>
            <a:r>
              <a:rPr lang="en-US" b="1" dirty="0" err="1"/>
              <a:t>secuserXY</a:t>
            </a:r>
            <a:r>
              <a:rPr lang="en-US" b="1" dirty="0" smtClean="0"/>
              <a:t>/</a:t>
            </a:r>
          </a:p>
          <a:p>
            <a:r>
              <a:rPr lang="en-US" b="1" dirty="0" err="1" smtClean="0"/>
              <a:t>secuserXY</a:t>
            </a:r>
            <a:r>
              <a:rPr lang="en-US" b="1" dirty="0" smtClean="0"/>
              <a:t> can not</a:t>
            </a:r>
            <a:r>
              <a:rPr lang="en-US" dirty="0" smtClean="0"/>
              <a:t> </a:t>
            </a:r>
            <a:r>
              <a:rPr lang="en-US" b="1" dirty="0" smtClean="0"/>
              <a:t>write </a:t>
            </a:r>
            <a:r>
              <a:rPr lang="en-US" dirty="0" smtClean="0"/>
              <a:t>on any other folder in /</a:t>
            </a:r>
            <a:r>
              <a:rPr lang="en-US" dirty="0" err="1" smtClean="0"/>
              <a:t>var</a:t>
            </a:r>
            <a:r>
              <a:rPr lang="en-US" dirty="0" smtClean="0"/>
              <a:t>/www but his</a:t>
            </a:r>
          </a:p>
          <a:p>
            <a:pPr lvl="2"/>
            <a:r>
              <a:rPr lang="en-US" dirty="0" smtClean="0"/>
              <a:t>Can, however, read and potentially write the content of other users’ folders through the browser </a:t>
            </a:r>
            <a:r>
              <a:rPr lang="en-US" dirty="0" smtClean="0">
                <a:sym typeface="Wingdings"/>
              </a:rPr>
              <a:t> </a:t>
            </a:r>
            <a:r>
              <a:rPr lang="en-US" u="sng" dirty="0" smtClean="0">
                <a:sym typeface="Wingdings"/>
              </a:rPr>
              <a:t>who can tell me why?</a:t>
            </a: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2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2180</Words>
  <Application>Microsoft Macintosh PowerPoint</Application>
  <PresentationFormat>On-screen Show (4:3)</PresentationFormat>
  <Paragraphs>355</Paragraphs>
  <Slides>30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Offensive technologies Fall 2015</vt:lpstr>
      <vt:lpstr>Today</vt:lpstr>
      <vt:lpstr>Prerequisites to operate in the lab</vt:lpstr>
      <vt:lpstr>Simplified structure of lab</vt:lpstr>
      <vt:lpstr>The servers: overview</vt:lpstr>
      <vt:lpstr>User access</vt:lpstr>
      <vt:lpstr>The laptops: overview</vt:lpstr>
      <vt:lpstr>The servers: details (1)</vt:lpstr>
      <vt:lpstr>The servers: details (2) Apache</vt:lpstr>
      <vt:lpstr>The servers: details (3) MySQL</vt:lpstr>
      <vt:lpstr>The servers: details (4) SSH / VNC</vt:lpstr>
      <vt:lpstr>The servers: details (5) Virtual machines (1)</vt:lpstr>
      <vt:lpstr>The servers: details (5) Virtual machines (2)</vt:lpstr>
      <vt:lpstr>PowerPoint Presentation</vt:lpstr>
      <vt:lpstr>The servers: details (5) Virtual machines (3) - networking</vt:lpstr>
      <vt:lpstr>The servers: details (5) Virtual machines (4) - networking</vt:lpstr>
      <vt:lpstr>Operating the VMs</vt:lpstr>
      <vt:lpstr>Shapshotting the VMs (1)</vt:lpstr>
      <vt:lpstr>Shapshotting the VMs (2)</vt:lpstr>
      <vt:lpstr>Shapshotting the VMs (3)</vt:lpstr>
      <vt:lpstr>The servers: details (6) Files and data</vt:lpstr>
      <vt:lpstr>The laptops: details</vt:lpstr>
      <vt:lpstr>Xming X11 config</vt:lpstr>
      <vt:lpstr>Bleeding life setup</vt:lpstr>
      <vt:lpstr>Deploying an exploit kit on the host machine</vt:lpstr>
      <vt:lpstr>Bleeding life setup on server machine</vt:lpstr>
      <vt:lpstr>Setup Bleeding Life (2)</vt:lpstr>
      <vt:lpstr>Setup Bleeding Life (3)</vt:lpstr>
      <vt:lpstr>Deliver attack</vt:lpstr>
      <vt:lpstr>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 life setup</dc:title>
  <dc:creator>Luca</dc:creator>
  <cp:lastModifiedBy>Luca</cp:lastModifiedBy>
  <cp:revision>375</cp:revision>
  <dcterms:created xsi:type="dcterms:W3CDTF">2015-09-27T19:44:37Z</dcterms:created>
  <dcterms:modified xsi:type="dcterms:W3CDTF">2015-10-05T16:27:59Z</dcterms:modified>
</cp:coreProperties>
</file>