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0" r:id="rId1"/>
  </p:sldMasterIdLst>
  <p:notesMasterIdLst>
    <p:notesMasterId r:id="rId72"/>
  </p:notesMasterIdLst>
  <p:handoutMasterIdLst>
    <p:handoutMasterId r:id="rId73"/>
  </p:handoutMasterIdLst>
  <p:sldIdLst>
    <p:sldId id="256" r:id="rId2"/>
    <p:sldId id="260" r:id="rId3"/>
    <p:sldId id="276" r:id="rId4"/>
    <p:sldId id="282" r:id="rId5"/>
    <p:sldId id="357" r:id="rId6"/>
    <p:sldId id="358" r:id="rId7"/>
    <p:sldId id="359" r:id="rId8"/>
    <p:sldId id="356" r:id="rId9"/>
    <p:sldId id="278" r:id="rId10"/>
    <p:sldId id="283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9" r:id="rId21"/>
    <p:sldId id="316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7" r:id="rId39"/>
    <p:sldId id="338" r:id="rId40"/>
    <p:sldId id="339" r:id="rId41"/>
    <p:sldId id="340" r:id="rId42"/>
    <p:sldId id="341" r:id="rId43"/>
    <p:sldId id="342" r:id="rId44"/>
    <p:sldId id="279" r:id="rId45"/>
    <p:sldId id="343" r:id="rId46"/>
    <p:sldId id="344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281" r:id="rId55"/>
    <p:sldId id="354" r:id="rId56"/>
    <p:sldId id="285" r:id="rId57"/>
    <p:sldId id="286" r:id="rId58"/>
    <p:sldId id="288" r:id="rId59"/>
    <p:sldId id="289" r:id="rId60"/>
    <p:sldId id="290" r:id="rId61"/>
    <p:sldId id="291" r:id="rId62"/>
    <p:sldId id="361" r:id="rId63"/>
    <p:sldId id="292" r:id="rId64"/>
    <p:sldId id="294" r:id="rId65"/>
    <p:sldId id="295" r:id="rId66"/>
    <p:sldId id="296" r:id="rId67"/>
    <p:sldId id="297" r:id="rId68"/>
    <p:sldId id="298" r:id="rId69"/>
    <p:sldId id="284" r:id="rId70"/>
    <p:sldId id="371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52" autoAdjust="0"/>
    <p:restoredTop sz="93426" autoAdjust="0"/>
  </p:normalViewPr>
  <p:slideViewPr>
    <p:cSldViewPr snapToGrid="0" snapToObjects="1">
      <p:cViewPr>
        <p:scale>
          <a:sx n="115" d="100"/>
          <a:sy n="115" d="100"/>
        </p:scale>
        <p:origin x="-7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5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8B56-6B95-8F4E-83F8-6DCC747E2D6E}" type="datetimeFigureOut">
              <a:rPr lang="en-US" smtClean="0"/>
              <a:t>25/09/15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3E9E-2733-0749-8C77-77A3C958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0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BB6B-2363-6C43-8870-E3AA95FB9BCF}" type="datetimeFigureOut">
              <a:rPr lang="en-US" smtClean="0"/>
              <a:t>25/09/15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6ED73-01C1-4A44-B7E7-10A1B8C3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Cannot tell you too much at this stage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Cannot tell you too much at this stage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ordine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Virusologhia</a:t>
            </a:r>
            <a:endParaRPr lang="en-US" dirty="0" smtClean="0"/>
          </a:p>
          <a:p>
            <a:r>
              <a:rPr lang="en-US" dirty="0" err="1" smtClean="0"/>
              <a:t>Dastùpi</a:t>
            </a:r>
            <a:endParaRPr lang="en-US" dirty="0" smtClean="0"/>
          </a:p>
          <a:p>
            <a:r>
              <a:rPr lang="en-US" dirty="0" err="1" smtClean="0"/>
              <a:t>Servieri</a:t>
            </a:r>
            <a:endParaRPr lang="en-US" dirty="0" smtClean="0"/>
          </a:p>
          <a:p>
            <a:r>
              <a:rPr lang="en-US" dirty="0" err="1" smtClean="0"/>
              <a:t>Sozailnie</a:t>
            </a:r>
            <a:r>
              <a:rPr lang="en-US" dirty="0" smtClean="0"/>
              <a:t> </a:t>
            </a:r>
            <a:r>
              <a:rPr lang="en-US" dirty="0" err="1" smtClean="0"/>
              <a:t>sieti</a:t>
            </a:r>
            <a:endParaRPr lang="en-US" dirty="0" smtClean="0"/>
          </a:p>
          <a:p>
            <a:r>
              <a:rPr lang="en-US" dirty="0" smtClean="0"/>
              <a:t>Spam</a:t>
            </a:r>
          </a:p>
          <a:p>
            <a:r>
              <a:rPr lang="en-US" dirty="0" err="1" smtClean="0"/>
              <a:t>Traf</a:t>
            </a:r>
            <a:endParaRPr lang="en-US" dirty="0" smtClean="0"/>
          </a:p>
          <a:p>
            <a:r>
              <a:rPr lang="en-US" dirty="0" err="1" smtClean="0"/>
              <a:t>Finansi</a:t>
            </a:r>
            <a:endParaRPr lang="en-US" dirty="0" smtClean="0"/>
          </a:p>
          <a:p>
            <a:r>
              <a:rPr lang="en-US" dirty="0" err="1" smtClean="0"/>
              <a:t>Rabota</a:t>
            </a:r>
            <a:endParaRPr lang="en-US" dirty="0" smtClean="0"/>
          </a:p>
          <a:p>
            <a:r>
              <a:rPr lang="en-US" dirty="0" err="1" smtClean="0"/>
              <a:t>Raznoie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3FE1B-936B-4EE1-B34E-6390BB0F350E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76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Adverse selection </a:t>
            </a:r>
            <a:r>
              <a:rPr lang="en-US" dirty="0" smtClean="0">
                <a:sym typeface="Wingdings"/>
              </a:rPr>
              <a:t> you chose the wrong vendor/product/both for you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Moral hazard -&gt;</a:t>
            </a:r>
            <a:r>
              <a:rPr lang="en-US" baseline="0" dirty="0" smtClean="0">
                <a:sym typeface="Wingdings"/>
              </a:rPr>
              <a:t> the vendor tries to scam you</a:t>
            </a: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Adverse selection </a:t>
            </a:r>
            <a:r>
              <a:rPr lang="en-US" dirty="0" smtClean="0">
                <a:sym typeface="Wingdings"/>
              </a:rPr>
              <a:t> you chose the wrong vendor/product/both for you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Moral hazard -&gt;</a:t>
            </a:r>
            <a:r>
              <a:rPr lang="en-US" baseline="0" dirty="0" smtClean="0">
                <a:sym typeface="Wingdings"/>
              </a:rPr>
              <a:t> the vendor tries to scam you</a:t>
            </a: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Adverse selection </a:t>
            </a:r>
            <a:r>
              <a:rPr lang="en-US" dirty="0" smtClean="0">
                <a:sym typeface="Wingdings"/>
              </a:rPr>
              <a:t> you chose the wrong vendor/product/both for you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Moral hazard -&gt;</a:t>
            </a:r>
            <a:r>
              <a:rPr lang="en-US" baseline="0" dirty="0" smtClean="0">
                <a:sym typeface="Wingdings"/>
              </a:rPr>
              <a:t> the vendor tries to scam you</a:t>
            </a: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Adverse selection </a:t>
            </a:r>
            <a:r>
              <a:rPr lang="en-US" dirty="0" smtClean="0">
                <a:sym typeface="Wingdings"/>
              </a:rPr>
              <a:t> you chose the wrong vendor/product/both for you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Moral hazard -&gt;</a:t>
            </a:r>
            <a:r>
              <a:rPr lang="en-US" baseline="0" dirty="0" smtClean="0">
                <a:sym typeface="Wingdings"/>
              </a:rPr>
              <a:t> the vendor tries to scam you</a:t>
            </a: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7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7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en-US" dirty="0" smtClean="0"/>
              <a:t> di malware domains → </a:t>
            </a:r>
            <a:r>
              <a:rPr lang="en-US" dirty="0" err="1" smtClean="0"/>
              <a:t>crimepack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3FE1B-936B-4EE1-B34E-6390BB0F350E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02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Esempi</a:t>
            </a:r>
            <a:r>
              <a:rPr lang="en-US" dirty="0" smtClean="0"/>
              <a:t> di packers: PEX, Yoda,</a:t>
            </a:r>
            <a:r>
              <a:rPr lang="en-US" baseline="0" dirty="0" smtClean="0"/>
              <a:t> 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3FE1B-936B-4EE1-B34E-6390BB0F350E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95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51E2-065D-1F47-BB1B-E64DCF3414A0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EA0-F140-AB4B-B7D4-41E4D06D0DCA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2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4D1F-3BE5-5040-81F1-D5E69284664E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ondi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687888"/>
            <a:ext cx="8588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320808"/>
            <a:ext cx="7772400" cy="1905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4584D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3505199"/>
            <a:ext cx="6400800" cy="717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584D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65888" y="4325938"/>
            <a:ext cx="1501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584D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9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contenuto 2"/>
          <p:cNvSpPr>
            <a:spLocks noGrp="1"/>
          </p:cNvSpPr>
          <p:nvPr>
            <p:ph idx="1"/>
          </p:nvPr>
        </p:nvSpPr>
        <p:spPr>
          <a:xfrm>
            <a:off x="251520" y="1733826"/>
            <a:ext cx="8640960" cy="435969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1EA-F333-384F-999C-C1968AB6864E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31397" y="552436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SECONOMICS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35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8DA-04D6-154C-B6AC-4BCB9A847361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EFF6-154C-FB45-82D7-00D3BE195EEF}" type="datetime1">
              <a:rPr lang="it-IT" smtClean="0"/>
              <a:t>25/09/15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88B-4687-5C40-B841-4DE949EC4793}" type="datetime1">
              <a:rPr lang="it-IT" smtClean="0"/>
              <a:t>25/09/15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EFD7-8297-E140-9445-A2857E23C2D3}" type="datetime1">
              <a:rPr lang="it-IT" smtClean="0"/>
              <a:t>25/09/15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658A-F656-AA48-8BB0-365D5A7723BC}" type="datetime1">
              <a:rPr lang="it-IT" smtClean="0"/>
              <a:t>25/09/15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BDCC-B70B-7443-9FD6-37E26BF49C68}" type="datetime1">
              <a:rPr lang="it-IT" smtClean="0"/>
              <a:t>25/09/15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9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1984-D6C8-2145-A9DA-7D0A6BFB355C}" type="datetime1">
              <a:rPr lang="it-IT" smtClean="0"/>
              <a:t>25/09/15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B9A8-C42C-DD4F-BA9E-0FC1CC86197C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7332" y="93821"/>
            <a:ext cx="1765037" cy="52068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16"/>
          <a:srcRect r="63736"/>
          <a:stretch>
            <a:fillRect/>
          </a:stretch>
        </p:blipFill>
        <p:spPr bwMode="auto">
          <a:xfrm>
            <a:off x="7600270" y="0"/>
            <a:ext cx="1543730" cy="7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6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LOGO_SECONOMICS_CMYK-215x149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6644494" y="102840"/>
            <a:ext cx="1865042" cy="729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1397" y="552436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Picture 13" descr="tenace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51" y="199293"/>
            <a:ext cx="549509" cy="67651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Offensive technologies</a:t>
            </a:r>
            <a:br>
              <a:rPr lang="en-US" dirty="0" smtClean="0"/>
            </a:b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748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Lecture </a:t>
            </a:r>
            <a:r>
              <a:rPr lang="en-US" dirty="0"/>
              <a:t>2</a:t>
            </a:r>
            <a:r>
              <a:rPr lang="en-US" dirty="0" smtClean="0"/>
              <a:t> – A techno-economic overview of the cybercrime markets</a:t>
            </a:r>
          </a:p>
          <a:p>
            <a:endParaRPr lang="en-US" dirty="0" smtClean="0"/>
          </a:p>
          <a:p>
            <a:r>
              <a:rPr lang="en-US" dirty="0" smtClean="0"/>
              <a:t>Luca Allodi</a:t>
            </a:r>
          </a:p>
          <a:p>
            <a:endParaRPr lang="en-US" dirty="0" smtClean="0"/>
          </a:p>
          <a:p>
            <a:r>
              <a:rPr lang="en-US" sz="1600" dirty="0"/>
              <a:t>https://</a:t>
            </a:r>
            <a:r>
              <a:rPr lang="en-US" sz="1600" dirty="0" err="1"/>
              <a:t>securitylab.disi.unitn.it</a:t>
            </a:r>
            <a:r>
              <a:rPr lang="en-US" sz="1600" dirty="0"/>
              <a:t>/</a:t>
            </a:r>
            <a:r>
              <a:rPr lang="en-US" sz="1600" dirty="0" err="1"/>
              <a:t>doku.php?id</a:t>
            </a:r>
            <a:r>
              <a:rPr lang="en-US" sz="1600" dirty="0"/>
              <a:t>=</a:t>
            </a:r>
            <a:r>
              <a:rPr lang="en-US" sz="1600" dirty="0" err="1"/>
              <a:t>course_on_offensive_technologies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3833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technological case study: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Exploit Kits </a:t>
            </a:r>
            <a:endParaRPr lang="en-US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56" y="1738551"/>
            <a:ext cx="1386424" cy="1433562"/>
          </a:xfrm>
          <a:prstGeom prst="rect">
            <a:avLst/>
          </a:prstGeom>
        </p:spPr>
      </p:pic>
      <p:pic>
        <p:nvPicPr>
          <p:cNvPr id="5" name="Picture 4" descr="switch_icon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4425010" y="3394362"/>
            <a:ext cx="1009535" cy="719667"/>
          </a:xfrm>
          <a:prstGeom prst="rect">
            <a:avLst/>
          </a:prstGeom>
        </p:spPr>
      </p:pic>
      <p:pic>
        <p:nvPicPr>
          <p:cNvPr id="6" name="Picture 5" descr="My-Comput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9" y="5188716"/>
            <a:ext cx="1566333" cy="15663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54380" y="2447632"/>
            <a:ext cx="1640415" cy="10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94795" y="2447632"/>
            <a:ext cx="0" cy="936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90678" y="4114029"/>
            <a:ext cx="0" cy="13498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62" y="5580299"/>
            <a:ext cx="952500" cy="952500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>
            <a:off x="3254380" y="2772831"/>
            <a:ext cx="1261767" cy="798563"/>
          </a:xfrm>
          <a:prstGeom prst="bent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16147" y="3919465"/>
            <a:ext cx="19406" cy="1643906"/>
          </a:xfrm>
          <a:prstGeom prst="line">
            <a:avLst/>
          </a:prstGeom>
          <a:ln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6079" y="3815388"/>
            <a:ext cx="2825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Requests web page to malicious server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Receives HTML exploit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If exploit is successful, </a:t>
            </a:r>
            <a:r>
              <a:rPr lang="en-US" dirty="0" err="1" smtClean="0">
                <a:solidFill>
                  <a:srgbClr val="FF0000"/>
                </a:solidFill>
              </a:rPr>
              <a:t>shellcode</a:t>
            </a:r>
            <a:r>
              <a:rPr lang="en-US" dirty="0" smtClean="0">
                <a:solidFill>
                  <a:srgbClr val="FF0000"/>
                </a:solidFill>
              </a:rPr>
              <a:t> downloads malware of some sort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Computer is infected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000629" y="4114029"/>
            <a:ext cx="0" cy="12757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>
            <a:off x="3254380" y="2352381"/>
            <a:ext cx="1738896" cy="1073731"/>
          </a:xfrm>
          <a:prstGeom prst="bentConnector3">
            <a:avLst>
              <a:gd name="adj1" fmla="val -1124"/>
            </a:avLst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3254380" y="2196517"/>
            <a:ext cx="2180165" cy="1374877"/>
          </a:xfrm>
          <a:prstGeom prst="bentConnector3">
            <a:avLst>
              <a:gd name="adj1" fmla="val 100054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34545" y="3919465"/>
            <a:ext cx="0" cy="147033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" name="Picture 39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00" y="5563371"/>
            <a:ext cx="952500" cy="9525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661833" y="3571394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80000" y="2458216"/>
            <a:ext cx="3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8000" y="2196517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842 C -0.00191 -0.1162 0.00191 -0.14282 0.00278 -0.17014 C 0.00469 -0.2375 0.00868 -0.37222 0.00868 -0.37222 C 0.00816 -0.40532 0.01354 -0.43981 0.00625 -0.47106 C 0.00556 -0.47407 0.00347 -0.47616 0.00278 -0.4787 C -0.00538 -0.50648 -0.01076 -0.53403 -0.025 -0.55741 C -0.02917 -0.57731 -0.02535 -0.56528 -0.04115 -0.58842 C -0.06545 -0.62407 -0.09201 -0.64583 -0.12795 -0.64861 C -0.13958 -0.64977 -0.15121 -0.64954 -0.16267 -0.65 C -0.18194 -0.64791 -0.21094 -0.64722 -0.23212 -0.63935 C -0.26267 -0.62847 -0.23698 -0.63611 -0.26458 -0.62083 C -0.26806 -0.61921 -0.2717 -0.61921 -0.275 -0.61759 C -0.29306 -0.60995 -0.27413 -0.6169 -0.28889 -0.60694 C -0.29618 -0.60231 -0.29653 -0.60579 -0.30278 -0.60069 C -0.30573 -0.59861 -0.30781 -0.59444 -0.31076 -0.59305 C -0.31962 -0.58935 -0.33264 -0.59028 -0.34201 -0.58842 C -0.34479 -0.58495 -0.3434 -0.58518 -0.34549 -0.58518 " pathEditMode="relative" ptsTypes="ffffffffffffffff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7772400" cy="965969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Exploit </a:t>
            </a:r>
            <a:r>
              <a:rPr lang="it-IT" dirty="0" err="1" smtClean="0"/>
              <a:t>Kits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353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28320"/>
            <a:ext cx="8496944" cy="803320"/>
          </a:xfrm>
        </p:spPr>
        <p:txBody>
          <a:bodyPr/>
          <a:lstStyle/>
          <a:p>
            <a:r>
              <a:rPr lang="en-US" dirty="0" smtClean="0"/>
              <a:t>What’s an Exploit Kit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50" dirty="0" smtClean="0"/>
              <a:t>Essentially, a website</a:t>
            </a:r>
            <a:endParaRPr lang="en-US" sz="2350" b="1" dirty="0" smtClean="0"/>
          </a:p>
          <a:p>
            <a:pPr lvl="1"/>
            <a:r>
              <a:rPr lang="en-US" sz="2350" dirty="0" smtClean="0"/>
              <a:t>When user contacts the server, the latter launches an attack against him</a:t>
            </a:r>
          </a:p>
          <a:p>
            <a:pPr lvl="1"/>
            <a:r>
              <a:rPr lang="en-US" sz="2350" dirty="0" smtClean="0"/>
              <a:t>If successful, it typically infects the system</a:t>
            </a:r>
          </a:p>
          <a:p>
            <a:r>
              <a:rPr lang="en-US" sz="2350" dirty="0" smtClean="0"/>
              <a:t>Attacks exploit </a:t>
            </a:r>
            <a:r>
              <a:rPr lang="en-US" sz="2350" b="1" dirty="0" smtClean="0"/>
              <a:t>software vulnerabilities</a:t>
            </a:r>
          </a:p>
          <a:p>
            <a:pPr lvl="1"/>
            <a:r>
              <a:rPr lang="en-US" sz="2350" dirty="0" smtClean="0"/>
              <a:t>Browser, plugin, operating system</a:t>
            </a:r>
          </a:p>
          <a:p>
            <a:pPr lvl="1"/>
            <a:r>
              <a:rPr lang="en-US" sz="2350" dirty="0" smtClean="0"/>
              <a:t>Independently of the exploited vulnerability, </a:t>
            </a:r>
            <a:r>
              <a:rPr lang="en-US" sz="2350" dirty="0" err="1" smtClean="0"/>
              <a:t>ekits</a:t>
            </a:r>
            <a:r>
              <a:rPr lang="en-US" sz="2350" dirty="0" smtClean="0"/>
              <a:t> attack from browser</a:t>
            </a:r>
          </a:p>
          <a:p>
            <a:pPr lvl="1"/>
            <a:r>
              <a:rPr lang="en-US" sz="2350" dirty="0" smtClean="0"/>
              <a:t>Multiple kits on the market. Famous ones: </a:t>
            </a:r>
            <a:r>
              <a:rPr lang="en-US" sz="2350" b="1" dirty="0" err="1" smtClean="0"/>
              <a:t>Blackhole</a:t>
            </a:r>
            <a:r>
              <a:rPr lang="en-US" sz="2350" dirty="0" smtClean="0"/>
              <a:t>, RIG, </a:t>
            </a:r>
            <a:r>
              <a:rPr lang="en-US" sz="2350" b="1" dirty="0" err="1" smtClean="0"/>
              <a:t>Crimepack</a:t>
            </a:r>
            <a:r>
              <a:rPr lang="en-US" sz="2350" dirty="0" smtClean="0"/>
              <a:t>, Neutrino, </a:t>
            </a:r>
            <a:r>
              <a:rPr lang="en-US" sz="2350" b="1" dirty="0" err="1" smtClean="0"/>
              <a:t>BleedingLife</a:t>
            </a:r>
            <a:r>
              <a:rPr lang="en-US" sz="2350" dirty="0" smtClean="0"/>
              <a:t>, …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5978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1. Attack bootstrap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Goal: user need be infected without having to interact with the attack in any way but opening a webpage (ideally)</a:t>
            </a:r>
          </a:p>
          <a:p>
            <a:pPr lvl="1"/>
            <a:r>
              <a:rPr lang="en-US" dirty="0" smtClean="0"/>
              <a:t>Webpage need not be malicious</a:t>
            </a:r>
          </a:p>
          <a:p>
            <a:pPr lvl="1"/>
            <a:r>
              <a:rPr lang="en-US" dirty="0" smtClean="0"/>
              <a:t>Legit page might load malicious payload (without knowing it)</a:t>
            </a:r>
          </a:p>
          <a:p>
            <a:pPr lvl="2"/>
            <a:r>
              <a:rPr lang="en-US" dirty="0" smtClean="0"/>
              <a:t>ADs</a:t>
            </a:r>
          </a:p>
          <a:p>
            <a:pPr lvl="2"/>
            <a:r>
              <a:rPr lang="en-US" dirty="0" smtClean="0"/>
              <a:t>Attacker </a:t>
            </a:r>
            <a:r>
              <a:rPr lang="en-US" dirty="0" err="1" smtClean="0"/>
              <a:t>iFrames</a:t>
            </a:r>
            <a:endParaRPr lang="en-US" dirty="0" smtClean="0"/>
          </a:p>
          <a:p>
            <a:r>
              <a:rPr lang="en-US" dirty="0" smtClean="0"/>
              <a:t>Catchy click-bait Facebook video</a:t>
            </a:r>
          </a:p>
          <a:p>
            <a:r>
              <a:rPr lang="en-US" dirty="0" smtClean="0"/>
              <a:t>Link in email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1390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99440"/>
            <a:ext cx="8496944" cy="73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1. Attacks “in the wild”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1556792"/>
            <a:ext cx="5796938" cy="2607189"/>
            <a:chOff x="1169475" y="1628800"/>
            <a:chExt cx="5796938" cy="2607189"/>
          </a:xfrm>
        </p:grpSpPr>
        <p:pic>
          <p:nvPicPr>
            <p:cNvPr id="4" name="Picture 3" descr="drive by hasbro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7" r="31305"/>
            <a:stretch/>
          </p:blipFill>
          <p:spPr>
            <a:xfrm>
              <a:off x="1169475" y="2204864"/>
              <a:ext cx="5778789" cy="2031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 descr="drive by hasbro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05" b="90738"/>
            <a:stretch/>
          </p:blipFill>
          <p:spPr>
            <a:xfrm>
              <a:off x="1187624" y="1628800"/>
              <a:ext cx="5778789" cy="5202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7" name="Picture 6" descr="businesswekk h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7524328" cy="2378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979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 smtClean="0"/>
              <a:t>workings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15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sp>
        <p:nvSpPr>
          <p:cNvPr id="11" name="Right Arrow 10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66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/>
              <a:t>workings</a:t>
            </a:r>
            <a:r>
              <a:rPr lang="it-IT" dirty="0"/>
              <a:t> </a:t>
            </a:r>
            <a:r>
              <a:rPr lang="it-IT" dirty="0" smtClean="0"/>
              <a:t>(2)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16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6" name="Right Arrow 15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V="1">
            <a:off x="3842981" y="2437972"/>
            <a:ext cx="2521146" cy="72504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31196" y="2517076"/>
            <a:ext cx="803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Points to</a:t>
            </a:r>
          </a:p>
        </p:txBody>
      </p:sp>
      <p:sp>
        <p:nvSpPr>
          <p:cNvPr id="27" name="Bent Arrow 26"/>
          <p:cNvSpPr/>
          <p:nvPr/>
        </p:nvSpPr>
        <p:spPr>
          <a:xfrm flipH="1">
            <a:off x="3852969" y="3209322"/>
            <a:ext cx="820915" cy="4316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/>
              <a:t>workings</a:t>
            </a:r>
            <a:r>
              <a:rPr lang="it-IT" dirty="0"/>
              <a:t> </a:t>
            </a:r>
            <a:r>
              <a:rPr lang="it-IT" dirty="0" smtClean="0"/>
              <a:t>(3)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17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6" name="Right Arrow 15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65673" y="4111348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V="1">
            <a:off x="3842981" y="2437972"/>
            <a:ext cx="2521146" cy="72504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31196" y="2517076"/>
            <a:ext cx="803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Points to</a:t>
            </a:r>
          </a:p>
        </p:txBody>
      </p:sp>
      <p:sp>
        <p:nvSpPr>
          <p:cNvPr id="27" name="Bent Arrow 26"/>
          <p:cNvSpPr/>
          <p:nvPr/>
        </p:nvSpPr>
        <p:spPr>
          <a:xfrm flipH="1">
            <a:off x="3852969" y="3209322"/>
            <a:ext cx="820915" cy="4316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/>
              <a:t>workings</a:t>
            </a:r>
            <a:r>
              <a:rPr lang="it-IT" dirty="0"/>
              <a:t> </a:t>
            </a:r>
            <a:r>
              <a:rPr lang="it-IT" dirty="0" smtClean="0"/>
              <a:t>(4)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6" name="Right Arrow 15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65673" y="4111348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</p:cNvCxnSpPr>
          <p:nvPr/>
        </p:nvCxnSpPr>
        <p:spPr>
          <a:xfrm rot="5400000" flipH="1" flipV="1">
            <a:off x="4585404" y="1080465"/>
            <a:ext cx="744818" cy="2812627"/>
          </a:xfrm>
          <a:prstGeom prst="bentConnector2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V="1">
            <a:off x="3842981" y="2437972"/>
            <a:ext cx="2521146" cy="72504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31196" y="2517076"/>
            <a:ext cx="803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Points to</a:t>
            </a:r>
          </a:p>
        </p:txBody>
      </p:sp>
      <p:sp>
        <p:nvSpPr>
          <p:cNvPr id="27" name="Bent Arrow 26"/>
          <p:cNvSpPr/>
          <p:nvPr/>
        </p:nvSpPr>
        <p:spPr>
          <a:xfrm flipH="1">
            <a:off x="3852969" y="3209322"/>
            <a:ext cx="820915" cy="4316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/>
              <a:t>workings</a:t>
            </a:r>
            <a:r>
              <a:rPr lang="it-IT" dirty="0"/>
              <a:t> </a:t>
            </a:r>
            <a:r>
              <a:rPr lang="it-IT" dirty="0" smtClean="0"/>
              <a:t>(5)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19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6" name="Right Arrow 15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65673" y="4111348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</p:cNvCxnSpPr>
          <p:nvPr/>
        </p:nvCxnSpPr>
        <p:spPr>
          <a:xfrm rot="5400000" flipH="1" flipV="1">
            <a:off x="4585404" y="1080465"/>
            <a:ext cx="744818" cy="2812627"/>
          </a:xfrm>
          <a:prstGeom prst="bentConnector2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ent Arrow 34"/>
          <p:cNvSpPr/>
          <p:nvPr/>
        </p:nvSpPr>
        <p:spPr>
          <a:xfrm rot="10800000">
            <a:off x="5329083" y="2951190"/>
            <a:ext cx="2004799" cy="2640476"/>
          </a:xfrm>
          <a:prstGeom prst="bentArrow">
            <a:avLst>
              <a:gd name="adj1" fmla="val 4452"/>
              <a:gd name="adj2" fmla="val 6127"/>
              <a:gd name="adj3" fmla="val 25410"/>
              <a:gd name="adj4" fmla="val 14356"/>
            </a:avLst>
          </a:prstGeom>
          <a:solidFill>
            <a:srgbClr val="FF0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7901" y="5062653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V="1">
            <a:off x="3842981" y="2437972"/>
            <a:ext cx="2521146" cy="72504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31196" y="2517076"/>
            <a:ext cx="803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Points to</a:t>
            </a:r>
          </a:p>
        </p:txBody>
      </p:sp>
      <p:sp>
        <p:nvSpPr>
          <p:cNvPr id="27" name="Bent Arrow 26"/>
          <p:cNvSpPr/>
          <p:nvPr/>
        </p:nvSpPr>
        <p:spPr>
          <a:xfrm flipH="1">
            <a:off x="3852969" y="3209322"/>
            <a:ext cx="820915" cy="4316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271253" y="1600200"/>
            <a:ext cx="8606117" cy="48768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What are cybercrime markets</a:t>
            </a:r>
          </a:p>
          <a:p>
            <a:pPr lvl="1"/>
            <a:r>
              <a:rPr lang="en-US" sz="2200" b="1" dirty="0" smtClean="0"/>
              <a:t>Low-tech and </a:t>
            </a:r>
            <a:r>
              <a:rPr lang="en-US" sz="2200" b="1" dirty="0"/>
              <a:t>h</a:t>
            </a:r>
            <a:r>
              <a:rPr lang="en-US" sz="2200" b="1" dirty="0" smtClean="0"/>
              <a:t>igh-tech types of markets</a:t>
            </a:r>
          </a:p>
          <a:p>
            <a:r>
              <a:rPr lang="en-US" sz="2600" b="1" dirty="0" smtClean="0"/>
              <a:t>High-tech cybercrime markets</a:t>
            </a:r>
          </a:p>
          <a:p>
            <a:pPr lvl="1"/>
            <a:r>
              <a:rPr lang="en-US" sz="2200" b="1" dirty="0" smtClean="0"/>
              <a:t>Exploit kits</a:t>
            </a:r>
          </a:p>
          <a:p>
            <a:pPr lvl="1"/>
            <a:r>
              <a:rPr lang="en-US" sz="2200" b="1" dirty="0" smtClean="0"/>
              <a:t>Demographic stats of market activities</a:t>
            </a:r>
          </a:p>
          <a:p>
            <a:pPr lvl="1"/>
            <a:r>
              <a:rPr lang="en-US" sz="2200" b="1" dirty="0" smtClean="0"/>
              <a:t>Market sustainability</a:t>
            </a:r>
          </a:p>
          <a:p>
            <a:pPr lvl="2"/>
            <a:r>
              <a:rPr lang="en-US" sz="1800" b="1" dirty="0" smtClean="0"/>
              <a:t>What makes a market a good market</a:t>
            </a:r>
          </a:p>
          <a:p>
            <a:pPr lvl="2"/>
            <a:r>
              <a:rPr lang="en-US" sz="1800" b="1" dirty="0" smtClean="0"/>
              <a:t>How are trades organized</a:t>
            </a:r>
          </a:p>
          <a:p>
            <a:pPr lvl="2"/>
            <a:r>
              <a:rPr lang="en-US" sz="1800" b="1" dirty="0" smtClean="0"/>
              <a:t>How is punishment enforced (for cheaters, rippers)</a:t>
            </a:r>
            <a:endParaRPr lang="en-US" sz="2600" b="1" dirty="0" smtClean="0"/>
          </a:p>
          <a:p>
            <a:r>
              <a:rPr lang="en-US" sz="2600" b="1" dirty="0" smtClean="0"/>
              <a:t>The </a:t>
            </a:r>
            <a:r>
              <a:rPr lang="en-US" sz="2600" b="1" dirty="0" err="1" smtClean="0"/>
              <a:t>MalwareLab</a:t>
            </a:r>
            <a:r>
              <a:rPr lang="en-US" sz="2600" b="1" dirty="0" smtClean="0"/>
              <a:t>: a setup example</a:t>
            </a:r>
          </a:p>
          <a:p>
            <a:pPr lvl="1"/>
            <a:r>
              <a:rPr lang="en-US" sz="2200" b="1" dirty="0" smtClean="0"/>
              <a:t>Testing exploit kits in a controlled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 smtClean="0"/>
              <a:t>workings</a:t>
            </a:r>
            <a:r>
              <a:rPr lang="it-IT" dirty="0"/>
              <a:t> </a:t>
            </a:r>
            <a:r>
              <a:rPr lang="it-IT" dirty="0" smtClean="0"/>
              <a:t>(5)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6" name="Right Arrow 15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65673" y="4111348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</p:cNvCxnSpPr>
          <p:nvPr/>
        </p:nvCxnSpPr>
        <p:spPr>
          <a:xfrm rot="5400000" flipH="1" flipV="1">
            <a:off x="4585404" y="1080465"/>
            <a:ext cx="744818" cy="2812627"/>
          </a:xfrm>
          <a:prstGeom prst="bentConnector2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ent Arrow 34"/>
          <p:cNvSpPr/>
          <p:nvPr/>
        </p:nvSpPr>
        <p:spPr>
          <a:xfrm rot="10800000">
            <a:off x="5329083" y="2951190"/>
            <a:ext cx="2004799" cy="2640476"/>
          </a:xfrm>
          <a:prstGeom prst="bentArrow">
            <a:avLst>
              <a:gd name="adj1" fmla="val 4452"/>
              <a:gd name="adj2" fmla="val 6127"/>
              <a:gd name="adj3" fmla="val 25410"/>
              <a:gd name="adj4" fmla="val 14356"/>
            </a:avLst>
          </a:prstGeom>
          <a:solidFill>
            <a:srgbClr val="FF0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7901" y="5062653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V="1">
            <a:off x="3842981" y="2437972"/>
            <a:ext cx="2521146" cy="72504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31196" y="2517076"/>
            <a:ext cx="803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Points to</a:t>
            </a:r>
          </a:p>
        </p:txBody>
      </p:sp>
      <p:sp>
        <p:nvSpPr>
          <p:cNvPr id="27" name="Bent Arrow 26"/>
          <p:cNvSpPr/>
          <p:nvPr/>
        </p:nvSpPr>
        <p:spPr>
          <a:xfrm flipH="1">
            <a:off x="3852969" y="3209322"/>
            <a:ext cx="820915" cy="4316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Fumetto 3 1"/>
          <p:cNvSpPr/>
          <p:nvPr/>
        </p:nvSpPr>
        <p:spPr>
          <a:xfrm>
            <a:off x="1403648" y="1916832"/>
            <a:ext cx="5832648" cy="1080120"/>
          </a:xfrm>
          <a:prstGeom prst="wedgeEllipseCallout">
            <a:avLst>
              <a:gd name="adj1" fmla="val 50134"/>
              <a:gd name="adj2" fmla="val 880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GET </a:t>
            </a:r>
            <a:r>
              <a:rPr lang="it-IT" dirty="0" err="1" smtClean="0"/>
              <a:t>response</a:t>
            </a:r>
            <a:r>
              <a:rPr lang="it-IT" dirty="0" smtClean="0"/>
              <a:t>. </a:t>
            </a:r>
            <a:r>
              <a:rPr lang="it-IT" dirty="0" err="1" smtClean="0"/>
              <a:t>Can’t</a:t>
            </a:r>
            <a:r>
              <a:rPr lang="it-IT" dirty="0" smtClean="0"/>
              <a:t> </a:t>
            </a:r>
            <a:r>
              <a:rPr lang="it-IT" dirty="0" err="1" smtClean="0"/>
              <a:t>remove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breaking the web</a:t>
            </a:r>
            <a:endParaRPr lang="it-IT" dirty="0"/>
          </a:p>
        </p:txBody>
      </p:sp>
      <p:sp>
        <p:nvSpPr>
          <p:cNvPr id="20" name="Fumetto 3 19"/>
          <p:cNvSpPr/>
          <p:nvPr/>
        </p:nvSpPr>
        <p:spPr>
          <a:xfrm>
            <a:off x="971600" y="3645024"/>
            <a:ext cx="3672408" cy="720080"/>
          </a:xfrm>
          <a:prstGeom prst="wedgeEllipseCallout">
            <a:avLst>
              <a:gd name="adj1" fmla="val 50134"/>
              <a:gd name="adj2" fmla="val 880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original</a:t>
            </a:r>
            <a:r>
              <a:rPr lang="it-IT" dirty="0" smtClean="0"/>
              <a:t> GET </a:t>
            </a:r>
            <a:r>
              <a:rPr lang="it-IT" dirty="0" err="1" smtClean="0"/>
              <a:t>request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91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68960"/>
            <a:ext cx="8496944" cy="762680"/>
          </a:xfrm>
        </p:spPr>
        <p:txBody>
          <a:bodyPr/>
          <a:lstStyle/>
          <a:p>
            <a:r>
              <a:rPr lang="en-US" dirty="0" smtClean="0"/>
              <a:t>Phase 2. Software vulnerabilities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exploits software </a:t>
            </a:r>
            <a:r>
              <a:rPr lang="en-US" dirty="0" err="1" smtClean="0"/>
              <a:t>vulns</a:t>
            </a:r>
            <a:endParaRPr lang="en-US" dirty="0" smtClean="0"/>
          </a:p>
          <a:p>
            <a:r>
              <a:rPr lang="en-US" dirty="0" err="1" smtClean="0"/>
              <a:t>Sw</a:t>
            </a:r>
            <a:r>
              <a:rPr lang="en-US" dirty="0" smtClean="0"/>
              <a:t> </a:t>
            </a:r>
            <a:r>
              <a:rPr lang="en-US" dirty="0" err="1" smtClean="0"/>
              <a:t>vulns</a:t>
            </a:r>
            <a:r>
              <a:rPr lang="en-US" dirty="0" smtClean="0"/>
              <a:t> can be exploited by means of (machine) code that the system can interpret</a:t>
            </a:r>
          </a:p>
          <a:p>
            <a:r>
              <a:rPr lang="en-US" dirty="0" smtClean="0"/>
              <a:t>Typically two types</a:t>
            </a:r>
          </a:p>
          <a:p>
            <a:pPr lvl="1"/>
            <a:r>
              <a:rPr lang="en-US" dirty="0" smtClean="0"/>
              <a:t>Scripting code (</a:t>
            </a:r>
            <a:r>
              <a:rPr lang="en-US" dirty="0" err="1" smtClean="0"/>
              <a:t>javascript</a:t>
            </a:r>
            <a:r>
              <a:rPr lang="en-US" dirty="0" smtClean="0"/>
              <a:t>, </a:t>
            </a:r>
            <a:r>
              <a:rPr lang="en-US" dirty="0" err="1" smtClean="0"/>
              <a:t>VBscript</a:t>
            </a:r>
            <a:r>
              <a:rPr lang="en-US" dirty="0" smtClean="0"/>
              <a:t>,..) that the browser interprets</a:t>
            </a:r>
          </a:p>
          <a:p>
            <a:pPr lvl="1"/>
            <a:r>
              <a:rPr lang="en-US" dirty="0" smtClean="0"/>
              <a:t>Malformed files (.</a:t>
            </a:r>
            <a:r>
              <a:rPr lang="en-US" dirty="0" err="1" smtClean="0"/>
              <a:t>swf</a:t>
            </a:r>
            <a:r>
              <a:rPr lang="en-US" dirty="0" smtClean="0"/>
              <a:t>, .</a:t>
            </a:r>
            <a:r>
              <a:rPr lang="en-US" dirty="0" err="1" smtClean="0"/>
              <a:t>pdf</a:t>
            </a:r>
            <a:r>
              <a:rPr lang="en-US" dirty="0" smtClean="0"/>
              <a:t>, .applet) loaded by plugins or third party </a:t>
            </a:r>
            <a:r>
              <a:rPr lang="en-US" dirty="0" err="1" smtClean="0"/>
              <a:t>sw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8282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9280"/>
            <a:ext cx="8496944" cy="742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party traffic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Exploit kits only work if they receive victim traffic</a:t>
            </a:r>
          </a:p>
          <a:p>
            <a:pPr lvl="1"/>
            <a:r>
              <a:rPr lang="en-US" dirty="0" smtClean="0"/>
              <a:t>Direct links, ads, </a:t>
            </a:r>
            <a:r>
              <a:rPr lang="en-US" dirty="0" err="1" smtClean="0"/>
              <a:t>iframes</a:t>
            </a:r>
            <a:r>
              <a:rPr lang="en-US" dirty="0" smtClean="0"/>
              <a:t>, redirections, ..</a:t>
            </a:r>
          </a:p>
          <a:p>
            <a:r>
              <a:rPr lang="en-US" dirty="0" smtClean="0"/>
              <a:t>Underground has services that trade connections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Maladvertising</a:t>
            </a:r>
            <a:r>
              <a:rPr lang="en-US" dirty="0" smtClean="0"/>
              <a:t>”, spam, </a:t>
            </a:r>
            <a:r>
              <a:rPr lang="en-US" dirty="0" err="1" smtClean="0"/>
              <a:t>iframes</a:t>
            </a:r>
            <a:r>
              <a:rPr lang="en-US" dirty="0" smtClean="0"/>
              <a:t> on legit websites</a:t>
            </a:r>
          </a:p>
          <a:p>
            <a:r>
              <a:rPr lang="en-US" dirty="0" smtClean="0"/>
              <a:t>Attacker “buys” 1000 connections from </a:t>
            </a:r>
            <a:r>
              <a:rPr lang="en-US" dirty="0" err="1" smtClean="0"/>
              <a:t>italian</a:t>
            </a:r>
            <a:r>
              <a:rPr lang="en-US" dirty="0" smtClean="0"/>
              <a:t> users using IE 7</a:t>
            </a:r>
          </a:p>
          <a:p>
            <a:pPr lvl="1"/>
            <a:r>
              <a:rPr lang="en-US" dirty="0" smtClean="0"/>
              <a:t>User loads the webpage the attacker compromised, and if characteristics match traffic is redirected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69629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redirection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30" name="Round Diagonal Corner Rectangle 129"/>
          <p:cNvSpPr/>
          <p:nvPr/>
        </p:nvSpPr>
        <p:spPr>
          <a:xfrm>
            <a:off x="1380189" y="2024963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 owner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301837" y="2973783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646496" y="3581436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ADs</a:t>
            </a:r>
          </a:p>
        </p:txBody>
      </p:sp>
    </p:spTree>
    <p:extLst>
      <p:ext uri="{BB962C8B-B14F-4D97-AF65-F5344CB8AC3E}">
        <p14:creationId xmlns:p14="http://schemas.microsoft.com/office/powerpoint/2010/main" val="8733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redirection</a:t>
            </a: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30" name="Round Diagonal Corner Rectangle 129"/>
          <p:cNvSpPr/>
          <p:nvPr/>
        </p:nvSpPr>
        <p:spPr>
          <a:xfrm>
            <a:off x="1380189" y="2024963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 owner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301837" y="2973783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5" name="Bent Arrow 134"/>
          <p:cNvSpPr/>
          <p:nvPr/>
        </p:nvSpPr>
        <p:spPr>
          <a:xfrm flipH="1">
            <a:off x="3884800" y="3057941"/>
            <a:ext cx="330364" cy="418788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646496" y="3581436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ADs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410241" y="4982918"/>
            <a:ext cx="1836173" cy="607654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Traffic Broker / Hacker</a:t>
            </a:r>
          </a:p>
        </p:txBody>
      </p:sp>
      <p:sp>
        <p:nvSpPr>
          <p:cNvPr id="30" name="Right Arrow 29"/>
          <p:cNvSpPr/>
          <p:nvPr/>
        </p:nvSpPr>
        <p:spPr>
          <a:xfrm rot="17655075">
            <a:off x="2501293" y="4234104"/>
            <a:ext cx="1532493" cy="9048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 rot="17837082">
            <a:off x="2670058" y="4398720"/>
            <a:ext cx="691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sp>
        <p:nvSpPr>
          <p:cNvPr id="32" name="Right Arrow 31"/>
          <p:cNvSpPr/>
          <p:nvPr/>
        </p:nvSpPr>
        <p:spPr>
          <a:xfrm rot="17655075" flipV="1">
            <a:off x="2334877" y="4551920"/>
            <a:ext cx="781172" cy="7957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/>
          <p:cNvSpPr txBox="1"/>
          <p:nvPr/>
        </p:nvSpPr>
        <p:spPr>
          <a:xfrm rot="17837082">
            <a:off x="2313168" y="4402662"/>
            <a:ext cx="5148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</a:t>
            </a:r>
          </a:p>
        </p:txBody>
      </p:sp>
    </p:spTree>
    <p:extLst>
      <p:ext uri="{BB962C8B-B14F-4D97-AF65-F5344CB8AC3E}">
        <p14:creationId xmlns:p14="http://schemas.microsoft.com/office/powerpoint/2010/main" val="9690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Traffic</a:t>
            </a:r>
            <a:r>
              <a:rPr lang="it-IT" dirty="0"/>
              <a:t> </a:t>
            </a:r>
            <a:r>
              <a:rPr lang="it-IT" dirty="0" err="1"/>
              <a:t>redirection</a:t>
            </a:r>
            <a:r>
              <a:rPr lang="it-IT" dirty="0"/>
              <a:t> </a:t>
            </a:r>
            <a:r>
              <a:rPr lang="it-IT" dirty="0" smtClean="0"/>
              <a:t>(3)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30" name="Round Diagonal Corner Rectangle 129"/>
          <p:cNvSpPr/>
          <p:nvPr/>
        </p:nvSpPr>
        <p:spPr>
          <a:xfrm>
            <a:off x="1380189" y="2024963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 owner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301837" y="2973783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5" name="Bent Arrow 134"/>
          <p:cNvSpPr/>
          <p:nvPr/>
        </p:nvSpPr>
        <p:spPr>
          <a:xfrm flipH="1">
            <a:off x="3884800" y="3057941"/>
            <a:ext cx="330364" cy="418788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27433" y="2586574"/>
            <a:ext cx="0" cy="237644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40" idx="1"/>
          </p:cNvCxnSpPr>
          <p:nvPr/>
        </p:nvCxnSpPr>
        <p:spPr>
          <a:xfrm rot="10800000" flipV="1">
            <a:off x="2276084" y="3885263"/>
            <a:ext cx="370412" cy="1077754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646496" y="3581436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ADs</a:t>
            </a:r>
          </a:p>
        </p:txBody>
      </p:sp>
      <p:cxnSp>
        <p:nvCxnSpPr>
          <p:cNvPr id="141" name="Elbow Connector 140"/>
          <p:cNvCxnSpPr>
            <a:stCxn id="133" idx="1"/>
          </p:cNvCxnSpPr>
          <p:nvPr/>
        </p:nvCxnSpPr>
        <p:spPr>
          <a:xfrm rot="10800000" flipV="1">
            <a:off x="2090879" y="3277609"/>
            <a:ext cx="1210959" cy="1685407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1410241" y="4982918"/>
            <a:ext cx="1836173" cy="607654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Traffic Broker / Hacker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926480" y="3646231"/>
            <a:ext cx="1007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  traffic</a:t>
            </a:r>
          </a:p>
        </p:txBody>
      </p:sp>
      <p:sp>
        <p:nvSpPr>
          <p:cNvPr id="30" name="Right Arrow 29"/>
          <p:cNvSpPr/>
          <p:nvPr/>
        </p:nvSpPr>
        <p:spPr>
          <a:xfrm rot="17655075">
            <a:off x="2501293" y="4234104"/>
            <a:ext cx="1532493" cy="9048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 rot="17837082">
            <a:off x="2670058" y="4398720"/>
            <a:ext cx="691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sp>
        <p:nvSpPr>
          <p:cNvPr id="32" name="Right Arrow 31"/>
          <p:cNvSpPr/>
          <p:nvPr/>
        </p:nvSpPr>
        <p:spPr>
          <a:xfrm rot="17655075" flipV="1">
            <a:off x="2334877" y="4551920"/>
            <a:ext cx="781172" cy="7957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/>
          <p:cNvSpPr txBox="1"/>
          <p:nvPr/>
        </p:nvSpPr>
        <p:spPr>
          <a:xfrm rot="17837082">
            <a:off x="2313168" y="4402662"/>
            <a:ext cx="5148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</a:t>
            </a:r>
          </a:p>
        </p:txBody>
      </p:sp>
    </p:spTree>
    <p:extLst>
      <p:ext uri="{BB962C8B-B14F-4D97-AF65-F5344CB8AC3E}">
        <p14:creationId xmlns:p14="http://schemas.microsoft.com/office/powerpoint/2010/main" val="24970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1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Traffic</a:t>
            </a:r>
            <a:r>
              <a:rPr lang="it-IT" dirty="0"/>
              <a:t> </a:t>
            </a:r>
            <a:r>
              <a:rPr lang="it-IT" dirty="0" err="1"/>
              <a:t>redirection</a:t>
            </a:r>
            <a:r>
              <a:rPr lang="it-IT" dirty="0"/>
              <a:t> </a:t>
            </a:r>
            <a:r>
              <a:rPr lang="it-IT" dirty="0" smtClean="0"/>
              <a:t>(4)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24619" y="4092732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ent Arrow 34"/>
          <p:cNvSpPr/>
          <p:nvPr/>
        </p:nvSpPr>
        <p:spPr>
          <a:xfrm rot="10800000">
            <a:off x="5329083" y="2951190"/>
            <a:ext cx="2004799" cy="2640476"/>
          </a:xfrm>
          <a:prstGeom prst="bentArrow">
            <a:avLst>
              <a:gd name="adj1" fmla="val 4452"/>
              <a:gd name="adj2" fmla="val 6127"/>
              <a:gd name="adj3" fmla="val 25410"/>
              <a:gd name="adj4" fmla="val 14356"/>
            </a:avLst>
          </a:prstGeom>
          <a:solidFill>
            <a:srgbClr val="FF0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5220" y="5168305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48" name="Elbow Connector 47"/>
          <p:cNvCxnSpPr/>
          <p:nvPr/>
        </p:nvCxnSpPr>
        <p:spPr>
          <a:xfrm rot="5400000">
            <a:off x="3072827" y="4279925"/>
            <a:ext cx="1108419" cy="734037"/>
          </a:xfrm>
          <a:prstGeom prst="bentConnector3">
            <a:avLst>
              <a:gd name="adj1" fmla="val 98895"/>
            </a:avLst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0911" y="2645349"/>
            <a:ext cx="32843" cy="2317669"/>
          </a:xfrm>
          <a:prstGeom prst="straightConnector1">
            <a:avLst/>
          </a:prstGeom>
          <a:ln w="50800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276080" y="2351749"/>
            <a:ext cx="4088046" cy="24635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ound Diagonal Corner Rectangle 129"/>
          <p:cNvSpPr/>
          <p:nvPr/>
        </p:nvSpPr>
        <p:spPr>
          <a:xfrm>
            <a:off x="1380189" y="2024963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 owner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301837" y="2973783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5" name="Bent Arrow 134"/>
          <p:cNvSpPr/>
          <p:nvPr/>
        </p:nvSpPr>
        <p:spPr>
          <a:xfrm flipH="1">
            <a:off x="3884800" y="3057941"/>
            <a:ext cx="330364" cy="418788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27433" y="2586574"/>
            <a:ext cx="0" cy="237644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40" idx="1"/>
          </p:cNvCxnSpPr>
          <p:nvPr/>
        </p:nvCxnSpPr>
        <p:spPr>
          <a:xfrm rot="10800000" flipV="1">
            <a:off x="2276084" y="3885263"/>
            <a:ext cx="370412" cy="1077754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646496" y="3581436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ADs</a:t>
            </a:r>
          </a:p>
        </p:txBody>
      </p:sp>
      <p:cxnSp>
        <p:nvCxnSpPr>
          <p:cNvPr id="141" name="Elbow Connector 140"/>
          <p:cNvCxnSpPr>
            <a:stCxn id="133" idx="1"/>
          </p:cNvCxnSpPr>
          <p:nvPr/>
        </p:nvCxnSpPr>
        <p:spPr>
          <a:xfrm rot="10800000" flipV="1">
            <a:off x="2090879" y="3277609"/>
            <a:ext cx="1210959" cy="1685407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1410241" y="4982918"/>
            <a:ext cx="1836173" cy="607654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Traffic Broker / Hacker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926480" y="3646231"/>
            <a:ext cx="1007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  traffic</a:t>
            </a:r>
          </a:p>
        </p:txBody>
      </p:sp>
      <p:sp>
        <p:nvSpPr>
          <p:cNvPr id="30" name="Right Arrow 29"/>
          <p:cNvSpPr/>
          <p:nvPr/>
        </p:nvSpPr>
        <p:spPr>
          <a:xfrm rot="17655075">
            <a:off x="2501293" y="4234104"/>
            <a:ext cx="1532493" cy="9048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 rot="17837082">
            <a:off x="2670058" y="4398720"/>
            <a:ext cx="691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sp>
        <p:nvSpPr>
          <p:cNvPr id="32" name="Right Arrow 31"/>
          <p:cNvSpPr/>
          <p:nvPr/>
        </p:nvSpPr>
        <p:spPr>
          <a:xfrm rot="17655075" flipV="1">
            <a:off x="2334877" y="4551920"/>
            <a:ext cx="781172" cy="7957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/>
          <p:cNvSpPr txBox="1"/>
          <p:nvPr/>
        </p:nvSpPr>
        <p:spPr>
          <a:xfrm rot="17837082">
            <a:off x="2313168" y="4402662"/>
            <a:ext cx="5148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</a:t>
            </a:r>
          </a:p>
        </p:txBody>
      </p:sp>
    </p:spTree>
    <p:extLst>
      <p:ext uri="{BB962C8B-B14F-4D97-AF65-F5344CB8AC3E}">
        <p14:creationId xmlns:p14="http://schemas.microsoft.com/office/powerpoint/2010/main" val="7777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1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Traffic</a:t>
            </a:r>
            <a:r>
              <a:rPr lang="it-IT" dirty="0"/>
              <a:t> </a:t>
            </a:r>
            <a:r>
              <a:rPr lang="it-IT" dirty="0" err="1"/>
              <a:t>redirection</a:t>
            </a:r>
            <a:r>
              <a:rPr lang="it-IT" dirty="0"/>
              <a:t> </a:t>
            </a:r>
            <a:r>
              <a:rPr lang="it-IT" dirty="0" smtClean="0"/>
              <a:t>(5)</a:t>
            </a:r>
            <a:endParaRPr lang="it-IT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24619" y="4092732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ent Arrow 34"/>
          <p:cNvSpPr/>
          <p:nvPr/>
        </p:nvSpPr>
        <p:spPr>
          <a:xfrm rot="10800000">
            <a:off x="5329083" y="2951190"/>
            <a:ext cx="2004799" cy="2640476"/>
          </a:xfrm>
          <a:prstGeom prst="bentArrow">
            <a:avLst>
              <a:gd name="adj1" fmla="val 4452"/>
              <a:gd name="adj2" fmla="val 6127"/>
              <a:gd name="adj3" fmla="val 25410"/>
              <a:gd name="adj4" fmla="val 14356"/>
            </a:avLst>
          </a:prstGeom>
          <a:solidFill>
            <a:srgbClr val="FF0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5220" y="5168305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48" name="Elbow Connector 47"/>
          <p:cNvCxnSpPr/>
          <p:nvPr/>
        </p:nvCxnSpPr>
        <p:spPr>
          <a:xfrm rot="5400000">
            <a:off x="3072827" y="4279925"/>
            <a:ext cx="1108419" cy="734037"/>
          </a:xfrm>
          <a:prstGeom prst="bentConnector3">
            <a:avLst>
              <a:gd name="adj1" fmla="val 98895"/>
            </a:avLst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0911" y="2645349"/>
            <a:ext cx="32843" cy="2317669"/>
          </a:xfrm>
          <a:prstGeom prst="straightConnector1">
            <a:avLst/>
          </a:prstGeom>
          <a:ln w="50800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276080" y="2351749"/>
            <a:ext cx="4088046" cy="24635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ound Diagonal Corner Rectangle 129"/>
          <p:cNvSpPr/>
          <p:nvPr/>
        </p:nvSpPr>
        <p:spPr>
          <a:xfrm>
            <a:off x="1380189" y="2024963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 owner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301837" y="2973783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5" name="Bent Arrow 134"/>
          <p:cNvSpPr/>
          <p:nvPr/>
        </p:nvSpPr>
        <p:spPr>
          <a:xfrm flipH="1">
            <a:off x="3884800" y="3057941"/>
            <a:ext cx="330364" cy="418788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27433" y="2586574"/>
            <a:ext cx="0" cy="237644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40" idx="1"/>
          </p:cNvCxnSpPr>
          <p:nvPr/>
        </p:nvCxnSpPr>
        <p:spPr>
          <a:xfrm rot="10800000" flipV="1">
            <a:off x="2276084" y="3885263"/>
            <a:ext cx="370412" cy="1077754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646496" y="3581436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ADs</a:t>
            </a:r>
          </a:p>
        </p:txBody>
      </p:sp>
      <p:cxnSp>
        <p:nvCxnSpPr>
          <p:cNvPr id="141" name="Elbow Connector 140"/>
          <p:cNvCxnSpPr>
            <a:stCxn id="133" idx="1"/>
          </p:cNvCxnSpPr>
          <p:nvPr/>
        </p:nvCxnSpPr>
        <p:spPr>
          <a:xfrm rot="10800000" flipV="1">
            <a:off x="2090879" y="3277609"/>
            <a:ext cx="1210959" cy="1685407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1410241" y="4982918"/>
            <a:ext cx="1836173" cy="607654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Traffic Broker / Hacker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926480" y="3646231"/>
            <a:ext cx="1007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  traffic</a:t>
            </a:r>
          </a:p>
        </p:txBody>
      </p:sp>
      <p:sp>
        <p:nvSpPr>
          <p:cNvPr id="30" name="Right Arrow 29"/>
          <p:cNvSpPr/>
          <p:nvPr/>
        </p:nvSpPr>
        <p:spPr>
          <a:xfrm rot="17655075">
            <a:off x="2501293" y="4234104"/>
            <a:ext cx="1532493" cy="9048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 rot="17837082">
            <a:off x="2670058" y="4398720"/>
            <a:ext cx="691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sp>
        <p:nvSpPr>
          <p:cNvPr id="32" name="Right Arrow 31"/>
          <p:cNvSpPr/>
          <p:nvPr/>
        </p:nvSpPr>
        <p:spPr>
          <a:xfrm rot="17655075" flipV="1">
            <a:off x="2334877" y="4551920"/>
            <a:ext cx="781172" cy="7957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/>
          <p:cNvSpPr txBox="1"/>
          <p:nvPr/>
        </p:nvSpPr>
        <p:spPr>
          <a:xfrm rot="17837082">
            <a:off x="2313168" y="4402662"/>
            <a:ext cx="5148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</a:t>
            </a:r>
          </a:p>
        </p:txBody>
      </p:sp>
      <p:sp>
        <p:nvSpPr>
          <p:cNvPr id="2" name="Fumetto 3 1"/>
          <p:cNvSpPr/>
          <p:nvPr/>
        </p:nvSpPr>
        <p:spPr>
          <a:xfrm>
            <a:off x="1547664" y="2780928"/>
            <a:ext cx="6048672" cy="792088"/>
          </a:xfrm>
          <a:prstGeom prst="wedgeEllipseCallout">
            <a:avLst>
              <a:gd name="adj1" fmla="val -45040"/>
              <a:gd name="adj2" fmla="val 1465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This</a:t>
            </a:r>
            <a:r>
              <a:rPr lang="it-IT" dirty="0" smtClean="0"/>
              <a:t> in </a:t>
            </a:r>
            <a:r>
              <a:rPr lang="it-IT" dirty="0" err="1" smtClean="0"/>
              <a:t>intrinsic</a:t>
            </a:r>
            <a:r>
              <a:rPr lang="it-IT" dirty="0" smtClean="0"/>
              <a:t> of the ad-</a:t>
            </a:r>
            <a:r>
              <a:rPr lang="it-IT" dirty="0" err="1" smtClean="0"/>
              <a:t>based</a:t>
            </a:r>
            <a:r>
              <a:rPr lang="it-IT" dirty="0" smtClean="0"/>
              <a:t> web model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14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97840"/>
            <a:ext cx="8496944" cy="833800"/>
          </a:xfrm>
        </p:spPr>
        <p:txBody>
          <a:bodyPr>
            <a:normAutofit/>
          </a:bodyPr>
          <a:lstStyle/>
          <a:p>
            <a:r>
              <a:rPr lang="en-US" dirty="0" smtClean="0"/>
              <a:t>Phase 3. Malicious code execution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Vulnerability exploit is not, by itself, enough to deliver full attack → exploit != infection</a:t>
            </a:r>
          </a:p>
          <a:p>
            <a:r>
              <a:rPr lang="en-US" dirty="0" smtClean="0"/>
              <a:t>Need that the </a:t>
            </a:r>
            <a:r>
              <a:rPr lang="en-US" b="1" dirty="0" smtClean="0"/>
              <a:t>payload of the attack </a:t>
            </a:r>
            <a:r>
              <a:rPr lang="en-US" dirty="0" smtClean="0"/>
              <a:t>sends something back to the attacker</a:t>
            </a:r>
          </a:p>
          <a:p>
            <a:pPr lvl="1"/>
            <a:r>
              <a:rPr lang="en-US" dirty="0" smtClean="0"/>
              <a:t>Examples: A root </a:t>
            </a:r>
            <a:r>
              <a:rPr lang="en-US" dirty="0" err="1" smtClean="0"/>
              <a:t>sheel</a:t>
            </a:r>
            <a:r>
              <a:rPr lang="en-US" dirty="0" smtClean="0"/>
              <a:t>; a download request for malware</a:t>
            </a:r>
          </a:p>
          <a:p>
            <a:r>
              <a:rPr lang="en-US" dirty="0" smtClean="0"/>
              <a:t>Payload of an attack is usually called “</a:t>
            </a:r>
            <a:r>
              <a:rPr lang="en-US" b="1" dirty="0" err="1" smtClean="0"/>
              <a:t>shellcode</a:t>
            </a:r>
            <a:r>
              <a:rPr lang="en-US" dirty="0" smtClean="0"/>
              <a:t>”</a:t>
            </a:r>
            <a:endParaRPr lang="en-US" b="1" dirty="0" smtClean="0"/>
          </a:p>
          <a:p>
            <a:pPr lvl="1"/>
            <a:r>
              <a:rPr lang="en-US" dirty="0" smtClean="0"/>
              <a:t>Usually written in machine code (low level)</a:t>
            </a:r>
          </a:p>
          <a:p>
            <a:pPr lvl="1"/>
            <a:r>
              <a:rPr lang="en-US" dirty="0" smtClean="0"/>
              <a:t>Directly loaded in memory by the attacker through the exploit</a:t>
            </a:r>
          </a:p>
          <a:p>
            <a:pPr lvl="1"/>
            <a:r>
              <a:rPr lang="en-US" dirty="0" smtClean="0"/>
              <a:t>System executes it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5845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7772400" cy="965969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Exploit </a:t>
            </a:r>
            <a:r>
              <a:rPr lang="it-IT" dirty="0" err="1" smtClean="0"/>
              <a:t>Kits</a:t>
            </a:r>
            <a:r>
              <a:rPr lang="it-IT" dirty="0" smtClean="0"/>
              <a:t> - </a:t>
            </a:r>
            <a:r>
              <a:rPr lang="it-IT" dirty="0" err="1" smtClean="0"/>
              <a:t>Internals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596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market</a:t>
            </a:r>
            <a:endParaRPr lang="en-US" dirty="0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271253" y="1600200"/>
            <a:ext cx="8606117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A market is a </a:t>
            </a:r>
            <a:r>
              <a:rPr lang="en-US" sz="2600" b="1" i="1" dirty="0" smtClean="0"/>
              <a:t>system</a:t>
            </a:r>
            <a:r>
              <a:rPr lang="en-US" sz="2600" b="1" dirty="0" smtClean="0"/>
              <a:t> by which services or goods are traded in exchange of a compensation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There can be many types of markets</a:t>
            </a:r>
          </a:p>
          <a:p>
            <a:pPr lvl="1"/>
            <a:r>
              <a:rPr lang="en-US" sz="2200" b="1" dirty="0" smtClean="0"/>
              <a:t>Financial markets</a:t>
            </a:r>
          </a:p>
          <a:p>
            <a:pPr lvl="1"/>
            <a:r>
              <a:rPr lang="en-US" sz="2200" b="1" dirty="0" smtClean="0"/>
              <a:t>Work / Job position markets</a:t>
            </a:r>
          </a:p>
          <a:p>
            <a:pPr lvl="1"/>
            <a:r>
              <a:rPr lang="en-US" sz="2200" b="1" dirty="0" smtClean="0"/>
              <a:t>..</a:t>
            </a:r>
          </a:p>
          <a:p>
            <a:pPr lvl="1"/>
            <a:endParaRPr lang="en-US" sz="2200" b="1" dirty="0" smtClean="0"/>
          </a:p>
          <a:p>
            <a:r>
              <a:rPr lang="en-US" sz="2600" b="1" dirty="0" smtClean="0"/>
              <a:t>A marketplace is a venue where the market is held</a:t>
            </a:r>
          </a:p>
          <a:p>
            <a:pPr lvl="1"/>
            <a:r>
              <a:rPr lang="en-US" sz="2200" b="1" dirty="0" smtClean="0"/>
              <a:t>Physical (a town’s square)</a:t>
            </a:r>
          </a:p>
          <a:p>
            <a:pPr lvl="1"/>
            <a:r>
              <a:rPr lang="en-US" sz="2200" b="1" dirty="0" smtClean="0"/>
              <a:t>Virtual (a website, a chat, other or mixed means)</a:t>
            </a:r>
          </a:p>
          <a:p>
            <a:pPr lvl="1"/>
            <a:r>
              <a:rPr lang="en-US" sz="2200" b="1" dirty="0" smtClean="0"/>
              <a:t>The terms “market” and “marketplace” will be used interchangeably in this lecture</a:t>
            </a:r>
          </a:p>
          <a:p>
            <a:pPr lvl="1"/>
            <a:endParaRPr 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0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28320"/>
            <a:ext cx="8496944" cy="803320"/>
          </a:xfrm>
        </p:spPr>
        <p:txBody>
          <a:bodyPr/>
          <a:lstStyle/>
          <a:p>
            <a:r>
              <a:rPr lang="en-US" dirty="0" smtClean="0"/>
              <a:t>Tech vector: 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Infection process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Victim browser contact the malicious website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Webpage attacks vulnerabilities on victim’s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If attack works, </a:t>
            </a:r>
            <a:r>
              <a:rPr lang="en-US" dirty="0" err="1" smtClean="0"/>
              <a:t>shellcode</a:t>
            </a:r>
            <a:r>
              <a:rPr lang="en-US" dirty="0" smtClean="0"/>
              <a:t> is </a:t>
            </a:r>
            <a:r>
              <a:rPr lang="en-US" dirty="0" err="1" smtClean="0"/>
              <a:t>exectured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Typically downloads and install malware on system (drive-by)</a:t>
            </a:r>
          </a:p>
          <a:p>
            <a:pPr marL="457200" indent="-457200"/>
            <a:r>
              <a:rPr lang="en-US" dirty="0" smtClean="0"/>
              <a:t>How does an exploit kit look like from inside?</a:t>
            </a:r>
          </a:p>
          <a:p>
            <a:pPr marL="857250" lvl="1" indent="-457200"/>
            <a:r>
              <a:rPr lang="en-US" dirty="0" smtClean="0"/>
              <a:t>Leaked </a:t>
            </a:r>
            <a:r>
              <a:rPr lang="en-US" dirty="0"/>
              <a:t>source codes </a:t>
            </a:r>
            <a:r>
              <a:rPr lang="en-US" dirty="0" smtClean="0"/>
              <a:t>of 30</a:t>
            </a:r>
            <a:r>
              <a:rPr lang="en-US" dirty="0"/>
              <a:t>+ exploit kits </a:t>
            </a:r>
            <a:endParaRPr lang="en-US" dirty="0" smtClean="0"/>
          </a:p>
          <a:p>
            <a:pPr marL="857250" lvl="1" indent="-457200"/>
            <a:r>
              <a:rPr lang="en-US" dirty="0" err="1" smtClean="0"/>
              <a:t>Vulns</a:t>
            </a:r>
            <a:r>
              <a:rPr lang="en-US" dirty="0" smtClean="0"/>
              <a:t> and exploits on 70</a:t>
            </a:r>
            <a:r>
              <a:rPr lang="en-US" dirty="0"/>
              <a:t>+ kits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3173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40"/>
            <a:ext cx="8496944" cy="783000"/>
          </a:xfrm>
        </p:spPr>
        <p:txBody>
          <a:bodyPr/>
          <a:lstStyle/>
          <a:p>
            <a:r>
              <a:rPr lang="en-US" dirty="0" smtClean="0"/>
              <a:t>Offensive components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contact with the victim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Detects browser and operating system (88%)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Checks system hasn’t been attacked yet (64%)</a:t>
            </a:r>
            <a:endParaRPr lang="en-US" dirty="0"/>
          </a:p>
          <a:p>
            <a:pPr marL="1371600" lvl="2" indent="-514350"/>
            <a:r>
              <a:rPr lang="en-US" dirty="0" smtClean="0"/>
              <a:t>via IP checking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Checks if system is actually vulnerable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Launches appropriate attack</a:t>
            </a:r>
          </a:p>
          <a:p>
            <a:pPr lvl="2"/>
            <a:r>
              <a:rPr lang="en-US" dirty="0" smtClean="0"/>
              <a:t>Less sophisticated kits launch the attack even if system isn’t sophisticated enough (36%)</a:t>
            </a:r>
          </a:p>
          <a:p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4276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28320"/>
            <a:ext cx="8496944" cy="803320"/>
          </a:xfrm>
        </p:spPr>
        <p:txBody>
          <a:bodyPr/>
          <a:lstStyle/>
          <a:p>
            <a:r>
              <a:rPr lang="en-US" dirty="0" smtClean="0"/>
              <a:t>Exploit kits: attacks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9604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need one exploit to be successful for the attack to be successful</a:t>
            </a:r>
          </a:p>
          <a:p>
            <a:r>
              <a:rPr lang="en-US" dirty="0" smtClean="0"/>
              <a:t>Typically 10-12 exploits per kit</a:t>
            </a:r>
          </a:p>
          <a:p>
            <a:pPr lvl="1"/>
            <a:r>
              <a:rPr lang="en-US" dirty="0" smtClean="0"/>
              <a:t>Recently we see </a:t>
            </a:r>
            <a:r>
              <a:rPr lang="en-US" dirty="0" err="1" smtClean="0"/>
              <a:t>ekits</a:t>
            </a:r>
            <a:r>
              <a:rPr lang="en-US" dirty="0" smtClean="0"/>
              <a:t> with 3</a:t>
            </a:r>
            <a:r>
              <a:rPr lang="en-US" dirty="0"/>
              <a:t>-5 exploits</a:t>
            </a:r>
            <a:endParaRPr lang="en-US" dirty="0" smtClean="0"/>
          </a:p>
          <a:p>
            <a:pPr lvl="1"/>
            <a:r>
              <a:rPr lang="en-US" dirty="0" smtClean="0"/>
              <a:t>Most often not very recent (2-3 years)</a:t>
            </a:r>
          </a:p>
          <a:p>
            <a:r>
              <a:rPr lang="en-US" dirty="0" smtClean="0"/>
              <a:t>Exploits typically attack </a:t>
            </a:r>
            <a:r>
              <a:rPr lang="en-US" dirty="0" err="1" smtClean="0"/>
              <a:t>vulns</a:t>
            </a:r>
            <a:r>
              <a:rPr lang="en-US" dirty="0" smtClean="0"/>
              <a:t> on:</a:t>
            </a:r>
          </a:p>
          <a:p>
            <a:pPr lvl="1"/>
            <a:r>
              <a:rPr lang="en-US" b="1" dirty="0" smtClean="0"/>
              <a:t>Adobe Flash, Acrobat Reader, Internet Explorer, Java, other plug-ins</a:t>
            </a:r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9274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Question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do exploit </a:t>
            </a:r>
            <a:r>
              <a:rPr lang="it-IT" dirty="0" err="1" smtClean="0"/>
              <a:t>kits</a:t>
            </a:r>
            <a:r>
              <a:rPr lang="it-IT" dirty="0" smtClean="0"/>
              <a:t> use </a:t>
            </a:r>
            <a:r>
              <a:rPr lang="it-IT" dirty="0" err="1" smtClean="0"/>
              <a:t>plugin</a:t>
            </a:r>
            <a:r>
              <a:rPr lang="it-IT" dirty="0" smtClean="0"/>
              <a:t> </a:t>
            </a:r>
            <a:r>
              <a:rPr lang="it-IT" dirty="0" err="1" smtClean="0"/>
              <a:t>vulnerabilities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3191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97840"/>
            <a:ext cx="8496944" cy="833800"/>
          </a:xfrm>
        </p:spPr>
        <p:txBody>
          <a:bodyPr/>
          <a:lstStyle/>
          <a:p>
            <a:r>
              <a:rPr lang="en-US" dirty="0" smtClean="0"/>
              <a:t>Defensive components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exploit kits </a:t>
            </a:r>
            <a:r>
              <a:rPr lang="en-US" b="1" dirty="0" smtClean="0"/>
              <a:t>defend </a:t>
            </a:r>
            <a:r>
              <a:rPr lang="en-US" dirty="0" smtClean="0"/>
              <a:t>themselves against AV/robot detection</a:t>
            </a:r>
          </a:p>
          <a:p>
            <a:r>
              <a:rPr lang="en-US" b="1" dirty="0" smtClean="0"/>
              <a:t>Payload and malware obfuscation </a:t>
            </a:r>
            <a:r>
              <a:rPr lang="en-US" dirty="0" smtClean="0"/>
              <a:t>(82%)</a:t>
            </a:r>
          </a:p>
          <a:p>
            <a:pPr lvl="1"/>
            <a:r>
              <a:rPr lang="en-US" dirty="0" smtClean="0"/>
              <a:t>Obfuscation + crypto</a:t>
            </a:r>
          </a:p>
          <a:p>
            <a:pPr lvl="1"/>
            <a:r>
              <a:rPr lang="en-US" dirty="0" smtClean="0"/>
              <a:t>Malware packers</a:t>
            </a:r>
          </a:p>
          <a:p>
            <a:r>
              <a:rPr lang="en-US" dirty="0" smtClean="0"/>
              <a:t>Block IP to avoid probes (78%)</a:t>
            </a:r>
          </a:p>
          <a:p>
            <a:r>
              <a:rPr lang="en-US" dirty="0" smtClean="0"/>
              <a:t>Evasion </a:t>
            </a:r>
            <a:r>
              <a:rPr lang="en-US" dirty="0" err="1" smtClean="0"/>
              <a:t>robots+crawlers</a:t>
            </a:r>
            <a:r>
              <a:rPr lang="en-US" dirty="0" smtClean="0"/>
              <a:t> (3 kits only)</a:t>
            </a:r>
          </a:p>
          <a:p>
            <a:r>
              <a:rPr lang="en-US" dirty="0" smtClean="0"/>
              <a:t>Some even check whether the domain on which the exploit kit is hosted is included in antimalware lists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9189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Defensive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r>
              <a:rPr lang="it-IT" dirty="0" smtClean="0"/>
              <a:t>: </a:t>
            </a:r>
            <a:r>
              <a:rPr lang="it-IT" dirty="0" err="1" smtClean="0"/>
              <a:t>Venn</a:t>
            </a:r>
            <a:r>
              <a:rPr lang="it-IT" dirty="0" smtClean="0"/>
              <a:t> </a:t>
            </a:r>
            <a:r>
              <a:rPr lang="it-IT" dirty="0" err="1" smtClean="0"/>
              <a:t>Diagram</a:t>
            </a:r>
            <a:endParaRPr lang="it-IT" dirty="0"/>
          </a:p>
        </p:txBody>
      </p:sp>
      <p:pic>
        <p:nvPicPr>
          <p:cNvPr id="5" name="Segnaposto contenuto 4" descr="Schermata 06-2457191 alle 02.09.5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1" r="-1586"/>
          <a:stretch/>
        </p:blipFill>
        <p:spPr>
          <a:xfrm>
            <a:off x="33129" y="1822174"/>
            <a:ext cx="9037587" cy="3644348"/>
          </a:xfrm>
        </p:spPr>
      </p:pic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5852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99440"/>
            <a:ext cx="8496944" cy="73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Packers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8884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Antivirus </a:t>
            </a:r>
            <a:r>
              <a:rPr lang="en-US" dirty="0" err="1" smtClean="0"/>
              <a:t>sofware</a:t>
            </a:r>
            <a:r>
              <a:rPr lang="en-US" dirty="0" smtClean="0"/>
              <a:t> usually </a:t>
            </a:r>
            <a:r>
              <a:rPr lang="en-US" dirty="0" err="1" smtClean="0"/>
              <a:t>recognise</a:t>
            </a:r>
            <a:r>
              <a:rPr lang="en-US" dirty="0" smtClean="0"/>
              <a:t> the signature of the malware in memory</a:t>
            </a:r>
          </a:p>
          <a:p>
            <a:r>
              <a:rPr lang="en-US" dirty="0" smtClean="0"/>
              <a:t>Compare suspicious file and DB of signatures</a:t>
            </a:r>
          </a:p>
          <a:p>
            <a:pPr lvl="1"/>
            <a:r>
              <a:rPr lang="en-US" dirty="0" smtClean="0"/>
              <a:t>If match, stop </a:t>
            </a:r>
            <a:r>
              <a:rPr lang="en-US" dirty="0" err="1" smtClean="0"/>
              <a:t>exectution</a:t>
            </a:r>
            <a:r>
              <a:rPr lang="en-US" dirty="0" smtClean="0"/>
              <a:t>, remove</a:t>
            </a:r>
          </a:p>
          <a:p>
            <a:r>
              <a:rPr lang="en-US" dirty="0" smtClean="0"/>
              <a:t>Packers → Essentially pieces of </a:t>
            </a:r>
            <a:r>
              <a:rPr lang="en-US" dirty="0" err="1" smtClean="0"/>
              <a:t>sw</a:t>
            </a:r>
            <a:r>
              <a:rPr lang="en-US" dirty="0" smtClean="0"/>
              <a:t> that “wrap” the malware and modify, this way, the malware’s signature </a:t>
            </a:r>
          </a:p>
          <a:p>
            <a:pPr lvl="1"/>
            <a:r>
              <a:rPr lang="en-US" dirty="0" smtClean="0"/>
              <a:t>The binary memory imprint of the packed malware changes</a:t>
            </a:r>
          </a:p>
          <a:p>
            <a:pPr lvl="1"/>
            <a:r>
              <a:rPr lang="en-US" dirty="0" smtClean="0"/>
              <a:t>Goal is </a:t>
            </a:r>
            <a:r>
              <a:rPr lang="en-US" b="1" dirty="0" smtClean="0"/>
              <a:t>malware obfuscation</a:t>
            </a:r>
          </a:p>
          <a:p>
            <a:r>
              <a:rPr lang="en-US" dirty="0" smtClean="0"/>
              <a:t>Attacker can send a “fresh” attack with a lower detection rate from AVs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874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Management Console</a:t>
            </a:r>
            <a:endParaRPr lang="it-IT" dirty="0"/>
          </a:p>
        </p:txBody>
      </p:sp>
      <p:pic>
        <p:nvPicPr>
          <p:cNvPr id="5" name="Segnaposto contenuto 4" descr="Schermata 06-2457191 alle 02.11.3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" b="-87"/>
          <a:stretch/>
        </p:blipFill>
        <p:spPr>
          <a:xfrm>
            <a:off x="251520" y="1188720"/>
            <a:ext cx="8640960" cy="5434330"/>
          </a:xfrm>
        </p:spPr>
      </p:pic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0893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Gartner’s</a:t>
            </a:r>
            <a:r>
              <a:rPr lang="it-IT" dirty="0" smtClean="0"/>
              <a:t> </a:t>
            </a:r>
            <a:r>
              <a:rPr lang="it-IT" dirty="0" err="1" smtClean="0"/>
              <a:t>Quadrant</a:t>
            </a:r>
            <a:r>
              <a:rPr lang="it-IT" dirty="0" smtClean="0"/>
              <a:t> per exploit </a:t>
            </a:r>
            <a:r>
              <a:rPr lang="it-IT" dirty="0" err="1" smtClean="0"/>
              <a:t>kits</a:t>
            </a:r>
            <a:endParaRPr lang="it-IT" dirty="0"/>
          </a:p>
        </p:txBody>
      </p:sp>
      <p:pic>
        <p:nvPicPr>
          <p:cNvPr id="5" name="Segnaposto contenuto 4" descr="Schermata 06-2457191 alle 02.13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b="11893"/>
          <a:stretch>
            <a:fillRect/>
          </a:stretch>
        </p:blipFill>
        <p:spPr/>
      </p:pic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6949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9280"/>
            <a:ext cx="8496944" cy="742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Kit exploration: </a:t>
            </a:r>
            <a:r>
              <a:rPr lang="en-US" dirty="0" err="1" smtClean="0"/>
              <a:t>Crimepack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crimpack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51" y="1464476"/>
            <a:ext cx="6230293" cy="53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351"/>
            <a:ext cx="887737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(cybercrime) black markets</a:t>
            </a:r>
            <a:endParaRPr lang="en-US" dirty="0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271253" y="1600200"/>
            <a:ext cx="8606117" cy="4876800"/>
          </a:xfrm>
        </p:spPr>
        <p:txBody>
          <a:bodyPr>
            <a:normAutofit lnSpcReduction="10000"/>
          </a:bodyPr>
          <a:lstStyle/>
          <a:p>
            <a:r>
              <a:rPr lang="en-US" sz="2600" b="1" i="1" dirty="0" smtClean="0"/>
              <a:t>.. a “black market” economy, built around for profit cybercrime, in which a large number of geographically distributed actors trade in data, knowledge and services [Kurt et al. 2015]</a:t>
            </a:r>
          </a:p>
          <a:p>
            <a:endParaRPr lang="en-US" sz="2600" b="1" dirty="0"/>
          </a:p>
          <a:p>
            <a:pPr marL="0" indent="0">
              <a:buNone/>
            </a:pPr>
            <a:r>
              <a:rPr lang="en-US" sz="2600" b="1" dirty="0" smtClean="0"/>
              <a:t>→ Held in virtual marketplaces</a:t>
            </a:r>
          </a:p>
          <a:p>
            <a:pPr lvl="1"/>
            <a:r>
              <a:rPr lang="en-US" sz="2200" b="1" dirty="0" smtClean="0"/>
              <a:t>Originally IRC</a:t>
            </a:r>
          </a:p>
          <a:p>
            <a:pPr lvl="1"/>
            <a:r>
              <a:rPr lang="en-US" sz="2200" b="1" dirty="0" smtClean="0"/>
              <a:t>Now mostly web-forums</a:t>
            </a:r>
            <a:endParaRPr lang="en-US" sz="2600" b="1" dirty="0" smtClean="0"/>
          </a:p>
          <a:p>
            <a:r>
              <a:rPr lang="en-US" sz="2600" b="1" dirty="0" smtClean="0"/>
              <a:t>Trading of </a:t>
            </a:r>
            <a:endParaRPr lang="en-US" sz="2200" b="1" dirty="0" smtClean="0"/>
          </a:p>
          <a:p>
            <a:pPr lvl="1"/>
            <a:r>
              <a:rPr lang="en-US" sz="2200" b="1" dirty="0" smtClean="0"/>
              <a:t>Attacking tools</a:t>
            </a:r>
          </a:p>
          <a:p>
            <a:pPr lvl="1"/>
            <a:r>
              <a:rPr lang="en-US" sz="2200" b="1" dirty="0"/>
              <a:t>H</a:t>
            </a:r>
            <a:r>
              <a:rPr lang="en-US" sz="2200" b="1" dirty="0" smtClean="0"/>
              <a:t>ighly efficient exploits; Vulnerabilities</a:t>
            </a:r>
            <a:endParaRPr lang="en-US" sz="2200" b="1" dirty="0"/>
          </a:p>
          <a:p>
            <a:pPr lvl="1"/>
            <a:r>
              <a:rPr lang="en-US" sz="2200" b="1" dirty="0" smtClean="0"/>
              <a:t>Accounts, money laundry, CCNs.. 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9280"/>
            <a:ext cx="8496944" cy="742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Details on attacks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6" name="Picture 5" descr="crimepackwlm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1"/>
          <a:stretch/>
        </p:blipFill>
        <p:spPr>
          <a:xfrm>
            <a:off x="683568" y="1484784"/>
            <a:ext cx="7632848" cy="53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2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19760"/>
            <a:ext cx="8496944" cy="711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Define and inject exploit and </a:t>
            </a:r>
            <a:r>
              <a:rPr lang="en-US" dirty="0" err="1" smtClean="0"/>
              <a:t>shellcode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6" name="Picture 5" descr="crimpa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460432" cy="52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3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9280"/>
            <a:ext cx="8496944" cy="742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Administer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crimpack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05"/>
          <a:stretch/>
        </p:blipFill>
        <p:spPr>
          <a:xfrm>
            <a:off x="539552" y="1844824"/>
            <a:ext cx="8076529" cy="29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9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58800"/>
            <a:ext cx="8496944" cy="772840"/>
          </a:xfrm>
        </p:spPr>
        <p:txBody>
          <a:bodyPr/>
          <a:lstStyle/>
          <a:p>
            <a:r>
              <a:rPr lang="en-US" dirty="0" smtClean="0"/>
              <a:t>Exploit selection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crimpack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3"/>
          <a:stretch/>
        </p:blipFill>
        <p:spPr>
          <a:xfrm>
            <a:off x="467544" y="1844824"/>
            <a:ext cx="8076529" cy="38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9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0660"/>
            <a:ext cx="8686801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High-tech Cybercrime Markets: </a:t>
            </a:r>
            <a:br>
              <a:rPr lang="en-US" dirty="0" smtClean="0"/>
            </a:br>
            <a:r>
              <a:rPr lang="en-US" dirty="0" smtClean="0"/>
              <a:t>Why should we care?  (Reprise)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44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many of you can build an actual exploit and delivery mechanism </a:t>
            </a:r>
            <a:r>
              <a:rPr lang="en-US" sz="2800" dirty="0" smtClean="0"/>
              <a:t>that</a:t>
            </a:r>
          </a:p>
          <a:p>
            <a:pPr lvl="1"/>
            <a:r>
              <a:rPr lang="en-US" dirty="0" smtClean="0"/>
              <a:t>Freshly encrypts all its instances to decrease AV detection rates</a:t>
            </a:r>
          </a:p>
          <a:p>
            <a:pPr lvl="1"/>
            <a:r>
              <a:rPr lang="en-US" dirty="0" smtClean="0"/>
              <a:t>Reliably executes its </a:t>
            </a:r>
            <a:r>
              <a:rPr lang="en-US" dirty="0" err="1" smtClean="0"/>
              <a:t>shellcode</a:t>
            </a:r>
            <a:r>
              <a:rPr lang="en-US" dirty="0" smtClean="0"/>
              <a:t> avoiding ASLR/DEP</a:t>
            </a:r>
          </a:p>
          <a:p>
            <a:pPr lvl="1"/>
            <a:r>
              <a:rPr lang="en-US" dirty="0" smtClean="0"/>
              <a:t>Reliably delivers an encrypted payload</a:t>
            </a:r>
          </a:p>
          <a:p>
            <a:pPr lvl="2"/>
            <a:r>
              <a:rPr lang="en-US" dirty="0" smtClean="0"/>
              <a:t>That silently installs on the victim machine</a:t>
            </a:r>
          </a:p>
          <a:p>
            <a:pPr lvl="2"/>
            <a:r>
              <a:rPr lang="en-US" dirty="0" smtClean="0"/>
              <a:t>And returns the control to the parent process without having it throwing any exceptions?</a:t>
            </a:r>
          </a:p>
          <a:p>
            <a:pPr marL="0" indent="0">
              <a:buNone/>
            </a:pPr>
            <a:r>
              <a:rPr lang="en-US" dirty="0" smtClean="0"/>
              <a:t>→ Commoditization of attacks greatly increases attackers capabilities</a:t>
            </a:r>
          </a:p>
          <a:p>
            <a:r>
              <a:rPr lang="en-US" dirty="0" smtClean="0"/>
              <a:t>With 10.000$ US$/</a:t>
            </a:r>
            <a:r>
              <a:rPr lang="en-US" dirty="0" err="1" smtClean="0"/>
              <a:t>yr</a:t>
            </a:r>
            <a:r>
              <a:rPr lang="en-US" dirty="0" smtClean="0"/>
              <a:t> you can build a 1M bots botnet</a:t>
            </a:r>
          </a:p>
          <a:p>
            <a:pPr lvl="1"/>
            <a:r>
              <a:rPr lang="en-US" dirty="0" smtClean="0"/>
              <a:t>And to break even you need to get 1 US$ cent out of each.</a:t>
            </a:r>
          </a:p>
          <a:p>
            <a:pPr lvl="1"/>
            <a:r>
              <a:rPr lang="en-US" dirty="0" smtClean="0"/>
              <a:t>You do not believe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0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7772400" cy="965969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Underground </a:t>
            </a:r>
            <a:r>
              <a:rPr lang="it-IT" dirty="0" err="1" smtClean="0"/>
              <a:t>markets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94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19760"/>
            <a:ext cx="8496944" cy="711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High-tech Cybercrime Markets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This technology is trade in underground, closed markets</a:t>
            </a:r>
          </a:p>
          <a:p>
            <a:r>
              <a:rPr lang="en-US" sz="2800" b="1" dirty="0" smtClean="0"/>
              <a:t>We have infiltrated several</a:t>
            </a:r>
          </a:p>
          <a:p>
            <a:r>
              <a:rPr lang="en-US" sz="2800" dirty="0" smtClean="0"/>
              <a:t>Today we explore the most prominent one</a:t>
            </a:r>
          </a:p>
          <a:p>
            <a:pPr lvl="1"/>
            <a:r>
              <a:rPr lang="en-US" sz="2400" dirty="0" smtClean="0"/>
              <a:t>Russian Market</a:t>
            </a:r>
          </a:p>
          <a:p>
            <a:pPr lvl="1"/>
            <a:r>
              <a:rPr lang="en-US" sz="2400" dirty="0" smtClean="0"/>
              <a:t>On open Internet but closed access</a:t>
            </a:r>
          </a:p>
          <a:p>
            <a:pPr lvl="2"/>
            <a:r>
              <a:rPr lang="en-US" sz="2000" dirty="0" smtClean="0"/>
              <a:t>Entry-barrier requires credible background, </a:t>
            </a:r>
            <a:r>
              <a:rPr lang="en-US" sz="2000" dirty="0" err="1" smtClean="0"/>
              <a:t>russian</a:t>
            </a:r>
            <a:r>
              <a:rPr lang="en-US" sz="2000" dirty="0" smtClean="0"/>
              <a:t> language, and passing an entry test</a:t>
            </a:r>
          </a:p>
          <a:p>
            <a:r>
              <a:rPr lang="en-US" sz="2800" dirty="0" smtClean="0"/>
              <a:t>Infiltrated for 4+ years</a:t>
            </a:r>
          </a:p>
          <a:p>
            <a:pPr lvl="1"/>
            <a:r>
              <a:rPr lang="en-US" sz="2400" dirty="0" smtClean="0"/>
              <a:t>1.5 years “break” as we’ve been kicked out of market</a:t>
            </a:r>
          </a:p>
          <a:p>
            <a:pPr lvl="2"/>
            <a:r>
              <a:rPr lang="en-US" sz="2000" dirty="0" smtClean="0"/>
              <a:t>Much work to get back in</a:t>
            </a:r>
          </a:p>
          <a:p>
            <a:pPr lvl="1"/>
            <a:r>
              <a:rPr lang="en-US" sz="2400" dirty="0" smtClean="0"/>
              <a:t>TOR access (to avoid firing too many alarms)</a:t>
            </a:r>
          </a:p>
          <a:p>
            <a:pPr lvl="1"/>
            <a:endParaRPr lang="en-US" sz="24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2060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Several “themes”</a:t>
            </a:r>
          </a:p>
          <a:p>
            <a:pPr lvl="1"/>
            <a:r>
              <a:rPr lang="ru-RU" dirty="0" smtClean="0"/>
              <a:t> [Вирусология] </a:t>
            </a:r>
            <a:r>
              <a:rPr lang="en-US" dirty="0" smtClean="0"/>
              <a:t>→  </a:t>
            </a:r>
            <a:r>
              <a:rPr lang="en-US" dirty="0" err="1" smtClean="0"/>
              <a:t>Virusologia</a:t>
            </a:r>
            <a:r>
              <a:rPr lang="en-US" dirty="0" smtClean="0"/>
              <a:t> → malware, exploits, packs, …</a:t>
            </a:r>
            <a:endParaRPr lang="ru-RU" dirty="0" smtClean="0"/>
          </a:p>
          <a:p>
            <a:pPr lvl="1"/>
            <a:r>
              <a:rPr lang="ru-RU" dirty="0" smtClean="0"/>
              <a:t> [Доступы] </a:t>
            </a:r>
            <a:r>
              <a:rPr lang="en-US" dirty="0" smtClean="0"/>
              <a:t>→ Access → FTP Servers, shells, SQL-</a:t>
            </a:r>
            <a:r>
              <a:rPr lang="en-US" dirty="0" err="1" smtClean="0"/>
              <a:t>i</a:t>
            </a:r>
            <a:r>
              <a:rPr lang="en-US" dirty="0" smtClean="0"/>
              <a:t>, … </a:t>
            </a:r>
            <a:endParaRPr lang="ru-RU" dirty="0" smtClean="0"/>
          </a:p>
          <a:p>
            <a:pPr lvl="1"/>
            <a:r>
              <a:rPr lang="ru-RU" dirty="0" smtClean="0"/>
              <a:t> [Серверы] </a:t>
            </a:r>
            <a:r>
              <a:rPr lang="en-US" dirty="0" smtClean="0"/>
              <a:t>→ Servers → VPN, proxies, VPS, hosting, …</a:t>
            </a:r>
            <a:endParaRPr lang="ru-RU" dirty="0" smtClean="0"/>
          </a:p>
          <a:p>
            <a:pPr lvl="1"/>
            <a:r>
              <a:rPr lang="ru-RU" dirty="0" smtClean="0"/>
              <a:t> [Социальные сети] </a:t>
            </a:r>
            <a:r>
              <a:rPr lang="en-US" dirty="0" smtClean="0"/>
              <a:t>→ Social networks → accounts, groups, …</a:t>
            </a:r>
            <a:endParaRPr lang="ru-RU" dirty="0" smtClean="0"/>
          </a:p>
          <a:p>
            <a:pPr lvl="1"/>
            <a:r>
              <a:rPr lang="ru-RU" dirty="0" smtClean="0"/>
              <a:t> [Спам] </a:t>
            </a:r>
            <a:r>
              <a:rPr lang="en-US" dirty="0" smtClean="0"/>
              <a:t>→ Spam → emailing, databases, mail dumps, …</a:t>
            </a:r>
            <a:endParaRPr lang="ru-RU" dirty="0" smtClean="0"/>
          </a:p>
          <a:p>
            <a:pPr lvl="1"/>
            <a:r>
              <a:rPr lang="ru-RU" dirty="0" smtClean="0"/>
              <a:t> [</a:t>
            </a:r>
            <a:r>
              <a:rPr lang="ru-RU" dirty="0" err="1" smtClean="0"/>
              <a:t>Траф</a:t>
            </a:r>
            <a:r>
              <a:rPr lang="ru-RU" dirty="0" smtClean="0"/>
              <a:t>] </a:t>
            </a:r>
            <a:r>
              <a:rPr lang="en-US" dirty="0" smtClean="0"/>
              <a:t>→ Internet traffic→ connections, </a:t>
            </a:r>
            <a:r>
              <a:rPr lang="en-US" dirty="0" err="1" smtClean="0"/>
              <a:t>iframes</a:t>
            </a:r>
            <a:r>
              <a:rPr lang="en-US" dirty="0" smtClean="0"/>
              <a:t>, …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it-IT" dirty="0" smtClean="0"/>
              <a:t>[</a:t>
            </a:r>
            <a:r>
              <a:rPr lang="ru-RU" dirty="0" smtClean="0"/>
              <a:t>Финансы] </a:t>
            </a:r>
            <a:r>
              <a:rPr lang="en-US" dirty="0" smtClean="0"/>
              <a:t>→ finance → bank accounts, money exchange, …</a:t>
            </a:r>
            <a:endParaRPr lang="ru-RU" dirty="0" smtClean="0"/>
          </a:p>
          <a:p>
            <a:pPr lvl="1"/>
            <a:r>
              <a:rPr lang="ru-RU" dirty="0" smtClean="0"/>
              <a:t> [Работа] </a:t>
            </a:r>
            <a:r>
              <a:rPr lang="en-US" dirty="0" smtClean="0"/>
              <a:t>→ Work → look up for and offer jobs</a:t>
            </a:r>
            <a:endParaRPr lang="ru-RU" dirty="0" smtClean="0"/>
          </a:p>
          <a:p>
            <a:pPr lvl="1"/>
            <a:r>
              <a:rPr lang="ru-RU" dirty="0" smtClean="0"/>
              <a:t> [Разное] </a:t>
            </a:r>
            <a:r>
              <a:rPr lang="en-US" dirty="0" smtClean="0"/>
              <a:t>→ other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2011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97840"/>
            <a:ext cx="8496944" cy="833800"/>
          </a:xfrm>
        </p:spPr>
        <p:txBody>
          <a:bodyPr/>
          <a:lstStyle/>
          <a:p>
            <a:r>
              <a:rPr lang="en-US" dirty="0" smtClean="0"/>
              <a:t>Market activity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5" name="Picture 4" descr="market-activit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1"/>
          <a:stretch/>
        </p:blipFill>
        <p:spPr>
          <a:xfrm>
            <a:off x="1331640" y="1412776"/>
            <a:ext cx="6120680" cy="48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58800"/>
            <a:ext cx="8496944" cy="772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of new goods in the market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market-activit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6"/>
          <a:stretch/>
        </p:blipFill>
        <p:spPr>
          <a:xfrm>
            <a:off x="1403648" y="1412776"/>
            <a:ext cx="591308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2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Underground-based market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33826"/>
            <a:ext cx="8640960" cy="47045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“TOR-based markets” →Can’t be reached from “standard” internet</a:t>
            </a:r>
          </a:p>
          <a:p>
            <a:pPr lvl="1"/>
            <a:r>
              <a:rPr lang="en-US" dirty="0" smtClean="0"/>
              <a:t>→ “a network inside the Network”</a:t>
            </a:r>
          </a:p>
          <a:p>
            <a:pPr lvl="1"/>
            <a:r>
              <a:rPr lang="en-US" dirty="0" smtClean="0"/>
              <a:t>Typically drugs and other illegal good markets</a:t>
            </a:r>
          </a:p>
          <a:p>
            <a:r>
              <a:rPr lang="en-US" dirty="0" smtClean="0"/>
              <a:t>“Closed markets” → can be reached on the Internet</a:t>
            </a:r>
          </a:p>
          <a:p>
            <a:pPr lvl="1"/>
            <a:r>
              <a:rPr lang="en-US" dirty="0" smtClean="0"/>
              <a:t>Most tech markets are of this type</a:t>
            </a:r>
          </a:p>
          <a:p>
            <a:pPr lvl="1"/>
            <a:r>
              <a:rPr lang="en-US" dirty="0" smtClean="0"/>
              <a:t>Markets are closed, entry by selection</a:t>
            </a:r>
          </a:p>
          <a:p>
            <a:pPr lvl="1"/>
            <a:r>
              <a:rPr lang="en-US" dirty="0" err="1" smtClean="0"/>
              <a:t>Organised</a:t>
            </a:r>
            <a:r>
              <a:rPr lang="en-US" dirty="0" smtClean="0"/>
              <a:t> in different markets</a:t>
            </a:r>
          </a:p>
          <a:p>
            <a:pPr lvl="2"/>
            <a:r>
              <a:rPr lang="en-US" dirty="0" smtClean="0"/>
              <a:t>Typically “national” → Russian, </a:t>
            </a:r>
            <a:r>
              <a:rPr lang="en-US" dirty="0" err="1" smtClean="0"/>
              <a:t>chinese</a:t>
            </a:r>
            <a:r>
              <a:rPr lang="en-US" dirty="0" smtClean="0"/>
              <a:t>, </a:t>
            </a:r>
            <a:r>
              <a:rPr lang="en-US" dirty="0" err="1" smtClean="0"/>
              <a:t>brazilian</a:t>
            </a:r>
            <a:endParaRPr lang="en-US" dirty="0" smtClean="0"/>
          </a:p>
          <a:p>
            <a:pPr lvl="1"/>
            <a:r>
              <a:rPr lang="en-US" dirty="0" smtClean="0"/>
              <a:t>Among most influent there are Russian markets</a:t>
            </a:r>
          </a:p>
          <a:p>
            <a:pPr lvl="2"/>
            <a:r>
              <a:rPr lang="en-US" dirty="0" smtClean="0"/>
              <a:t>We infiltrated several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6280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60400"/>
            <a:ext cx="8496944" cy="67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10 on “</a:t>
            </a:r>
            <a:r>
              <a:rPr lang="en-US" dirty="0" err="1" smtClean="0"/>
              <a:t>virusologia</a:t>
            </a:r>
            <a:r>
              <a:rPr lang="en-US" dirty="0" smtClean="0"/>
              <a:t>” (08.06.15)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2552" y="2525519"/>
            <a:ext cx="8229600" cy="3744416"/>
          </a:xfrm>
        </p:spPr>
        <p:txBody>
          <a:bodyPr/>
          <a:lstStyle/>
          <a:p>
            <a:r>
              <a:rPr lang="en-US" dirty="0" smtClean="0"/>
              <a:t>Malware</a:t>
            </a:r>
          </a:p>
          <a:p>
            <a:r>
              <a:rPr lang="en-US" dirty="0" smtClean="0"/>
              <a:t>Exploits</a:t>
            </a:r>
          </a:p>
          <a:p>
            <a:r>
              <a:rPr lang="en-US" dirty="0" smtClean="0"/>
              <a:t>Crypto/packers</a:t>
            </a:r>
          </a:p>
          <a:p>
            <a:r>
              <a:rPr lang="en-US" dirty="0" smtClean="0"/>
              <a:t>Exploit kits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Screen Shot 2015-06-08 at 10.47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7"/>
          <a:stretch/>
        </p:blipFill>
        <p:spPr>
          <a:xfrm>
            <a:off x="503040" y="2094627"/>
            <a:ext cx="4067944" cy="38872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282952" y="2165479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282952" y="2669535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82952" y="3029575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26968" y="3461623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82952" y="3893671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82952" y="4253711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82952" y="475776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82952" y="5189815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82952" y="547784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82952" y="583788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7048" y="194016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Exploit Kit “RIG v3”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47048" y="2453511"/>
            <a:ext cx="35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 to </a:t>
            </a:r>
            <a:r>
              <a:rPr lang="en-US" dirty="0" err="1" smtClean="0"/>
              <a:t>encryptmalware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47048" y="281355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Exploit Kit “Neutrino”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47048" y="324559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Sale of Office exploits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47048" y="367764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Dropper “Nuclear” (</a:t>
            </a:r>
            <a:r>
              <a:rPr lang="en-US" dirty="0" err="1" smtClean="0"/>
              <a:t>EKit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47048" y="403768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 exploits for Windows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47048" y="454174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Crypt online service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47048" y="497379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attacks injector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91064" y="54685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 bots</a:t>
            </a:r>
            <a:endParaRPr lang="en-US" dirty="0"/>
          </a:p>
        </p:txBody>
      </p:sp>
      <p:sp>
        <p:nvSpPr>
          <p:cNvPr id="28" name="Right Brace 27"/>
          <p:cNvSpPr/>
          <p:nvPr/>
        </p:nvSpPr>
        <p:spPr>
          <a:xfrm>
            <a:off x="5075040" y="5477847"/>
            <a:ext cx="216024" cy="36004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8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68960"/>
            <a:ext cx="8496944" cy="762680"/>
          </a:xfrm>
        </p:spPr>
        <p:txBody>
          <a:bodyPr/>
          <a:lstStyle/>
          <a:p>
            <a:r>
              <a:rPr lang="en-US" dirty="0" smtClean="0"/>
              <a:t>Details of a kit in the market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eleonor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5653"/>
            <a:ext cx="7340524" cy="4897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803" y="1877223"/>
            <a:ext cx="7247692" cy="39747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26108" y="1606725"/>
            <a:ext cx="671383" cy="2704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7491" y="1434262"/>
            <a:ext cx="694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Rate di </a:t>
            </a:r>
            <a:r>
              <a:rPr lang="en-US" sz="1600" dirty="0" err="1" smtClean="0">
                <a:solidFill>
                  <a:srgbClr val="FF0000"/>
                </a:solidFill>
              </a:rPr>
              <a:t>successo</a:t>
            </a:r>
            <a:r>
              <a:rPr lang="en-US" sz="1600" dirty="0" smtClean="0">
                <a:solidFill>
                  <a:srgbClr val="FF0000"/>
                </a:solidFill>
              </a:rPr>
              <a:t> del kit → *Il rate </a:t>
            </a:r>
            <a:r>
              <a:rPr lang="en-US" sz="1600" dirty="0" err="1" smtClean="0">
                <a:solidFill>
                  <a:srgbClr val="FF0000"/>
                </a:solidFill>
              </a:rPr>
              <a:t>dipende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dalla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u="sng" dirty="0" err="1" smtClean="0">
                <a:solidFill>
                  <a:srgbClr val="FF0000"/>
                </a:solidFill>
              </a:rPr>
              <a:t>qualità</a:t>
            </a:r>
            <a:r>
              <a:rPr lang="en-US" sz="1600" u="sng" dirty="0" smtClean="0">
                <a:solidFill>
                  <a:srgbClr val="FF0000"/>
                </a:solidFill>
              </a:rPr>
              <a:t> del </a:t>
            </a:r>
            <a:r>
              <a:rPr lang="en-US" sz="1600" u="sng" dirty="0" err="1" smtClean="0">
                <a:solidFill>
                  <a:srgbClr val="FF0000"/>
                </a:solidFill>
              </a:rPr>
              <a:t>traffico</a:t>
            </a:r>
            <a:r>
              <a:rPr lang="en-US" sz="1600" u="sng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che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riceve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801" y="2458619"/>
            <a:ext cx="4128265" cy="63903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63067" y="2729117"/>
            <a:ext cx="2534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6499" y="2353632"/>
            <a:ext cx="2160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Rate di </a:t>
            </a:r>
            <a:r>
              <a:rPr lang="en-US" sz="1400" dirty="0" err="1" smtClean="0">
                <a:solidFill>
                  <a:srgbClr val="FF0000"/>
                </a:solidFill>
              </a:rPr>
              <a:t>installazione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Zeus malware: 50-60%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Loader: 80-90%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802" y="3502956"/>
            <a:ext cx="2751573" cy="19395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13854" y="3604931"/>
            <a:ext cx="2534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67285" y="3412730"/>
            <a:ext cx="134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Ultimi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prezzi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8535" y="3688439"/>
            <a:ext cx="637839" cy="22282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2960655" y="3953707"/>
            <a:ext cx="216038" cy="58536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9733" y="4021368"/>
            <a:ext cx="262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Servizi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addizionali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2694951" y="5149977"/>
            <a:ext cx="169783" cy="15442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6374" y="5295554"/>
            <a:ext cx="3820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Contatti</a:t>
            </a:r>
            <a:r>
              <a:rPr lang="en-US" dirty="0" smtClean="0">
                <a:solidFill>
                  <a:srgbClr val="FF0000"/>
                </a:solidFill>
              </a:rPr>
              <a:t> del </a:t>
            </a:r>
            <a:r>
              <a:rPr lang="en-US" dirty="0" err="1" smtClean="0">
                <a:solidFill>
                  <a:srgbClr val="FF0000"/>
                </a:solidFill>
              </a:rPr>
              <a:t>venditore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Lunedì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Sabato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Dalle</a:t>
            </a:r>
            <a:r>
              <a:rPr lang="en-US" dirty="0" smtClean="0">
                <a:solidFill>
                  <a:srgbClr val="FF0000"/>
                </a:solidFill>
              </a:rPr>
              <a:t> 7 </a:t>
            </a:r>
            <a:r>
              <a:rPr lang="en-US" dirty="0" err="1" smtClean="0">
                <a:solidFill>
                  <a:srgbClr val="FF0000"/>
                </a:solidFill>
              </a:rPr>
              <a:t>alle</a:t>
            </a:r>
            <a:r>
              <a:rPr lang="en-US" dirty="0" smtClean="0">
                <a:solidFill>
                  <a:srgbClr val="FF0000"/>
                </a:solidFill>
              </a:rPr>
              <a:t> 17,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Fuso </a:t>
            </a:r>
            <a:r>
              <a:rPr lang="en-US" dirty="0" err="1" smtClean="0">
                <a:solidFill>
                  <a:srgbClr val="FF0000"/>
                </a:solidFill>
              </a:rPr>
              <a:t>orario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Mosca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" name="Picture 19" descr="eleonore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r="47346" b="76710"/>
          <a:stretch/>
        </p:blipFill>
        <p:spPr>
          <a:xfrm>
            <a:off x="5490565" y="3234397"/>
            <a:ext cx="3653431" cy="547665"/>
          </a:xfrm>
          <a:prstGeom prst="rect">
            <a:avLst/>
          </a:prstGeom>
        </p:spPr>
      </p:pic>
      <p:pic>
        <p:nvPicPr>
          <p:cNvPr id="21" name="Picture 20" descr="eleono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65" y="3782062"/>
            <a:ext cx="3653435" cy="247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7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Selling traffic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buy traffic from “traffic brokers”</a:t>
            </a:r>
          </a:p>
          <a:p>
            <a:pPr lvl="1"/>
            <a:r>
              <a:rPr lang="en-US" dirty="0" smtClean="0"/>
              <a:t>User does not have to click on anything</a:t>
            </a:r>
          </a:p>
          <a:p>
            <a:pPr lvl="1"/>
            <a:r>
              <a:rPr lang="en-US" dirty="0" smtClean="0"/>
              <a:t>Automatic redirect</a:t>
            </a:r>
          </a:p>
          <a:p>
            <a:r>
              <a:rPr lang="en-US" dirty="0" smtClean="0"/>
              <a:t>High-quality traffic derives from selection of connection based on requested criteria</a:t>
            </a:r>
          </a:p>
          <a:p>
            <a:pPr lvl="1"/>
            <a:r>
              <a:rPr lang="en-US" dirty="0" smtClean="0"/>
              <a:t>Geographic source</a:t>
            </a:r>
          </a:p>
          <a:p>
            <a:pPr lvl="1"/>
            <a:r>
              <a:rPr lang="en-US" dirty="0" smtClean="0"/>
              <a:t>Installed software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6" name="Picture 5" descr="Screen Shot 2012-03-26 at 2.20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2" t="50786" r="2690" b="1354"/>
          <a:stretch/>
        </p:blipFill>
        <p:spPr>
          <a:xfrm>
            <a:off x="4572000" y="3501008"/>
            <a:ext cx="4341862" cy="1712961"/>
          </a:xfrm>
          <a:prstGeom prst="rect">
            <a:avLst/>
          </a:prstGeom>
        </p:spPr>
      </p:pic>
      <p:pic>
        <p:nvPicPr>
          <p:cNvPr id="4" name="Picture 3" descr="traffi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6" y="5157556"/>
            <a:ext cx="7849444" cy="16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6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9280"/>
            <a:ext cx="8496944" cy="742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Infect 1 M machines: is it worth it?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544509"/>
              </p:ext>
            </p:extLst>
          </p:nvPr>
        </p:nvGraphicFramePr>
        <p:xfrm>
          <a:off x="539552" y="1844824"/>
          <a:ext cx="7761864" cy="37838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96544"/>
                <a:gridCol w="2865320"/>
              </a:tblGrid>
              <a:tr h="420431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effort (1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year)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Comprare</a:t>
                      </a:r>
                      <a:r>
                        <a:rPr lang="en-US" baseline="0" dirty="0" smtClean="0"/>
                        <a:t> exploit kit (</a:t>
                      </a:r>
                      <a:r>
                        <a:rPr lang="en-US" baseline="0" dirty="0" err="1" smtClean="0"/>
                        <a:t>efficienza</a:t>
                      </a:r>
                      <a:r>
                        <a:rPr lang="en-US" baseline="0" dirty="0" smtClean="0"/>
                        <a:t> 20%)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 USD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Connessioni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necessarie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x 10</a:t>
                      </a:r>
                      <a:r>
                        <a:rPr lang="en-US" baseline="30000" dirty="0" smtClean="0"/>
                        <a:t>6</a:t>
                      </a:r>
                      <a:endParaRPr lang="en-US" baseline="30000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Installazione</a:t>
                      </a:r>
                      <a:r>
                        <a:rPr lang="en-US" dirty="0" smtClean="0"/>
                        <a:t>/set-up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50-150 USD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Traffico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assumendo</a:t>
                      </a:r>
                      <a:r>
                        <a:rPr lang="en-US" dirty="0" smtClean="0"/>
                        <a:t> 2USD/1000</a:t>
                      </a:r>
                      <a:r>
                        <a:rPr lang="en-US" baseline="0" dirty="0" smtClean="0"/>
                        <a:t> conn.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 USD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Manutenzione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cambio</a:t>
                      </a:r>
                      <a:r>
                        <a:rPr lang="en-US" dirty="0" smtClean="0"/>
                        <a:t> IPs, signature </a:t>
                      </a:r>
                      <a:r>
                        <a:rPr lang="en-US" dirty="0" err="1" smtClean="0"/>
                        <a:t>attacco</a:t>
                      </a:r>
                      <a:r>
                        <a:rPr lang="en-US" dirty="0" smtClean="0"/>
                        <a:t>..)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USD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smtClean="0"/>
                        <a:t>Aggiornamenti (</a:t>
                      </a:r>
                      <a:r>
                        <a:rPr lang="en-US" dirty="0" err="1" smtClean="0"/>
                        <a:t>assumendo</a:t>
                      </a:r>
                      <a:r>
                        <a:rPr lang="en-US" dirty="0" smtClean="0"/>
                        <a:t> 2/</a:t>
                      </a:r>
                      <a:r>
                        <a:rPr lang="en-US" dirty="0" err="1" smtClean="0"/>
                        <a:t>yr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200 USD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~ 12.400 USD – 12.500 USD</a:t>
                      </a:r>
                      <a:endParaRPr lang="en-US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Breakeven ROI/BOT</a:t>
                      </a:r>
                      <a:endParaRPr lang="en-US" b="1" i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~ 0.01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USD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4488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 but.. This guys are criminals, right?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54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Criminals selling illegal tools to other criminals in a tax- &amp; control-free market</a:t>
            </a:r>
          </a:p>
          <a:p>
            <a:pPr lvl="1"/>
            <a:r>
              <a:rPr lang="en-US" dirty="0" smtClean="0"/>
              <a:t>Are we sure that those markets function properly?..</a:t>
            </a:r>
          </a:p>
          <a:p>
            <a:pPr lvl="1"/>
            <a:r>
              <a:rPr lang="en-US" dirty="0" smtClean="0"/>
              <a:t>.. And are not reduced to a “</a:t>
            </a:r>
            <a:r>
              <a:rPr lang="en-US" dirty="0" err="1" smtClean="0"/>
              <a:t>wanna</a:t>
            </a:r>
            <a:r>
              <a:rPr lang="en-US" dirty="0" smtClean="0"/>
              <a:t>-be scammer scammed by a scammer” situation?</a:t>
            </a:r>
          </a:p>
          <a:p>
            <a:r>
              <a:rPr lang="en-US" dirty="0" smtClean="0"/>
              <a:t>The tools are reportedly in the wild and infect machines, so it looks like the markets work. But how?</a:t>
            </a:r>
          </a:p>
        </p:txBody>
      </p:sp>
    </p:spTree>
    <p:extLst>
      <p:ext uri="{BB962C8B-B14F-4D97-AF65-F5344CB8AC3E}">
        <p14:creationId xmlns:p14="http://schemas.microsoft.com/office/powerpoint/2010/main" val="151820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7772400" cy="965969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Operating a </a:t>
            </a:r>
            <a:r>
              <a:rPr lang="it-IT" dirty="0" err="1" smtClean="0"/>
              <a:t>cybercrime</a:t>
            </a:r>
            <a:r>
              <a:rPr lang="it-IT" dirty="0" smtClean="0"/>
              <a:t> market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594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The Principal-Agent problem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56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any market, there is a selection problem between the player that needs the service, and the player who offers it</a:t>
            </a:r>
          </a:p>
          <a:p>
            <a:endParaRPr lang="en-US" dirty="0"/>
          </a:p>
          <a:p>
            <a:r>
              <a:rPr lang="en-US" dirty="0" smtClean="0"/>
              <a:t>Think of a typical car scenario:</a:t>
            </a:r>
          </a:p>
          <a:p>
            <a:pPr lvl="1"/>
            <a:r>
              <a:rPr lang="en-US" dirty="0" smtClean="0"/>
              <a:t>Your car brakes down</a:t>
            </a:r>
          </a:p>
          <a:p>
            <a:pPr lvl="1"/>
            <a:r>
              <a:rPr lang="en-US" dirty="0" smtClean="0"/>
              <a:t>You do not know much about cars / do not have time to repair it yourself</a:t>
            </a:r>
          </a:p>
          <a:p>
            <a:pPr lvl="1"/>
            <a:r>
              <a:rPr lang="en-US" dirty="0" smtClean="0"/>
              <a:t>You, the </a:t>
            </a:r>
            <a:r>
              <a:rPr lang="en-US" b="1" dirty="0" smtClean="0"/>
              <a:t>Principal</a:t>
            </a:r>
            <a:r>
              <a:rPr lang="en-US" dirty="0" smtClean="0"/>
              <a:t>, are willing to pay a mechanic, the </a:t>
            </a:r>
            <a:r>
              <a:rPr lang="en-US" b="1" dirty="0" smtClean="0"/>
              <a:t>Agent</a:t>
            </a:r>
            <a:r>
              <a:rPr lang="en-US" dirty="0" smtClean="0"/>
              <a:t>, to get the job done</a:t>
            </a:r>
          </a:p>
          <a:p>
            <a:endParaRPr lang="en-US" dirty="0"/>
          </a:p>
          <a:p>
            <a:r>
              <a:rPr lang="en-US" dirty="0" smtClean="0"/>
              <a:t>How do you choose the right agent for the job?</a:t>
            </a:r>
          </a:p>
          <a:p>
            <a:pPr lvl="1"/>
            <a:r>
              <a:rPr lang="en-US" dirty="0" smtClean="0"/>
              <a:t>How do you assess the veridicality of his “diagnose”?</a:t>
            </a:r>
          </a:p>
          <a:p>
            <a:r>
              <a:rPr lang="en-US" dirty="0" smtClean="0"/>
              <a:t>How do you know that the agent is not going to rip you off?</a:t>
            </a:r>
          </a:p>
          <a:p>
            <a:pPr lvl="1"/>
            <a:r>
              <a:rPr lang="en-US" dirty="0" smtClean="0"/>
              <a:t>E.g. by loosening a bolt so that in 2-3 months you’ll come back to him?</a:t>
            </a:r>
          </a:p>
        </p:txBody>
      </p:sp>
    </p:spTree>
    <p:extLst>
      <p:ext uri="{BB962C8B-B14F-4D97-AF65-F5344CB8AC3E}">
        <p14:creationId xmlns:p14="http://schemas.microsoft.com/office/powerpoint/2010/main" val="319913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asymmetry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57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</a:t>
            </a:r>
            <a:r>
              <a:rPr lang="en-US" dirty="0"/>
              <a:t>I</a:t>
            </a:r>
            <a:r>
              <a:rPr lang="en-US" dirty="0" smtClean="0"/>
              <a:t>nformation asymmetry” </a:t>
            </a:r>
            <a:r>
              <a:rPr lang="en-US" dirty="0" err="1" smtClean="0"/>
              <a:t>characterises</a:t>
            </a:r>
            <a:r>
              <a:rPr lang="en-US" dirty="0" smtClean="0"/>
              <a:t> many economic relations (e.g. in a market)</a:t>
            </a:r>
          </a:p>
          <a:p>
            <a:r>
              <a:rPr lang="en-US" dirty="0" smtClean="0"/>
              <a:t>It has initially been shown by </a:t>
            </a:r>
            <a:r>
              <a:rPr lang="en-US" dirty="0" err="1" smtClean="0"/>
              <a:t>Akerloff</a:t>
            </a:r>
            <a:r>
              <a:rPr lang="en-US" dirty="0" smtClean="0"/>
              <a:t> et al. in 1970, for the “used cars market”</a:t>
            </a:r>
          </a:p>
          <a:p>
            <a:pPr lvl="1"/>
            <a:r>
              <a:rPr lang="en-US" b="1" i="1" dirty="0"/>
              <a:t>The Market for "Lemons": Quality Uncertainty and the Market </a:t>
            </a:r>
            <a:r>
              <a:rPr lang="en-US" b="1" i="1" dirty="0" smtClean="0"/>
              <a:t>Mechanism</a:t>
            </a:r>
          </a:p>
          <a:p>
            <a:r>
              <a:rPr lang="en-US" dirty="0" smtClean="0"/>
              <a:t>It is apparent anytime the Principal and/or the </a:t>
            </a:r>
            <a:r>
              <a:rPr lang="en-US" dirty="0"/>
              <a:t>A</a:t>
            </a:r>
            <a:r>
              <a:rPr lang="en-US" dirty="0" smtClean="0"/>
              <a:t>gent cannot make a decision based on complete information</a:t>
            </a:r>
          </a:p>
          <a:p>
            <a:pPr lvl="1"/>
            <a:r>
              <a:rPr lang="en-US" dirty="0" smtClean="0"/>
              <a:t>Or does not possess “technological” means to assess the good/monitor the operations of the other party</a:t>
            </a:r>
          </a:p>
          <a:p>
            <a:pPr lvl="2"/>
            <a:r>
              <a:rPr lang="en-US" dirty="0" smtClean="0"/>
              <a:t>E.g. you don’t know enough about cars to assess the mechanic’s work</a:t>
            </a:r>
            <a:endParaRPr lang="en-US" dirty="0"/>
          </a:p>
          <a:p>
            <a:r>
              <a:rPr lang="en-US" dirty="0"/>
              <a:t>Information Asymmetry can be analyzed in terms of</a:t>
            </a:r>
          </a:p>
          <a:p>
            <a:pPr lvl="1"/>
            <a:r>
              <a:rPr lang="en-US" b="1" dirty="0"/>
              <a:t>Adverse selection</a:t>
            </a:r>
          </a:p>
          <a:p>
            <a:pPr lvl="1"/>
            <a:r>
              <a:rPr lang="en-US" b="1" dirty="0"/>
              <a:t>Moral hazard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37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489617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Adverse selection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58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Say that you are an insurance company and are selling health insurances </a:t>
            </a:r>
          </a:p>
          <a:p>
            <a:r>
              <a:rPr lang="en-US" dirty="0" smtClean="0"/>
              <a:t>You do the math and find that, say, a percentage p=30% of a population of size </a:t>
            </a:r>
            <a:r>
              <a:rPr lang="en-US" i="1" dirty="0" smtClean="0"/>
              <a:t>n</a:t>
            </a:r>
            <a:r>
              <a:rPr lang="en-US" dirty="0" smtClean="0"/>
              <a:t> is affected by diabetes</a:t>
            </a:r>
          </a:p>
          <a:p>
            <a:r>
              <a:rPr lang="en-US" dirty="0" smtClean="0"/>
              <a:t>You establish the overall price </a:t>
            </a:r>
            <a:r>
              <a:rPr lang="en-US" i="1" dirty="0" smtClean="0"/>
              <a:t>K</a:t>
            </a:r>
            <a:r>
              <a:rPr lang="en-US" dirty="0" smtClean="0"/>
              <a:t> you have to cover for treatment of diabetes for that 30%</a:t>
            </a:r>
          </a:p>
          <a:p>
            <a:pPr lvl="1"/>
            <a:r>
              <a:rPr lang="en-US" dirty="0" smtClean="0"/>
              <a:t>If you sample from </a:t>
            </a:r>
            <a:r>
              <a:rPr lang="en-US" i="1" dirty="0" smtClean="0"/>
              <a:t>n</a:t>
            </a:r>
            <a:r>
              <a:rPr lang="en-US" dirty="0" smtClean="0"/>
              <a:t> people, you have to ask p*</a:t>
            </a:r>
            <a:r>
              <a:rPr lang="en-US" i="1" dirty="0" smtClean="0"/>
              <a:t>K </a:t>
            </a:r>
            <a:r>
              <a:rPr lang="en-US" dirty="0" smtClean="0"/>
              <a:t>to each </a:t>
            </a:r>
            <a:r>
              <a:rPr lang="en-US" i="1" dirty="0" smtClean="0"/>
              <a:t>nth</a:t>
            </a:r>
            <a:r>
              <a:rPr lang="en-US" dirty="0" smtClean="0"/>
              <a:t> person to cover all the expenses -&gt; p*K is the insurance premium S</a:t>
            </a:r>
          </a:p>
          <a:p>
            <a:pPr lvl="1"/>
            <a:r>
              <a:rPr lang="en-US" dirty="0" smtClean="0"/>
              <a:t>However, somebody with a history of diabetes running in the family is more likely to ask for an insurance (and also more likely to get diabetes, say p1=50%)</a:t>
            </a:r>
          </a:p>
          <a:p>
            <a:pPr lvl="1"/>
            <a:r>
              <a:rPr lang="en-US" dirty="0" smtClean="0"/>
              <a:t>This clearly increases the chances of diabetes in the selected group (that is now Adverse for the insurer), and S is incorrect</a:t>
            </a:r>
          </a:p>
        </p:txBody>
      </p:sp>
    </p:spTree>
    <p:extLst>
      <p:ext uri="{BB962C8B-B14F-4D97-AF65-F5344CB8AC3E}">
        <p14:creationId xmlns:p14="http://schemas.microsoft.com/office/powerpoint/2010/main" val="137127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Moral hazard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59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Moral hazard has to do with the behavior of the agent after the contract</a:t>
            </a:r>
          </a:p>
          <a:p>
            <a:r>
              <a:rPr lang="en-US" dirty="0" smtClean="0"/>
              <a:t>Think again of insurance:</a:t>
            </a:r>
          </a:p>
          <a:p>
            <a:pPr lvl="1"/>
            <a:r>
              <a:rPr lang="en-US" dirty="0" smtClean="0"/>
              <a:t>You are generally a calm, careful driver</a:t>
            </a:r>
          </a:p>
          <a:p>
            <a:pPr lvl="1"/>
            <a:r>
              <a:rPr lang="en-US" dirty="0" smtClean="0"/>
              <a:t>You get car insurance</a:t>
            </a:r>
          </a:p>
          <a:p>
            <a:pPr lvl="1"/>
            <a:r>
              <a:rPr lang="en-US" dirty="0" smtClean="0"/>
              <a:t>Now any damage you may inflict to your car is covered by the insurance</a:t>
            </a:r>
          </a:p>
          <a:p>
            <a:pPr lvl="1"/>
            <a:r>
              <a:rPr lang="en-US" dirty="0" smtClean="0"/>
              <a:t>You start driving faster / recklessly because the change in the behavior (=risk) does not increase your cost </a:t>
            </a:r>
          </a:p>
          <a:p>
            <a:pPr lvl="2"/>
            <a:r>
              <a:rPr lang="en-US" dirty="0" smtClean="0"/>
              <a:t>Your cost is fixed as the price K of the insurance</a:t>
            </a:r>
          </a:p>
          <a:p>
            <a:pPr lvl="2"/>
            <a:r>
              <a:rPr lang="en-US" dirty="0" smtClean="0"/>
              <a:t>But you increase your likelihood p of having an accident</a:t>
            </a:r>
          </a:p>
        </p:txBody>
      </p:sp>
    </p:spTree>
    <p:extLst>
      <p:ext uri="{BB962C8B-B14F-4D97-AF65-F5344CB8AC3E}">
        <p14:creationId xmlns:p14="http://schemas.microsoft.com/office/powerpoint/2010/main" val="101389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Low-tech markets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Spamadvertised</a:t>
            </a:r>
            <a:r>
              <a:rPr lang="en-US" dirty="0" smtClean="0"/>
              <a:t>” or fake goods</a:t>
            </a:r>
          </a:p>
          <a:p>
            <a:pPr lvl="1"/>
            <a:r>
              <a:rPr lang="en-US" dirty="0" smtClean="0"/>
              <a:t>Hosting, stolen credentials, ..</a:t>
            </a:r>
          </a:p>
          <a:p>
            <a:r>
              <a:rPr lang="en-US" dirty="0" smtClean="0"/>
              <a:t>High-tech markets</a:t>
            </a:r>
          </a:p>
          <a:p>
            <a:pPr lvl="1"/>
            <a:r>
              <a:rPr lang="en-US" b="1" dirty="0" smtClean="0"/>
              <a:t>Cybercrime markets</a:t>
            </a:r>
          </a:p>
          <a:p>
            <a:pPr lvl="2"/>
            <a:r>
              <a:rPr lang="en-US" b="1" dirty="0" smtClean="0"/>
              <a:t>Attack delivery technologies</a:t>
            </a:r>
          </a:p>
          <a:p>
            <a:pPr lvl="2"/>
            <a:r>
              <a:rPr lang="en-US" b="1" dirty="0" smtClean="0"/>
              <a:t>Malware/specialized payloads (Zeus, </a:t>
            </a:r>
            <a:r>
              <a:rPr lang="en-US" b="1" dirty="0" err="1" smtClean="0"/>
              <a:t>Clickbots</a:t>
            </a:r>
            <a:r>
              <a:rPr lang="en-US" b="1" dirty="0" smtClean="0"/>
              <a:t>, ..)</a:t>
            </a:r>
          </a:p>
          <a:p>
            <a:pPr lvl="1"/>
            <a:r>
              <a:rPr lang="en-US" dirty="0" smtClean="0"/>
              <a:t>“Private” markets</a:t>
            </a:r>
          </a:p>
          <a:p>
            <a:pPr lvl="2"/>
            <a:r>
              <a:rPr lang="en-US" dirty="0" smtClean="0"/>
              <a:t>A few players selling high-tech malware to selected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2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Adverse selection and Moral hazard (zipped)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60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Adverse selection </a:t>
            </a:r>
            <a:r>
              <a:rPr lang="en-US" dirty="0" smtClean="0">
                <a:sym typeface="Wingdings"/>
              </a:rPr>
              <a:t> the Principal has a hard time choosing the Agents that are most suitable for him / her</a:t>
            </a:r>
          </a:p>
          <a:p>
            <a:r>
              <a:rPr lang="en-US" dirty="0" smtClean="0"/>
              <a:t>Moral hazard </a:t>
            </a:r>
            <a:r>
              <a:rPr lang="en-US" dirty="0" smtClean="0">
                <a:sym typeface="Wingdings"/>
              </a:rPr>
              <a:t> the Principal has a hard time controlling that the Agent will not change his/her behavior after the contract is signed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In the black markets…</a:t>
            </a:r>
          </a:p>
          <a:p>
            <a:pPr lvl="1"/>
            <a:r>
              <a:rPr lang="en-US" dirty="0" smtClean="0">
                <a:sym typeface="Wingdings"/>
              </a:rPr>
              <a:t>Adverse selection  the Buyer has a hard time figuring out that the Seller offers a product suitable for his/her needs</a:t>
            </a:r>
          </a:p>
          <a:p>
            <a:pPr lvl="1"/>
            <a:r>
              <a:rPr lang="en-US" dirty="0" smtClean="0">
                <a:sym typeface="Wingdings"/>
              </a:rPr>
              <a:t>Moral hazard  the Buyer has a hard time in controlling the Seller after the purchase happened, e.g. to have the product delivered and functioning as promised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789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Black markets </a:t>
            </a:r>
            <a:r>
              <a:rPr lang="en-US" dirty="0" err="1" smtClean="0"/>
              <a:t>vs</a:t>
            </a:r>
            <a:r>
              <a:rPr lang="en-US" dirty="0" smtClean="0"/>
              <a:t> Adverse Selection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61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Principal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Buyer ; Agent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Seller</a:t>
            </a:r>
          </a:p>
          <a:p>
            <a:r>
              <a:rPr lang="en-US" dirty="0" smtClean="0"/>
              <a:t>How does the Buyer choose the right Seller with the right product for him?</a:t>
            </a:r>
          </a:p>
          <a:p>
            <a:pPr lvl="1"/>
            <a:r>
              <a:rPr lang="en-US" dirty="0" smtClean="0"/>
              <a:t>Sellers surely have no EU Certification for the quality and characteristics of their products</a:t>
            </a:r>
          </a:p>
          <a:p>
            <a:r>
              <a:rPr lang="en-US" dirty="0" smtClean="0"/>
              <a:t>How to choose the product?</a:t>
            </a:r>
          </a:p>
          <a:p>
            <a:pPr lvl="1"/>
            <a:r>
              <a:rPr lang="en-US" dirty="0" smtClean="0"/>
              <a:t>Easiest solution: test it</a:t>
            </a:r>
          </a:p>
          <a:p>
            <a:r>
              <a:rPr lang="en-US" dirty="0" smtClean="0"/>
              <a:t>Sellers (especially new ones) often provide  </a:t>
            </a:r>
            <a:r>
              <a:rPr lang="en-US" i="1" dirty="0" smtClean="0"/>
              <a:t>trial versions</a:t>
            </a:r>
            <a:r>
              <a:rPr lang="en-US" dirty="0" smtClean="0"/>
              <a:t> of their products</a:t>
            </a:r>
          </a:p>
          <a:p>
            <a:r>
              <a:rPr lang="en-US" i="1" dirty="0" smtClean="0"/>
              <a:t>.. Or give you demonstrations of  their 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344627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5-09-21 at 16.05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b="103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6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Black markets </a:t>
            </a:r>
            <a:r>
              <a:rPr lang="en-US" dirty="0" err="1" smtClean="0"/>
              <a:t>vs</a:t>
            </a:r>
            <a:r>
              <a:rPr lang="en-US" dirty="0" smtClean="0"/>
              <a:t> Moral Hazard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63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Let’s assume that the buyer paid an Exploit Kit license to the seller</a:t>
            </a:r>
          </a:p>
          <a:p>
            <a:pPr lvl="1"/>
            <a:r>
              <a:rPr lang="en-US" dirty="0" smtClean="0"/>
              <a:t>How can the buyer trust the seller in not changing his behavior?</a:t>
            </a:r>
          </a:p>
          <a:p>
            <a:pPr lvl="2"/>
            <a:r>
              <a:rPr lang="en-US" dirty="0" smtClean="0"/>
              <a:t>E.g. stealing the buyer’s infections by dropping his own malware to the machines attacked by the buyer?</a:t>
            </a:r>
          </a:p>
          <a:p>
            <a:r>
              <a:rPr lang="en-US" dirty="0" smtClean="0"/>
              <a:t>Two mechanisms: Reputation and User History</a:t>
            </a:r>
          </a:p>
          <a:p>
            <a:r>
              <a:rPr lang="en-US" dirty="0" smtClean="0"/>
              <a:t>There is a very strong </a:t>
            </a:r>
            <a:r>
              <a:rPr lang="en-US" b="1" dirty="0" smtClean="0"/>
              <a:t>regulatory </a:t>
            </a:r>
            <a:r>
              <a:rPr lang="en-US" dirty="0" smtClean="0"/>
              <a:t>mechanism in place</a:t>
            </a:r>
          </a:p>
          <a:p>
            <a:pPr lvl="1"/>
            <a:r>
              <a:rPr lang="en-US" dirty="0" smtClean="0"/>
              <a:t>Bad users can be reported</a:t>
            </a:r>
          </a:p>
          <a:p>
            <a:pPr lvl="1"/>
            <a:r>
              <a:rPr lang="en-US" dirty="0" smtClean="0"/>
              <a:t>“Offender lists” are maintained</a:t>
            </a:r>
          </a:p>
          <a:p>
            <a:pPr lvl="2"/>
            <a:r>
              <a:rPr lang="en-US" dirty="0" smtClean="0"/>
              <a:t>Scammers are put to “public shame”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0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Market Fairness</a:t>
            </a:r>
            <a:endParaRPr lang="en-US" sz="4000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64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147501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4830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market only exists when there are sellers that enter the markets and buyers that exchange money for products or services</a:t>
            </a:r>
          </a:p>
          <a:p>
            <a:r>
              <a:rPr lang="en-US" dirty="0" smtClean="0"/>
              <a:t>Imagine yourself (a criminal) trying to sell your product in a new market</a:t>
            </a:r>
          </a:p>
          <a:p>
            <a:pPr lvl="1"/>
            <a:r>
              <a:rPr lang="en-US" dirty="0" smtClean="0"/>
              <a:t>Would you really mind scamming people if there is no “punishment” you fear?</a:t>
            </a:r>
          </a:p>
          <a:p>
            <a:pPr lvl="1"/>
            <a:r>
              <a:rPr lang="en-US" dirty="0" smtClean="0"/>
              <a:t>Would you spend effort time and money in making a good product if you feel like anybody (e.g. the competition) can just ruin you by telling everybody you are a scammer?</a:t>
            </a:r>
          </a:p>
          <a:p>
            <a:r>
              <a:rPr lang="en-US" dirty="0" smtClean="0"/>
              <a:t>→ Unfair market leads to low-quality tech</a:t>
            </a:r>
          </a:p>
          <a:p>
            <a:pPr lvl="1"/>
            <a:r>
              <a:rPr lang="en-US" dirty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he system needs a mechanism to equilibrate incentives</a:t>
            </a:r>
          </a:p>
          <a:p>
            <a:pPr lvl="1"/>
            <a:r>
              <a:rPr lang="en-US" dirty="0" smtClean="0">
                <a:sym typeface="Wingdings"/>
              </a:rPr>
              <a:t>One of the main results from [</a:t>
            </a:r>
            <a:r>
              <a:rPr lang="en-US" dirty="0" err="1" smtClean="0">
                <a:sym typeface="Wingdings"/>
              </a:rPr>
              <a:t>Akerloff</a:t>
            </a:r>
            <a:r>
              <a:rPr lang="en-US" dirty="0" smtClean="0">
                <a:sym typeface="Wingdings"/>
              </a:rPr>
              <a:t> 1970]</a:t>
            </a:r>
          </a:p>
          <a:p>
            <a:r>
              <a:rPr lang="en-US" dirty="0" smtClean="0">
                <a:sym typeface="Wingdings"/>
              </a:rPr>
              <a:t>Evidence </a:t>
            </a:r>
            <a:r>
              <a:rPr lang="en-US" dirty="0">
                <a:sym typeface="Wingdings"/>
              </a:rPr>
              <a:t>that </a:t>
            </a:r>
            <a:r>
              <a:rPr lang="en-US" dirty="0" smtClean="0">
                <a:sym typeface="Wingdings"/>
              </a:rPr>
              <a:t>high-tech cybercrime markets address these problems with convincing instruments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We’ll see three stories taken directly from the markets</a:t>
            </a:r>
            <a:endParaRPr lang="en-US" dirty="0"/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7123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Trials in cybercrime markets: </a:t>
            </a:r>
            <a:br>
              <a:rPr lang="en-US" dirty="0" smtClean="0"/>
            </a:br>
            <a:r>
              <a:rPr lang="en-US" dirty="0" smtClean="0"/>
              <a:t>The rules (in short)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65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48557" y="1522896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Wingdings"/>
              </a:rPr>
              <a:t>Anybody can report anybody else for trial</a:t>
            </a:r>
          </a:p>
          <a:p>
            <a:r>
              <a:rPr lang="en-US" dirty="0" smtClean="0">
                <a:sym typeface="Wingdings"/>
              </a:rPr>
              <a:t>Follow provided template for filing. Must include</a:t>
            </a:r>
          </a:p>
          <a:p>
            <a:pPr lvl="1"/>
            <a:r>
              <a:rPr lang="en-US" dirty="0" smtClean="0">
                <a:sym typeface="Wingdings"/>
              </a:rPr>
              <a:t>Name and profile of the offender</a:t>
            </a:r>
          </a:p>
          <a:p>
            <a:pPr lvl="1"/>
            <a:r>
              <a:rPr lang="en-US" dirty="0" smtClean="0">
                <a:sym typeface="Wingdings"/>
              </a:rPr>
              <a:t>Proof of the fact</a:t>
            </a:r>
          </a:p>
          <a:p>
            <a:r>
              <a:rPr lang="en-US" dirty="0" smtClean="0">
                <a:sym typeface="Wingdings"/>
              </a:rPr>
              <a:t>The reporter (accuser) and the reported (defender) enter the trial</a:t>
            </a:r>
          </a:p>
          <a:p>
            <a:r>
              <a:rPr lang="en-US" dirty="0" smtClean="0">
                <a:sym typeface="Wingdings"/>
              </a:rPr>
              <a:t>The defender has 24 hours to show up</a:t>
            </a:r>
          </a:p>
          <a:p>
            <a:pPr lvl="1"/>
            <a:r>
              <a:rPr lang="en-US" dirty="0" smtClean="0">
                <a:sym typeface="Wingdings"/>
              </a:rPr>
              <a:t>In particularly complicated cases the defender can be given up to 7 days </a:t>
            </a:r>
          </a:p>
          <a:p>
            <a:pPr lvl="2"/>
            <a:r>
              <a:rPr lang="en-US" dirty="0" smtClean="0">
                <a:sym typeface="Wingdings"/>
              </a:rPr>
              <a:t> this decision is taken by the Judge (i.e. administrator)</a:t>
            </a:r>
          </a:p>
          <a:p>
            <a:r>
              <a:rPr lang="en-US" dirty="0" smtClean="0">
                <a:sym typeface="Wingdings"/>
              </a:rPr>
              <a:t>An investigation follows:</a:t>
            </a:r>
          </a:p>
          <a:p>
            <a:pPr lvl="1"/>
            <a:r>
              <a:rPr lang="en-US" dirty="0" smtClean="0">
                <a:sym typeface="Wingdings"/>
              </a:rPr>
              <a:t>Witnesses are called </a:t>
            </a:r>
          </a:p>
          <a:p>
            <a:pPr lvl="1"/>
            <a:r>
              <a:rPr lang="en-US" dirty="0" smtClean="0">
                <a:sym typeface="Wingdings"/>
              </a:rPr>
              <a:t>Evidence of either cases (accuser or defender) is provided</a:t>
            </a:r>
          </a:p>
          <a:p>
            <a:r>
              <a:rPr lang="en-US" dirty="0" smtClean="0">
                <a:sym typeface="Wingdings"/>
              </a:rPr>
              <a:t>Administrator takes a decision: Black List or Innocent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9314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(1) The defender does not show up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66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48557" y="1522896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October 2013</a:t>
            </a:r>
          </a:p>
          <a:p>
            <a:r>
              <a:rPr lang="en-US" dirty="0" smtClean="0"/>
              <a:t>Accuser reports he has been scammed for 390 US $ by defender</a:t>
            </a:r>
          </a:p>
          <a:p>
            <a:r>
              <a:rPr lang="en-US" dirty="0" smtClean="0"/>
              <a:t>A moderator (“Arbiter”) advices to</a:t>
            </a:r>
          </a:p>
          <a:p>
            <a:pPr marL="274320" lvl="1" indent="0">
              <a:buNone/>
            </a:pPr>
            <a:r>
              <a:rPr lang="en-US" dirty="0" smtClean="0"/>
              <a:t>	“</a:t>
            </a:r>
            <a:r>
              <a:rPr lang="en-US" i="1" dirty="0" smtClean="0"/>
              <a:t>notify the defender with a personal message [about your report]”</a:t>
            </a:r>
          </a:p>
          <a:p>
            <a:r>
              <a:rPr lang="en-US" dirty="0" smtClean="0"/>
              <a:t>A third user shows up, reporting that</a:t>
            </a:r>
          </a:p>
          <a:p>
            <a:pPr marL="274320" lvl="1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[Contacting the defender is] Useless, he has not been online for a long time”</a:t>
            </a:r>
          </a:p>
          <a:p>
            <a:r>
              <a:rPr lang="en-US" dirty="0" smtClean="0"/>
              <a:t>Administrator gives the defender 48 hours to show up</a:t>
            </a:r>
          </a:p>
          <a:p>
            <a:r>
              <a:rPr lang="en-US" dirty="0" smtClean="0"/>
              <a:t>Four days later ( the 49</a:t>
            </a:r>
            <a:r>
              <a:rPr lang="en-US" baseline="30000" dirty="0" smtClean="0"/>
              <a:t>th</a:t>
            </a:r>
            <a:r>
              <a:rPr lang="en-US" dirty="0" smtClean="0"/>
              <a:t> hour was Sunday) the administrator puts the defender in the black list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0437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(2) The defender loses the trial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67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48557" y="1522896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July 2012</a:t>
            </a:r>
          </a:p>
          <a:p>
            <a:r>
              <a:rPr lang="en-US" dirty="0" smtClean="0"/>
              <a:t>Payment of 3000 WMZ not received; </a:t>
            </a:r>
          </a:p>
          <a:p>
            <a:pPr lvl="1"/>
            <a:r>
              <a:rPr lang="en-US" dirty="0" smtClean="0"/>
              <a:t>defender is given 12 hours to show up</a:t>
            </a:r>
          </a:p>
          <a:p>
            <a:r>
              <a:rPr lang="en-US" dirty="0" smtClean="0"/>
              <a:t>Defender shows up after 4 hours</a:t>
            </a:r>
          </a:p>
          <a:p>
            <a:pPr lvl="1"/>
            <a:r>
              <a:rPr lang="en-US" dirty="0" smtClean="0"/>
              <a:t>Brings evidence of payment (very long discussion)</a:t>
            </a:r>
          </a:p>
          <a:p>
            <a:pPr lvl="2"/>
            <a:r>
              <a:rPr lang="en-US" dirty="0" smtClean="0"/>
              <a:t>Posts logs &amp; screenshots of transaction</a:t>
            </a:r>
          </a:p>
          <a:p>
            <a:r>
              <a:rPr lang="en-US" dirty="0" smtClean="0"/>
              <a:t>Accuser answers that the payment has never been received</a:t>
            </a:r>
          </a:p>
          <a:p>
            <a:pPr lvl="1"/>
            <a:r>
              <a:rPr lang="en-US" dirty="0" err="1" smtClean="0"/>
              <a:t>He/She</a:t>
            </a:r>
            <a:r>
              <a:rPr lang="en-US" dirty="0" smtClean="0"/>
              <a:t> accuses the defender to have “blocked” or “intercepted” the payment</a:t>
            </a:r>
          </a:p>
          <a:p>
            <a:pPr lvl="1"/>
            <a:r>
              <a:rPr lang="en-US" dirty="0" smtClean="0"/>
              <a:t>Witnesses on his side show up to support his claims and trustworthiness</a:t>
            </a:r>
          </a:p>
          <a:p>
            <a:r>
              <a:rPr lang="en-US" dirty="0" smtClean="0"/>
              <a:t>Admin gives two options</a:t>
            </a:r>
          </a:p>
          <a:p>
            <a:pPr lvl="1"/>
            <a:r>
              <a:rPr lang="en-US" dirty="0" smtClean="0"/>
              <a:t>1) Defender must provide final proof of transaction commit</a:t>
            </a:r>
          </a:p>
          <a:p>
            <a:pPr lvl="1"/>
            <a:r>
              <a:rPr lang="en-US" dirty="0" smtClean="0"/>
              <a:t>2) Defender and Accuser resolve the case in private</a:t>
            </a:r>
          </a:p>
          <a:p>
            <a:r>
              <a:rPr lang="en-US" dirty="0" smtClean="0">
                <a:sym typeface="Wingdings"/>
              </a:rPr>
              <a:t> after a month of discussion the defendant hasn’t provided conclusive evidence  he ends up “in the Black” (i.e. listed as an offender)</a:t>
            </a:r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621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(3) The defender wins the trial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68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48557" y="1522895"/>
            <a:ext cx="8606117" cy="51109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October 2012</a:t>
            </a:r>
          </a:p>
          <a:p>
            <a:r>
              <a:rPr lang="en-US" dirty="0" smtClean="0"/>
              <a:t>Accuser reports a failure on the defender’s side to close a transaction</a:t>
            </a:r>
          </a:p>
          <a:p>
            <a:r>
              <a:rPr lang="en-US" dirty="0" smtClean="0"/>
              <a:t>Reports IRC log of their conversation</a:t>
            </a:r>
          </a:p>
          <a:p>
            <a:pPr lvl="1"/>
            <a:r>
              <a:rPr lang="en-US" dirty="0" smtClean="0"/>
              <a:t>Accuser pays defender while the latter was offline</a:t>
            </a:r>
          </a:p>
          <a:p>
            <a:pPr lvl="1"/>
            <a:r>
              <a:rPr lang="en-US" dirty="0" smtClean="0"/>
              <a:t>Defender does not acknowledge the payment and does not come back online in a comfortable “time lapse” for the defender</a:t>
            </a:r>
          </a:p>
          <a:p>
            <a:r>
              <a:rPr lang="en-US" dirty="0" smtClean="0"/>
              <a:t>Defender shows up shortly after, shows that he never cashed anything</a:t>
            </a:r>
          </a:p>
          <a:p>
            <a:r>
              <a:rPr lang="en-US" dirty="0" smtClean="0"/>
              <a:t>Admin intervenes and asks</a:t>
            </a:r>
          </a:p>
          <a:p>
            <a:pPr marL="274320" lvl="1" indent="0">
              <a:buNone/>
            </a:pPr>
            <a:r>
              <a:rPr lang="en-US" i="1" dirty="0" smtClean="0"/>
              <a:t>“[</a:t>
            </a:r>
            <a:r>
              <a:rPr lang="en-US" i="1" dirty="0"/>
              <a:t>Accuser] please do </a:t>
            </a:r>
            <a:r>
              <a:rPr lang="en-US" i="1" dirty="0" err="1" smtClean="0"/>
              <a:t>moneyback</a:t>
            </a:r>
            <a:r>
              <a:rPr lang="en-US" i="1" dirty="0" smtClean="0"/>
              <a:t>. </a:t>
            </a:r>
            <a:r>
              <a:rPr lang="en-US" i="1" dirty="0"/>
              <a:t>To be precise, [defender] do not touch the checks, and most importantly [accuser] get the money back in your wallet</a:t>
            </a:r>
            <a:r>
              <a:rPr lang="en-US" i="1" dirty="0" smtClean="0"/>
              <a:t>.”</a:t>
            </a:r>
          </a:p>
          <a:p>
            <a:r>
              <a:rPr lang="en-US" dirty="0" smtClean="0"/>
              <a:t>Accuser stops complaining</a:t>
            </a:r>
          </a:p>
          <a:p>
            <a:r>
              <a:rPr lang="en-US" dirty="0" smtClean="0"/>
              <a:t>Trial is closed and the defender is cleaned from any accusation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3437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Some pointers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69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199"/>
            <a:ext cx="8606117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High-tech cybercrime markets both </a:t>
            </a:r>
            <a:r>
              <a:rPr lang="en-US" sz="2800" i="1" dirty="0"/>
              <a:t>adverse selection </a:t>
            </a:r>
            <a:r>
              <a:rPr lang="en-US" sz="2800" dirty="0"/>
              <a:t>and </a:t>
            </a:r>
            <a:r>
              <a:rPr lang="en-US" sz="2800" i="1" dirty="0"/>
              <a:t>moral hazard </a:t>
            </a:r>
            <a:r>
              <a:rPr lang="en-US" sz="2800" dirty="0"/>
              <a:t>are </a:t>
            </a:r>
            <a:r>
              <a:rPr lang="en-US" sz="2800" dirty="0" smtClean="0"/>
              <a:t>convincingly addressed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Pointer: what about the Private Markets?</a:t>
            </a:r>
          </a:p>
          <a:p>
            <a:pPr lvl="1"/>
            <a:r>
              <a:rPr lang="en-US" dirty="0" smtClean="0"/>
              <a:t>In this course you have access to Hacking Team data</a:t>
            </a:r>
          </a:p>
          <a:p>
            <a:pPr lvl="1"/>
            <a:r>
              <a:rPr lang="en-US" dirty="0" smtClean="0"/>
              <a:t>Is there evidence of product trials/tryouts? </a:t>
            </a:r>
          </a:p>
          <a:p>
            <a:pPr lvl="2"/>
            <a:r>
              <a:rPr lang="en-US" dirty="0" smtClean="0"/>
              <a:t>Or do clients buy motivated by word of mouth?</a:t>
            </a:r>
          </a:p>
          <a:p>
            <a:pPr lvl="1"/>
            <a:r>
              <a:rPr lang="en-US" dirty="0" smtClean="0"/>
              <a:t>How are claims by the client managed? </a:t>
            </a:r>
          </a:p>
          <a:p>
            <a:pPr lvl="1"/>
            <a:r>
              <a:rPr lang="en-US" dirty="0" smtClean="0"/>
              <a:t>Does the tech actually work as promised?</a:t>
            </a:r>
          </a:p>
        </p:txBody>
      </p:sp>
    </p:spTree>
    <p:extLst>
      <p:ext uri="{BB962C8B-B14F-4D97-AF65-F5344CB8AC3E}">
        <p14:creationId xmlns:p14="http://schemas.microsoft.com/office/powerpoint/2010/main" val="339020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17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Low-tech market: example for </a:t>
            </a:r>
            <a:r>
              <a:rPr lang="en-US" dirty="0" err="1" smtClean="0"/>
              <a:t>spamadvertised</a:t>
            </a:r>
            <a:r>
              <a:rPr lang="en-US" dirty="0" smtClean="0"/>
              <a:t> goods </a:t>
            </a:r>
            <a:r>
              <a:rPr lang="fr-FR" dirty="0" smtClean="0"/>
              <a:t>[Kurt et al. 2015]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5-09-20 at 19.5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783"/>
            <a:ext cx="9144000" cy="48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On Exploit </a:t>
            </a:r>
            <a:r>
              <a:rPr lang="it-IT" dirty="0" err="1" smtClean="0"/>
              <a:t>Kits</a:t>
            </a:r>
            <a:r>
              <a:rPr lang="it-IT" dirty="0" smtClean="0"/>
              <a:t> and </a:t>
            </a:r>
            <a:r>
              <a:rPr lang="it-IT" dirty="0" err="1" smtClean="0"/>
              <a:t>attack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endParaRPr lang="it-IT" dirty="0" smtClean="0"/>
          </a:p>
          <a:p>
            <a:pPr lvl="1"/>
            <a:r>
              <a:rPr lang="it-IT" dirty="0" err="1" smtClean="0"/>
              <a:t>C.Grier</a:t>
            </a:r>
            <a:r>
              <a:rPr lang="it-IT" dirty="0" smtClean="0"/>
              <a:t> </a:t>
            </a:r>
            <a:r>
              <a:rPr lang="it-IT" dirty="0" err="1" smtClean="0"/>
              <a:t>etal</a:t>
            </a:r>
            <a:r>
              <a:rPr lang="it-IT" dirty="0" smtClean="0"/>
              <a:t>. Manufacturing compromise: the </a:t>
            </a:r>
            <a:r>
              <a:rPr lang="it-IT" dirty="0" err="1" smtClean="0"/>
              <a:t>emergence</a:t>
            </a:r>
            <a:r>
              <a:rPr lang="it-IT" dirty="0" smtClean="0"/>
              <a:t> of exploit-</a:t>
            </a:r>
            <a:r>
              <a:rPr lang="it-IT" dirty="0" err="1" smtClean="0"/>
              <a:t>as</a:t>
            </a:r>
            <a:r>
              <a:rPr lang="it-IT" dirty="0" smtClean="0"/>
              <a:t>-a-service. In </a:t>
            </a:r>
            <a:r>
              <a:rPr lang="it-IT" i="1" dirty="0" err="1" smtClean="0"/>
              <a:t>Proc</a:t>
            </a:r>
            <a:r>
              <a:rPr lang="it-IT" i="1" dirty="0" smtClean="0"/>
              <a:t>. of ACM CCS’12, </a:t>
            </a:r>
            <a:r>
              <a:rPr lang="it-IT" dirty="0" smtClean="0"/>
              <a:t>pp. 821–832, 2012 </a:t>
            </a:r>
          </a:p>
          <a:p>
            <a:pPr lvl="1"/>
            <a:r>
              <a:rPr lang="it-IT" dirty="0" err="1" smtClean="0"/>
              <a:t>V.Kotov</a:t>
            </a:r>
            <a:r>
              <a:rPr lang="it-IT" dirty="0" smtClean="0"/>
              <a:t> and </a:t>
            </a:r>
            <a:r>
              <a:rPr lang="it-IT" dirty="0" err="1" smtClean="0"/>
              <a:t>F.Massacci</a:t>
            </a:r>
            <a:r>
              <a:rPr lang="it-IT" dirty="0" smtClean="0"/>
              <a:t>. </a:t>
            </a:r>
            <a:r>
              <a:rPr lang="it-IT" dirty="0" err="1" smtClean="0"/>
              <a:t>Anatomy</a:t>
            </a:r>
            <a:r>
              <a:rPr lang="it-IT" dirty="0" smtClean="0"/>
              <a:t> of exploit </a:t>
            </a:r>
            <a:r>
              <a:rPr lang="it-IT" dirty="0" err="1" smtClean="0"/>
              <a:t>kits.In</a:t>
            </a:r>
            <a:r>
              <a:rPr lang="it-IT" dirty="0" smtClean="0"/>
              <a:t> </a:t>
            </a:r>
            <a:r>
              <a:rPr lang="it-IT" dirty="0" err="1" smtClean="0"/>
              <a:t>Proc</a:t>
            </a:r>
            <a:r>
              <a:rPr lang="it-IT" dirty="0" smtClean="0"/>
              <a:t>. of ESSOS’13, pp. 181–196, 2013.</a:t>
            </a:r>
          </a:p>
          <a:p>
            <a:pPr lvl="1"/>
            <a:r>
              <a:rPr lang="it-IT" dirty="0" err="1" smtClean="0"/>
              <a:t>N.Provos</a:t>
            </a:r>
            <a:r>
              <a:rPr lang="it-IT" dirty="0" smtClean="0"/>
              <a:t> et al.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iFRAMEs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to </a:t>
            </a:r>
            <a:r>
              <a:rPr lang="it-IT" dirty="0" err="1" smtClean="0"/>
              <a:t>Us</a:t>
            </a:r>
            <a:r>
              <a:rPr lang="it-IT" dirty="0" smtClean="0"/>
              <a:t>. In </a:t>
            </a:r>
            <a:r>
              <a:rPr lang="it-IT" dirty="0" err="1" smtClean="0"/>
              <a:t>Proceedings</a:t>
            </a:r>
            <a:r>
              <a:rPr lang="it-IT" dirty="0" smtClean="0"/>
              <a:t> of </a:t>
            </a:r>
            <a:r>
              <a:rPr lang="it-IT" dirty="0" err="1" smtClean="0"/>
              <a:t>Usenix</a:t>
            </a:r>
            <a:r>
              <a:rPr lang="it-IT" dirty="0" smtClean="0"/>
              <a:t> Security 2008</a:t>
            </a:r>
          </a:p>
          <a:p>
            <a:r>
              <a:rPr lang="it-IT" dirty="0" smtClean="0"/>
              <a:t>On </a:t>
            </a:r>
            <a:r>
              <a:rPr lang="it-IT" dirty="0" err="1" smtClean="0"/>
              <a:t>Cybercrime</a:t>
            </a:r>
            <a:r>
              <a:rPr lang="it-IT" dirty="0" smtClean="0"/>
              <a:t> </a:t>
            </a:r>
            <a:r>
              <a:rPr lang="it-IT" dirty="0" err="1" smtClean="0"/>
              <a:t>Markets</a:t>
            </a:r>
            <a:endParaRPr lang="it-IT" dirty="0" smtClean="0"/>
          </a:p>
          <a:p>
            <a:pPr lvl="1"/>
            <a:r>
              <a:rPr lang="it-IT" dirty="0" smtClean="0"/>
              <a:t>C. </a:t>
            </a:r>
            <a:r>
              <a:rPr lang="it-IT" dirty="0" err="1" smtClean="0"/>
              <a:t>Herley</a:t>
            </a:r>
            <a:r>
              <a:rPr lang="it-IT" dirty="0" smtClean="0"/>
              <a:t> and D. </a:t>
            </a:r>
            <a:r>
              <a:rPr lang="it-IT" dirty="0" err="1" smtClean="0"/>
              <a:t>Florencio</a:t>
            </a:r>
            <a:r>
              <a:rPr lang="it-IT" dirty="0" smtClean="0"/>
              <a:t>. </a:t>
            </a:r>
            <a:r>
              <a:rPr lang="it-IT" dirty="0" err="1" smtClean="0"/>
              <a:t>Nobody</a:t>
            </a:r>
            <a:r>
              <a:rPr lang="it-IT" dirty="0" smtClean="0"/>
              <a:t> </a:t>
            </a:r>
            <a:r>
              <a:rPr lang="it-IT" dirty="0" err="1" smtClean="0"/>
              <a:t>sells</a:t>
            </a:r>
            <a:r>
              <a:rPr lang="it-IT" dirty="0" smtClean="0"/>
              <a:t> </a:t>
            </a:r>
            <a:r>
              <a:rPr lang="it-IT" dirty="0" err="1" smtClean="0"/>
              <a:t>gold</a:t>
            </a:r>
            <a:r>
              <a:rPr lang="it-IT" dirty="0" smtClean="0"/>
              <a:t> for the </a:t>
            </a:r>
            <a:r>
              <a:rPr lang="it-IT" dirty="0" err="1" smtClean="0"/>
              <a:t>price</a:t>
            </a:r>
            <a:r>
              <a:rPr lang="it-IT" dirty="0" smtClean="0"/>
              <a:t> of silver: </a:t>
            </a:r>
            <a:r>
              <a:rPr lang="it-IT" dirty="0" err="1" smtClean="0"/>
              <a:t>Dishonesty</a:t>
            </a:r>
            <a:r>
              <a:rPr lang="it-IT" dirty="0" smtClean="0"/>
              <a:t>, </a:t>
            </a:r>
            <a:r>
              <a:rPr lang="it-IT" dirty="0" err="1" smtClean="0"/>
              <a:t>uncertainty</a:t>
            </a:r>
            <a:r>
              <a:rPr lang="it-IT" dirty="0" smtClean="0"/>
              <a:t> and the underground economy. In </a:t>
            </a:r>
            <a:r>
              <a:rPr lang="it-IT" i="1" dirty="0" err="1" smtClean="0"/>
              <a:t>Proc</a:t>
            </a:r>
            <a:r>
              <a:rPr lang="it-IT" i="1" dirty="0" smtClean="0"/>
              <a:t>. of WEIS’10, </a:t>
            </a:r>
            <a:r>
              <a:rPr lang="it-IT" dirty="0" smtClean="0"/>
              <a:t>pp. 33–53, 2010. </a:t>
            </a:r>
          </a:p>
          <a:p>
            <a:pPr lvl="1"/>
            <a:r>
              <a:rPr lang="it-IT" dirty="0" smtClean="0"/>
              <a:t>L. Allodi, M. </a:t>
            </a:r>
            <a:r>
              <a:rPr lang="it-IT" dirty="0" err="1" smtClean="0"/>
              <a:t>Corradin</a:t>
            </a:r>
            <a:r>
              <a:rPr lang="it-IT" dirty="0" smtClean="0"/>
              <a:t>, and </a:t>
            </a:r>
            <a:r>
              <a:rPr lang="it-IT" dirty="0" err="1" smtClean="0"/>
              <a:t>F</a:t>
            </a:r>
            <a:r>
              <a:rPr lang="it-IT" dirty="0" smtClean="0"/>
              <a:t>. Massacci. </a:t>
            </a:r>
            <a:r>
              <a:rPr lang="it-IT" dirty="0" err="1" smtClean="0"/>
              <a:t>Then</a:t>
            </a:r>
            <a:r>
              <a:rPr lang="it-IT" dirty="0" smtClean="0"/>
              <a:t> and </a:t>
            </a:r>
            <a:r>
              <a:rPr lang="it-IT" dirty="0" err="1" smtClean="0"/>
              <a:t>now</a:t>
            </a:r>
            <a:r>
              <a:rPr lang="it-IT" dirty="0" smtClean="0"/>
              <a:t>: on the </a:t>
            </a:r>
            <a:r>
              <a:rPr lang="it-IT" dirty="0" err="1" smtClean="0"/>
              <a:t>maturity</a:t>
            </a:r>
            <a:r>
              <a:rPr lang="it-IT" dirty="0" smtClean="0"/>
              <a:t> of the </a:t>
            </a:r>
            <a:r>
              <a:rPr lang="it-IT" dirty="0" err="1" smtClean="0"/>
              <a:t>cybercrime</a:t>
            </a:r>
            <a:r>
              <a:rPr lang="it-IT" dirty="0" smtClean="0"/>
              <a:t> </a:t>
            </a:r>
            <a:r>
              <a:rPr lang="it-IT" dirty="0" err="1" smtClean="0"/>
              <a:t>markets</a:t>
            </a:r>
            <a:r>
              <a:rPr lang="it-IT" dirty="0" smtClean="0"/>
              <a:t> (the </a:t>
            </a:r>
            <a:r>
              <a:rPr lang="it-IT" dirty="0" err="1" smtClean="0"/>
              <a:t>lesson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black-hat</a:t>
            </a:r>
            <a:r>
              <a:rPr lang="it-IT" dirty="0" smtClean="0"/>
              <a:t> </a:t>
            </a:r>
            <a:r>
              <a:rPr lang="it-IT" dirty="0" err="1" smtClean="0"/>
              <a:t>marketeers</a:t>
            </a:r>
            <a:r>
              <a:rPr lang="it-IT" dirty="0" smtClean="0"/>
              <a:t> </a:t>
            </a:r>
            <a:r>
              <a:rPr lang="it-IT" dirty="0" err="1" smtClean="0"/>
              <a:t>learned</a:t>
            </a:r>
            <a:r>
              <a:rPr lang="it-IT" dirty="0" smtClean="0"/>
              <a:t>). </a:t>
            </a:r>
            <a:r>
              <a:rPr lang="it-IT" i="1" dirty="0" smtClean="0"/>
              <a:t>IEEE Trans. on </a:t>
            </a:r>
            <a:r>
              <a:rPr lang="it-IT" i="1" dirty="0" err="1" smtClean="0"/>
              <a:t>Emerging</a:t>
            </a:r>
            <a:r>
              <a:rPr lang="it-IT" i="1" dirty="0" smtClean="0"/>
              <a:t> </a:t>
            </a:r>
            <a:r>
              <a:rPr lang="it-IT" i="1" dirty="0" err="1" smtClean="0"/>
              <a:t>Topics</a:t>
            </a:r>
            <a:r>
              <a:rPr lang="it-IT" i="1" dirty="0" smtClean="0"/>
              <a:t> in Compu</a:t>
            </a:r>
            <a:r>
              <a:rPr lang="it-IT" dirty="0" smtClean="0"/>
              <a:t>ting, PP(99), 2015.</a:t>
            </a:r>
          </a:p>
          <a:p>
            <a:pPr lvl="1"/>
            <a:r>
              <a:rPr lang="en-US" dirty="0"/>
              <a:t>Huang, Kurt Thomas Danny </a:t>
            </a:r>
            <a:r>
              <a:rPr lang="en-US" dirty="0" err="1"/>
              <a:t>Yuxing</a:t>
            </a:r>
            <a:r>
              <a:rPr lang="en-US" dirty="0"/>
              <a:t>, et al. "Framing Dependencies Introduced by Underground Commoditization</a:t>
            </a:r>
            <a:r>
              <a:rPr lang="en-US" dirty="0" smtClean="0"/>
              <a:t>.” In Proceedings of WEIS 2015.</a:t>
            </a:r>
          </a:p>
          <a:p>
            <a:r>
              <a:rPr lang="en-US" dirty="0" smtClean="0"/>
              <a:t>On market fairness and agency (optional)</a:t>
            </a:r>
          </a:p>
          <a:p>
            <a:pPr lvl="1"/>
            <a:r>
              <a:rPr lang="en-US" dirty="0" err="1" smtClean="0"/>
              <a:t>Akerlof</a:t>
            </a:r>
            <a:r>
              <a:rPr lang="en-US" dirty="0" smtClean="0"/>
              <a:t>, George A. "The market for" lemons": Quality uncertainty and the market mechanism." The quarterly journal of economics (1970): 488-500.</a:t>
            </a:r>
          </a:p>
          <a:p>
            <a:pPr lvl="1"/>
            <a:r>
              <a:rPr lang="en-US" dirty="0" err="1" smtClean="0"/>
              <a:t>Eisenhardt</a:t>
            </a:r>
            <a:r>
              <a:rPr lang="en-US" dirty="0" smtClean="0"/>
              <a:t>, Kathleen M. "Agency theory: An assessment and review." Academy of management review 14.1 (1989): 57-74.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19760"/>
            <a:ext cx="8496944" cy="711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High-tech markets: cybercrime</a:t>
            </a:r>
            <a:br>
              <a:rPr lang="en-US" dirty="0" smtClean="0"/>
            </a:br>
            <a:r>
              <a:rPr lang="en-US" dirty="0" smtClean="0"/>
              <a:t>as market service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Technological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human vectors for attacks</a:t>
            </a:r>
            <a:endParaRPr lang="en-US" sz="2000" dirty="0" smtClean="0"/>
          </a:p>
          <a:p>
            <a:pPr lvl="1"/>
            <a:r>
              <a:rPr lang="en-US" sz="2000" dirty="0" smtClean="0"/>
              <a:t>We are interested in the former</a:t>
            </a:r>
          </a:p>
          <a:p>
            <a:r>
              <a:rPr lang="en-US" sz="2400" b="1" dirty="0" smtClean="0"/>
              <a:t>Technical competences are concentrated in an underground markets for attacks</a:t>
            </a:r>
          </a:p>
          <a:p>
            <a:pPr lvl="1"/>
            <a:r>
              <a:rPr lang="en-US" sz="2400" dirty="0" smtClean="0"/>
              <a:t>Trade of advanced exploitation vectors</a:t>
            </a:r>
          </a:p>
          <a:p>
            <a:pPr lvl="2"/>
            <a:r>
              <a:rPr lang="en-US" sz="2000" dirty="0" smtClean="0"/>
              <a:t>Vulnerabilities, exploits and malware</a:t>
            </a:r>
          </a:p>
          <a:p>
            <a:pPr lvl="2"/>
            <a:r>
              <a:rPr lang="en-US" sz="2000" dirty="0" smtClean="0"/>
              <a:t>Delivery mechanisms</a:t>
            </a:r>
          </a:p>
          <a:p>
            <a:r>
              <a:rPr lang="en-US" sz="2400" dirty="0" smtClean="0"/>
              <a:t>Exploit and tool developers sell the technology to multiple clients</a:t>
            </a:r>
          </a:p>
          <a:p>
            <a:pPr lvl="1"/>
            <a:r>
              <a:rPr lang="en-US" sz="2400" dirty="0" smtClean="0"/>
              <a:t>Can combine several different technologies to </a:t>
            </a:r>
            <a:r>
              <a:rPr lang="en-US" sz="2400" dirty="0" err="1" smtClean="0"/>
              <a:t>personalise</a:t>
            </a:r>
            <a:r>
              <a:rPr lang="en-US" sz="2400" dirty="0" smtClean="0"/>
              <a:t> the attack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6672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0660"/>
            <a:ext cx="8686801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High-tech Cybercrime Markets: </a:t>
            </a:r>
            <a:br>
              <a:rPr lang="en-US" dirty="0" smtClean="0"/>
            </a:br>
            <a:r>
              <a:rPr lang="en-US" dirty="0" smtClean="0"/>
              <a:t>Why should we care? (Premise)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9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753388"/>
            <a:ext cx="8606117" cy="472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How many of you drive..? </a:t>
            </a:r>
          </a:p>
          <a:p>
            <a:pPr lvl="1"/>
            <a:r>
              <a:rPr lang="en-US" dirty="0" smtClean="0"/>
              <a:t>Have ever took a flight..?</a:t>
            </a:r>
          </a:p>
          <a:p>
            <a:pPr lvl="1"/>
            <a:r>
              <a:rPr lang="en-US" dirty="0" smtClean="0"/>
              <a:t>Make phone calls..? </a:t>
            </a:r>
          </a:p>
          <a:p>
            <a:pPr lvl="1"/>
            <a:r>
              <a:rPr lang="en-US" dirty="0" smtClean="0"/>
              <a:t>Eat..? </a:t>
            </a:r>
          </a:p>
          <a:p>
            <a:r>
              <a:rPr lang="en-US" dirty="0" smtClean="0"/>
              <a:t>How many of you can build a car?</a:t>
            </a:r>
          </a:p>
          <a:p>
            <a:pPr lvl="1"/>
            <a:r>
              <a:rPr lang="en-US" dirty="0" smtClean="0"/>
              <a:t>Build an airplane?</a:t>
            </a:r>
          </a:p>
          <a:p>
            <a:pPr lvl="1"/>
            <a:r>
              <a:rPr lang="en-US" dirty="0" smtClean="0"/>
              <a:t>Build a phone?</a:t>
            </a:r>
          </a:p>
          <a:p>
            <a:pPr lvl="1"/>
            <a:r>
              <a:rPr lang="en-US" dirty="0" smtClean="0"/>
              <a:t>Cook (warming-</a:t>
            </a:r>
            <a:r>
              <a:rPr lang="en-US" dirty="0"/>
              <a:t>up pizza does not classify as cooking</a:t>
            </a:r>
            <a:r>
              <a:rPr lang="en-US" dirty="0" smtClean="0"/>
              <a:t>)?</a:t>
            </a:r>
          </a:p>
          <a:p>
            <a:pPr lvl="1"/>
            <a:endParaRPr lang="en-US" dirty="0"/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One of a technological market’s goal is to </a:t>
            </a:r>
            <a:r>
              <a:rPr lang="en-US" i="1" dirty="0" smtClean="0"/>
              <a:t>outsource</a:t>
            </a:r>
            <a:r>
              <a:rPr lang="en-US" dirty="0" smtClean="0"/>
              <a:t> technicalities to third parties that deliver a final product the costumer can use without knowing (all) the details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19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20131</TotalTime>
  <Words>4700</Words>
  <Application>Microsoft Macintosh PowerPoint</Application>
  <PresentationFormat>On-screen Show (4:3)</PresentationFormat>
  <Paragraphs>650</Paragraphs>
  <Slides>70</Slides>
  <Notes>25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Offensive technologies Fall 2015</vt:lpstr>
      <vt:lpstr>Outline</vt:lpstr>
      <vt:lpstr>What is a market</vt:lpstr>
      <vt:lpstr>What are the (cybercrime) black markets</vt:lpstr>
      <vt:lpstr>Underground-based market</vt:lpstr>
      <vt:lpstr>Types of markets</vt:lpstr>
      <vt:lpstr>Low-tech market: example for spamadvertised goods [Kurt et al. 2015] </vt:lpstr>
      <vt:lpstr>High-tech markets: cybercrime as market service</vt:lpstr>
      <vt:lpstr>High-tech Cybercrime Markets:  Why should we care? (Premise)</vt:lpstr>
      <vt:lpstr>A technological case study:   Exploit Kits </vt:lpstr>
      <vt:lpstr>Exploit Kits</vt:lpstr>
      <vt:lpstr>What’s an Exploit Kit</vt:lpstr>
      <vt:lpstr>Phase 1. Attack bootstrap</vt:lpstr>
      <vt:lpstr>Phase 1. Attacks “in the wild”</vt:lpstr>
      <vt:lpstr>Baseline workings (1)</vt:lpstr>
      <vt:lpstr>Baseline workings (2)</vt:lpstr>
      <vt:lpstr>Baseline workings (3)</vt:lpstr>
      <vt:lpstr>Baseline workings (4)</vt:lpstr>
      <vt:lpstr>Baseline workings (5)</vt:lpstr>
      <vt:lpstr>Baseline workings (5)</vt:lpstr>
      <vt:lpstr>Phase 2. Software vulnerabilities</vt:lpstr>
      <vt:lpstr>Third party traffic</vt:lpstr>
      <vt:lpstr>Traffic redirection (1)</vt:lpstr>
      <vt:lpstr>Traffic redirection (2)</vt:lpstr>
      <vt:lpstr>Traffic redirection (3)</vt:lpstr>
      <vt:lpstr>Traffic redirection (4)</vt:lpstr>
      <vt:lpstr>Traffic redirection (5)</vt:lpstr>
      <vt:lpstr>Phase 3. Malicious code execution</vt:lpstr>
      <vt:lpstr>Exploit Kits - Internals</vt:lpstr>
      <vt:lpstr>Tech vector: summary</vt:lpstr>
      <vt:lpstr>Offensive components</vt:lpstr>
      <vt:lpstr>Exploit kits: attacks</vt:lpstr>
      <vt:lpstr>Question:</vt:lpstr>
      <vt:lpstr>Defensive components</vt:lpstr>
      <vt:lpstr>Defensive components: Venn Diagram</vt:lpstr>
      <vt:lpstr>Packers</vt:lpstr>
      <vt:lpstr>Management Console</vt:lpstr>
      <vt:lpstr>Gartner’s Quadrant per exploit kits</vt:lpstr>
      <vt:lpstr>Kit exploration: Crimepack</vt:lpstr>
      <vt:lpstr>Details on attacks</vt:lpstr>
      <vt:lpstr>Define and inject exploit and shellcode</vt:lpstr>
      <vt:lpstr>Administer</vt:lpstr>
      <vt:lpstr>Exploit selection</vt:lpstr>
      <vt:lpstr>High-tech Cybercrime Markets:  Why should we care?  (Reprise)</vt:lpstr>
      <vt:lpstr>Underground markets</vt:lpstr>
      <vt:lpstr>High-tech Cybercrime Markets</vt:lpstr>
      <vt:lpstr>Market organisation</vt:lpstr>
      <vt:lpstr>Market activity</vt:lpstr>
      <vt:lpstr>Introduction of new goods in the market</vt:lpstr>
      <vt:lpstr>Top 10 on “virusologia” (08.06.15)</vt:lpstr>
      <vt:lpstr>Details of a kit in the market</vt:lpstr>
      <vt:lpstr>Selling traffic</vt:lpstr>
      <vt:lpstr>Infect 1 M machines: is it worth it?</vt:lpstr>
      <vt:lpstr>Yes but.. This guys are criminals, right?</vt:lpstr>
      <vt:lpstr>Operating a cybercrime market</vt:lpstr>
      <vt:lpstr>The Principal-Agent problem</vt:lpstr>
      <vt:lpstr>Information asymmetry</vt:lpstr>
      <vt:lpstr>Adverse selection</vt:lpstr>
      <vt:lpstr>Moral hazard</vt:lpstr>
      <vt:lpstr>Adverse selection and Moral hazard (zipped)</vt:lpstr>
      <vt:lpstr>Black markets vs Adverse Selection</vt:lpstr>
      <vt:lpstr>PowerPoint Presentation</vt:lpstr>
      <vt:lpstr>Black markets vs Moral Hazard</vt:lpstr>
      <vt:lpstr>Market Fairness</vt:lpstr>
      <vt:lpstr>Trials in cybercrime markets:  The rules (in short)</vt:lpstr>
      <vt:lpstr>(1) The defender does not show up</vt:lpstr>
      <vt:lpstr>(2) The defender loses the trial</vt:lpstr>
      <vt:lpstr>(3) The defender wins the trial</vt:lpstr>
      <vt:lpstr>Some pointers</vt:lpstr>
      <vt:lpstr>Bibliography</vt:lpstr>
    </vt:vector>
  </TitlesOfParts>
  <Company>Unitn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software has a vulnerability: should I worry?</dc:title>
  <dc:creator>Luca</dc:creator>
  <cp:lastModifiedBy>Luca</cp:lastModifiedBy>
  <cp:revision>781</cp:revision>
  <dcterms:created xsi:type="dcterms:W3CDTF">2013-01-04T10:41:48Z</dcterms:created>
  <dcterms:modified xsi:type="dcterms:W3CDTF">2015-09-25T15:17:34Z</dcterms:modified>
</cp:coreProperties>
</file>