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96" r:id="rId4"/>
    <p:sldId id="297" r:id="rId5"/>
    <p:sldId id="328" r:id="rId6"/>
    <p:sldId id="316" r:id="rId7"/>
    <p:sldId id="326" r:id="rId8"/>
    <p:sldId id="275" r:id="rId9"/>
    <p:sldId id="327" r:id="rId10"/>
    <p:sldId id="323" r:id="rId11"/>
    <p:sldId id="329" r:id="rId12"/>
    <p:sldId id="300" r:id="rId13"/>
    <p:sldId id="330" r:id="rId14"/>
    <p:sldId id="331" r:id="rId15"/>
    <p:sldId id="332" r:id="rId16"/>
    <p:sldId id="333" r:id="rId17"/>
    <p:sldId id="334" r:id="rId18"/>
    <p:sldId id="336" r:id="rId19"/>
    <p:sldId id="335" r:id="rId20"/>
    <p:sldId id="337" r:id="rId21"/>
    <p:sldId id="282" r:id="rId22"/>
    <p:sldId id="283" r:id="rId23"/>
    <p:sldId id="280" r:id="rId24"/>
    <p:sldId id="262" r:id="rId25"/>
    <p:sldId id="266" r:id="rId26"/>
    <p:sldId id="284" r:id="rId27"/>
    <p:sldId id="301" r:id="rId28"/>
    <p:sldId id="302" r:id="rId29"/>
    <p:sldId id="267" r:id="rId30"/>
    <p:sldId id="268" r:id="rId31"/>
    <p:sldId id="290" r:id="rId32"/>
    <p:sldId id="291" r:id="rId33"/>
    <p:sldId id="269" r:id="rId34"/>
    <p:sldId id="285" r:id="rId35"/>
    <p:sldId id="289" r:id="rId36"/>
    <p:sldId id="287" r:id="rId37"/>
    <p:sldId id="304" r:id="rId38"/>
    <p:sldId id="338" r:id="rId39"/>
    <p:sldId id="273" r:id="rId40"/>
    <p:sldId id="272" r:id="rId41"/>
    <p:sldId id="305" r:id="rId42"/>
    <p:sldId id="306" r:id="rId43"/>
    <p:sldId id="274" r:id="rId44"/>
    <p:sldId id="295" r:id="rId45"/>
    <p:sldId id="294" r:id="rId46"/>
    <p:sldId id="307" r:id="rId47"/>
    <p:sldId id="339" r:id="rId48"/>
    <p:sldId id="308" r:id="rId4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403"/>
    <a:srgbClr val="4F81BE"/>
    <a:srgbClr val="8CB0E5"/>
    <a:srgbClr val="A2BDE1"/>
    <a:srgbClr val="8EB1E6"/>
    <a:srgbClr val="F58005"/>
    <a:srgbClr val="66CD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416" autoAdjust="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54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A8AE8-90E1-4A47-A77E-77F81CC1A661}" type="datetimeFigureOut">
              <a:rPr lang="it-IT" smtClean="0"/>
              <a:t>18/12/2012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A9026-D4A0-4BB9-B8D0-0953B5815B2D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C351-6236-2041-A87C-F1EDA61EED13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97889-B431-554C-BD22-9D683BACB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603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pmc.ac.uk/search/?page=1&amp;query=AUTH:%22Labrie+F%22" TargetMode="External"/><Relationship Id="rId13" Type="http://schemas.openxmlformats.org/officeDocument/2006/relationships/hyperlink" Target="http://ukpmc.ac.uk/search/?page=1&amp;query=AUTH:%22Gomez+JL%22" TargetMode="External"/><Relationship Id="rId3" Type="http://schemas.openxmlformats.org/officeDocument/2006/relationships/hyperlink" Target="http://ukpmc.ac.uk/search/?page=1&amp;query=AUTH:%22Wald+NJ%22" TargetMode="External"/><Relationship Id="rId7" Type="http://schemas.openxmlformats.org/officeDocument/2006/relationships/hyperlink" Target="http://ukpmc.ac.uk/search/?page=1&amp;query=ISSN:%220969-1413%22" TargetMode="External"/><Relationship Id="rId12" Type="http://schemas.openxmlformats.org/officeDocument/2006/relationships/hyperlink" Target="http://ukpmc.ac.uk/search/?page=1&amp;query=AUTH:%22Tremblay+M%22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pmc.ac.uk/search/?page=1&amp;query=AUTH:%22McGuire+A%22" TargetMode="External"/><Relationship Id="rId11" Type="http://schemas.openxmlformats.org/officeDocument/2006/relationships/hyperlink" Target="http://ukpmc.ac.uk/search/?page=1&amp;query=AUTH:%22Cusan+L%22" TargetMode="External"/><Relationship Id="rId5" Type="http://schemas.openxmlformats.org/officeDocument/2006/relationships/hyperlink" Target="http://ukpmc.ac.uk/search/?page=1&amp;query=AUTH:%22Hackshaw+A%22" TargetMode="External"/><Relationship Id="rId15" Type="http://schemas.openxmlformats.org/officeDocument/2006/relationships/hyperlink" Target="http://ukpmc.ac.uk/search/?page=1&amp;query=ISSN:%220022-5347%22" TargetMode="External"/><Relationship Id="rId10" Type="http://schemas.openxmlformats.org/officeDocument/2006/relationships/hyperlink" Target="http://ukpmc.ac.uk/search/?page=1&amp;query=AUTH:%22Suburu+R%22" TargetMode="External"/><Relationship Id="rId4" Type="http://schemas.openxmlformats.org/officeDocument/2006/relationships/hyperlink" Target="http://ukpmc.ac.uk/search/?page=1&amp;query=AUTH:%22Kennard+A%22" TargetMode="External"/><Relationship Id="rId9" Type="http://schemas.openxmlformats.org/officeDocument/2006/relationships/hyperlink" Target="http://ukpmc.ac.uk/search/?page=1&amp;query=AUTH:%22Dupont+A%22" TargetMode="External"/><Relationship Id="rId14" Type="http://schemas.openxmlformats.org/officeDocument/2006/relationships/hyperlink" Target="http://ukpmc.ac.uk/search/?page=1&amp;query=AUTH:%22Emond+J%22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0001457586900072" TargetMode="External"/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sciencedirect.com/science/journal/00014575/18/3" TargetMode="External"/><Relationship Id="rId4" Type="http://schemas.openxmlformats.org/officeDocument/2006/relationships/hyperlink" Target="http://www.sciencedirect.com/science/journal/00014575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481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BROWSER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119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OTH_OS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PLUGIN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72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297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#VALUE!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226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(blank)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BUSS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« </a:t>
            </a:r>
            <a:r>
              <a:rPr lang="fr-FR" i="1" dirty="0" err="1" smtClean="0"/>
              <a:t>Caedite</a:t>
            </a:r>
            <a:r>
              <a:rPr lang="fr-FR" i="1" dirty="0" smtClean="0"/>
              <a:t> </a:t>
            </a:r>
            <a:r>
              <a:rPr lang="fr-FR" i="1" dirty="0" err="1" smtClean="0"/>
              <a:t>eos</a:t>
            </a:r>
            <a:r>
              <a:rPr lang="fr-FR" i="1" dirty="0" smtClean="0"/>
              <a:t>! </a:t>
            </a:r>
            <a:r>
              <a:rPr lang="fr-FR" i="1" dirty="0" err="1" smtClean="0"/>
              <a:t>Novit</a:t>
            </a:r>
            <a:r>
              <a:rPr lang="fr-FR" i="1" dirty="0" smtClean="0"/>
              <a:t> </a:t>
            </a:r>
            <a:r>
              <a:rPr lang="fr-FR" i="1" dirty="0" err="1" smtClean="0"/>
              <a:t>enim</a:t>
            </a:r>
            <a:r>
              <a:rPr lang="fr-FR" i="1" dirty="0" smtClean="0"/>
              <a:t> </a:t>
            </a:r>
            <a:r>
              <a:rPr lang="fr-FR" i="1" dirty="0" err="1" smtClean="0"/>
              <a:t>Dominus</a:t>
            </a:r>
            <a:r>
              <a:rPr lang="fr-FR" i="1" dirty="0" smtClean="0"/>
              <a:t> qui </a:t>
            </a:r>
            <a:r>
              <a:rPr lang="fr-FR" i="1" dirty="0" err="1" smtClean="0"/>
              <a:t>sunt</a:t>
            </a:r>
            <a:r>
              <a:rPr lang="fr-FR" i="1" dirty="0" smtClean="0"/>
              <a:t> </a:t>
            </a:r>
            <a:r>
              <a:rPr lang="fr-FR" i="1" dirty="0" err="1" smtClean="0"/>
              <a:t>eius</a:t>
            </a:r>
            <a:r>
              <a:rPr lang="fr-FR" i="0" dirty="0" smtClean="0"/>
              <a:t> »</a:t>
            </a:r>
            <a:r>
              <a:rPr lang="fr-FR" i="0" baseline="0" dirty="0" smtClean="0"/>
              <a:t> </a:t>
            </a:r>
            <a:r>
              <a:rPr lang="it-IT" baseline="0" dirty="0" err="1" smtClean="0"/>
              <a:t>Cesario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Heisterbach</a:t>
            </a:r>
            <a:r>
              <a:rPr lang="it-IT" baseline="0" dirty="0" smtClean="0"/>
              <a:t> </a:t>
            </a:r>
            <a:r>
              <a:rPr lang="it-IT" dirty="0" err="1" smtClean="0"/>
              <a:t>attributes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Arnaud </a:t>
            </a:r>
            <a:r>
              <a:rPr lang="it-IT" dirty="0" err="1" smtClean="0"/>
              <a:t>Amaury</a:t>
            </a:r>
            <a:r>
              <a:rPr lang="it-IT" baseline="0" dirty="0" smtClean="0"/>
              <a:t> </a:t>
            </a:r>
            <a:r>
              <a:rPr lang="it-IT" dirty="0" smtClean="0"/>
              <a:t>the</a:t>
            </a:r>
            <a:r>
              <a:rPr lang="it-IT" baseline="0" dirty="0" smtClean="0"/>
              <a:t> Pope delegate </a:t>
            </a:r>
            <a:r>
              <a:rPr lang="it-IT" baseline="0" dirty="0" err="1" smtClean="0"/>
              <a:t>to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crusade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against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eretics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during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siege</a:t>
            </a:r>
            <a:r>
              <a:rPr lang="it-IT" baseline="0" dirty="0" smtClean="0"/>
              <a:t> of </a:t>
            </a:r>
            <a:r>
              <a:rPr lang="it-IT" dirty="0" err="1" smtClean="0"/>
              <a:t>Béziers</a:t>
            </a:r>
            <a:r>
              <a:rPr lang="it-IT" baseline="0" dirty="0" smtClean="0"/>
              <a:t> on the 21-22 </a:t>
            </a:r>
            <a:r>
              <a:rPr lang="it-IT" dirty="0" err="1" smtClean="0"/>
              <a:t>July</a:t>
            </a:r>
            <a:r>
              <a:rPr lang="it-IT" dirty="0" smtClean="0"/>
              <a:t> 1209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25-30</a:t>
            </a:r>
          </a:p>
          <a:p>
            <a:r>
              <a:rPr lang="it-IT" dirty="0" smtClean="0"/>
              <a:t>90% = 3 persone</a:t>
            </a:r>
          </a:p>
          <a:p>
            <a:r>
              <a:rPr lang="it-IT" dirty="0" smtClean="0"/>
              <a:t>80% =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NJ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Kennard A</a:t>
            </a:r>
            <a:r>
              <a:rPr lang="en-US" dirty="0" smtClean="0"/>
              <a:t>, </a:t>
            </a:r>
            <a:r>
              <a:rPr lang="en-US" dirty="0" err="1" smtClean="0">
                <a:hlinkClick r:id="rId5"/>
              </a:rPr>
              <a:t>Hackshaw</a:t>
            </a:r>
            <a:r>
              <a:rPr lang="en-US" dirty="0" smtClean="0">
                <a:hlinkClick r:id="rId5"/>
              </a:rPr>
              <a:t> A</a:t>
            </a:r>
            <a:r>
              <a:rPr lang="en-US" dirty="0" smtClean="0"/>
              <a:t>, </a:t>
            </a:r>
            <a:r>
              <a:rPr lang="en-US" dirty="0" smtClean="0">
                <a:hlinkClick r:id="rId6"/>
              </a:rPr>
              <a:t>McGuire A</a:t>
            </a:r>
            <a:r>
              <a:rPr lang="en-US" dirty="0" smtClean="0"/>
              <a:t> .</a:t>
            </a:r>
            <a:r>
              <a:rPr lang="en-US" baseline="0" dirty="0" smtClean="0"/>
              <a:t> “</a:t>
            </a:r>
            <a:r>
              <a:rPr lang="en-US" dirty="0" smtClean="0"/>
              <a:t>Antenatal screening for Down's syndrome.” </a:t>
            </a:r>
          </a:p>
          <a:p>
            <a:r>
              <a:rPr lang="en-US" dirty="0" smtClean="0">
                <a:hlinkClick r:id="rId7"/>
              </a:rPr>
              <a:t>Journal of Medical Screening</a:t>
            </a:r>
            <a:r>
              <a:rPr lang="en-US" dirty="0" smtClean="0"/>
              <a:t> 4(4):181-246,</a:t>
            </a:r>
            <a:r>
              <a:rPr lang="en-US" baseline="0" dirty="0" smtClean="0"/>
              <a:t> </a:t>
            </a:r>
            <a:r>
              <a:rPr lang="en-US" dirty="0" smtClean="0"/>
              <a:t>1997.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hlinkClick r:id="rId8"/>
              </a:rPr>
              <a:t>Labrie</a:t>
            </a:r>
            <a:r>
              <a:rPr lang="en-US" dirty="0" smtClean="0">
                <a:hlinkClick r:id="rId8"/>
              </a:rPr>
              <a:t> F</a:t>
            </a:r>
            <a:r>
              <a:rPr lang="en-US" dirty="0" smtClean="0"/>
              <a:t>, </a:t>
            </a:r>
            <a:r>
              <a:rPr lang="en-US" dirty="0" err="1" smtClean="0">
                <a:hlinkClick r:id="rId9"/>
              </a:rPr>
              <a:t>Dupont</a:t>
            </a:r>
            <a:r>
              <a:rPr lang="en-US" dirty="0" smtClean="0">
                <a:hlinkClick r:id="rId9"/>
              </a:rPr>
              <a:t> A</a:t>
            </a:r>
            <a:r>
              <a:rPr lang="en-US" dirty="0" smtClean="0"/>
              <a:t>, </a:t>
            </a:r>
            <a:r>
              <a:rPr lang="en-US" dirty="0" err="1" smtClean="0">
                <a:hlinkClick r:id="rId10"/>
              </a:rPr>
              <a:t>Suburu</a:t>
            </a:r>
            <a:r>
              <a:rPr lang="en-US" dirty="0" smtClean="0">
                <a:hlinkClick r:id="rId10"/>
              </a:rPr>
              <a:t> R</a:t>
            </a:r>
            <a:r>
              <a:rPr lang="en-US" dirty="0" smtClean="0"/>
              <a:t>, </a:t>
            </a:r>
            <a:r>
              <a:rPr lang="en-US" dirty="0" err="1" smtClean="0">
                <a:hlinkClick r:id="rId11"/>
              </a:rPr>
              <a:t>Cusan</a:t>
            </a:r>
            <a:r>
              <a:rPr lang="en-US" dirty="0" smtClean="0">
                <a:hlinkClick r:id="rId11"/>
              </a:rPr>
              <a:t> L</a:t>
            </a:r>
            <a:r>
              <a:rPr lang="en-US" dirty="0" smtClean="0"/>
              <a:t>, </a:t>
            </a:r>
            <a:r>
              <a:rPr lang="en-US" dirty="0" smtClean="0">
                <a:hlinkClick r:id="rId12"/>
              </a:rPr>
              <a:t>Tremblay M</a:t>
            </a:r>
            <a:r>
              <a:rPr lang="en-US" dirty="0" smtClean="0"/>
              <a:t>, </a:t>
            </a:r>
            <a:r>
              <a:rPr lang="en-US" dirty="0" smtClean="0">
                <a:hlinkClick r:id="rId13"/>
              </a:rPr>
              <a:t>Gomez JL</a:t>
            </a:r>
            <a:r>
              <a:rPr lang="en-US" dirty="0" smtClean="0"/>
              <a:t>, </a:t>
            </a:r>
            <a:r>
              <a:rPr lang="en-US" dirty="0" err="1" smtClean="0">
                <a:hlinkClick r:id="rId14"/>
              </a:rPr>
              <a:t>Emond</a:t>
            </a:r>
            <a:r>
              <a:rPr lang="en-US" dirty="0" smtClean="0">
                <a:hlinkClick r:id="rId14"/>
              </a:rPr>
              <a:t> J</a:t>
            </a:r>
            <a:r>
              <a:rPr lang="en-US" dirty="0" smtClean="0"/>
              <a:t>.</a:t>
            </a:r>
            <a:r>
              <a:rPr lang="en-US" baseline="0" dirty="0" smtClean="0"/>
              <a:t> “</a:t>
            </a:r>
            <a:r>
              <a:rPr lang="en-US" dirty="0" smtClean="0"/>
              <a:t>Serum prostate specific antigen as pre-screening test for prostate cancer.” </a:t>
            </a:r>
            <a:r>
              <a:rPr lang="en-US" baseline="0" dirty="0" smtClean="0"/>
              <a:t> </a:t>
            </a:r>
            <a:r>
              <a:rPr lang="en-US" dirty="0" smtClean="0">
                <a:hlinkClick r:id="rId15"/>
              </a:rPr>
              <a:t>The Journal of Urology</a:t>
            </a:r>
            <a:r>
              <a:rPr lang="en-US" dirty="0" smtClean="0"/>
              <a:t> 147(3 Pt 2):846-51,</a:t>
            </a:r>
            <a:r>
              <a:rPr lang="en-US" baseline="0" dirty="0" smtClean="0"/>
              <a:t> </a:t>
            </a:r>
            <a:r>
              <a:rPr lang="en-US" dirty="0" smtClean="0"/>
              <a:t>1992 [discussion 851-2]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25-30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90% = 3 persone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80%</a:t>
            </a:r>
            <a:r>
              <a:rPr lang="it-IT" baseline="0" dirty="0" smtClean="0"/>
              <a:t> = 24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L. Evans</a:t>
            </a:r>
            <a:r>
              <a:rPr lang="en-US" dirty="0" smtClean="0"/>
              <a:t>. “</a:t>
            </a:r>
            <a:r>
              <a:rPr lang="en-US" b="1" dirty="0" smtClean="0"/>
              <a:t>The effectiveness of safety belts in preventing fatalities.”</a:t>
            </a:r>
            <a:r>
              <a:rPr lang="en-US" b="1" baseline="0" dirty="0" smtClean="0"/>
              <a:t> </a:t>
            </a:r>
            <a:r>
              <a:rPr lang="fr-FR" dirty="0" smtClean="0">
                <a:hlinkClick r:id="rId4" tooltip="Go to Accident Analysis &amp; Prevention on SciVerse ScienceDirect"/>
              </a:rPr>
              <a:t>Accident </a:t>
            </a:r>
            <a:r>
              <a:rPr lang="fr-FR" dirty="0" err="1" smtClean="0">
                <a:hlinkClick r:id="rId4" tooltip="Go to Accident Analysis &amp; Prevention on SciVerse ScienceDirect"/>
              </a:rPr>
              <a:t>Analysis</a:t>
            </a:r>
            <a:r>
              <a:rPr lang="fr-FR" dirty="0" smtClean="0">
                <a:hlinkClick r:id="rId4" tooltip="Go to Accident Analysis &amp; Prevention on SciVerse ScienceDirect"/>
              </a:rPr>
              <a:t> &amp; </a:t>
            </a:r>
            <a:r>
              <a:rPr lang="fr-FR" dirty="0" err="1" smtClean="0">
                <a:hlinkClick r:id="rId4" tooltip="Go to Accident Analysis &amp; Prevention on SciVerse ScienceDirect"/>
              </a:rPr>
              <a:t>Prevention</a:t>
            </a:r>
            <a:r>
              <a:rPr lang="fr-FR" baseline="0" dirty="0" smtClean="0"/>
              <a:t> </a:t>
            </a:r>
            <a:r>
              <a:rPr lang="fr-FR" dirty="0" smtClean="0">
                <a:hlinkClick r:id="rId5" tooltip="Go to table of contents for this volume/issue"/>
              </a:rPr>
              <a:t>18(3</a:t>
            </a:r>
            <a:r>
              <a:rPr lang="fr-FR" dirty="0" smtClean="0"/>
              <a:t>):229–241, 1986.</a:t>
            </a:r>
          </a:p>
          <a:p>
            <a:r>
              <a:rPr lang="fr-FR" dirty="0" smtClean="0"/>
              <a:t>Evans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General</a:t>
            </a:r>
            <a:r>
              <a:rPr lang="fr-FR" baseline="0" dirty="0" smtClean="0"/>
              <a:t> Motors </a:t>
            </a:r>
            <a:r>
              <a:rPr lang="fr-FR" baseline="0" dirty="0" err="1" smtClean="0"/>
              <a:t>Laboratory</a:t>
            </a:r>
            <a:r>
              <a:rPr lang="fr-FR" baseline="0" dirty="0" smtClean="0"/>
              <a:t>…</a:t>
            </a:r>
            <a:endParaRPr lang="fr-FR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97889-B431-554C-BD22-9D683BACB21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2C61-347A-4904-A833-38E498CE15BC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1" descr="logo_unitn1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03" y="66703"/>
            <a:ext cx="4429251" cy="1144561"/>
          </a:xfrm>
          <a:prstGeom prst="rect">
            <a:avLst/>
          </a:prstGeom>
        </p:spPr>
      </p:pic>
      <p:cxnSp>
        <p:nvCxnSpPr>
          <p:cNvPr id="8" name="Straight Connector 13"/>
          <p:cNvCxnSpPr/>
          <p:nvPr userDrawn="1"/>
        </p:nvCxnSpPr>
        <p:spPr>
          <a:xfrm flipH="1" flipV="1">
            <a:off x="234803" y="1384521"/>
            <a:ext cx="8451997" cy="3484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LOGO_SECONOMICS_CMYK-215x149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95" t="20251" r="4694" b="28833"/>
          <a:stretch/>
        </p:blipFill>
        <p:spPr>
          <a:xfrm>
            <a:off x="6019800" y="345515"/>
            <a:ext cx="2667000" cy="10431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5102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BF51-297D-4837-816E-489AB9100E63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310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7208-EE0C-4B83-AC28-37C036090700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212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934" y="436728"/>
            <a:ext cx="7069542" cy="769297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DC0403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4693148"/>
          </a:xfrm>
        </p:spPr>
        <p:txBody>
          <a:bodyPr/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EE2-7BA9-4D92-84FC-DB459DE2BDD5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1" descr="logo_unitn1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89" y="79056"/>
            <a:ext cx="2203032" cy="569285"/>
          </a:xfrm>
          <a:prstGeom prst="rect">
            <a:avLst/>
          </a:prstGeom>
        </p:spPr>
      </p:pic>
      <p:cxnSp>
        <p:nvCxnSpPr>
          <p:cNvPr id="8" name="Straight Connector 13"/>
          <p:cNvCxnSpPr/>
          <p:nvPr userDrawn="1"/>
        </p:nvCxnSpPr>
        <p:spPr>
          <a:xfrm flipH="1" flipV="1">
            <a:off x="457200" y="1206025"/>
            <a:ext cx="8229600" cy="3484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LOGO_SECONOMICS_CMYK-215x149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95" t="20251" r="4694" b="28833"/>
          <a:stretch/>
        </p:blipFill>
        <p:spPr>
          <a:xfrm>
            <a:off x="7486477" y="-1"/>
            <a:ext cx="1657523" cy="6483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115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447-9E7E-4656-ACD6-07A8ABD6AB51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770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041-9CD2-4716-8615-48ACF73CA063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674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44908-A702-424B-BB9C-5A02072D30E4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65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7D0A-4713-44CE-B8AA-B16787A9B18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217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1153-59DE-4AAE-B51E-1A9A914F7E5F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64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FECE-1B41-42C2-9675-5BA457D12F2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240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9119-8F70-43CF-91E0-0C5B41ABE63C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07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4D0EA-D0BF-4421-ADA8-523126FA808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F. Massacci  et al. -  Siemens Research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0648-234E-4A41-9535-8798A46D9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260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1783080"/>
            <a:ext cx="7772400" cy="2529839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My software has a vulnerability, should I worry?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IT Security for Decision Makers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3904090"/>
            <a:ext cx="6400800" cy="1213423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Fabio Massacci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joint work with Luca Allodi, </a:t>
            </a:r>
            <a:r>
              <a:rPr lang="en-US" sz="2000" b="1" dirty="0" err="1" smtClean="0">
                <a:solidFill>
                  <a:schemeClr val="tx1"/>
                </a:solidFill>
              </a:rPr>
              <a:t>Vadim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Kotov</a:t>
            </a:r>
            <a:r>
              <a:rPr lang="en-US" sz="2000" b="1" dirty="0" smtClean="0">
                <a:solidFill>
                  <a:schemeClr val="tx1"/>
                </a:solidFill>
              </a:rPr>
              <a:t>, Viet Nguyen, </a:t>
            </a:r>
            <a:r>
              <a:rPr lang="en-US" sz="2000" b="1" dirty="0" err="1" smtClean="0">
                <a:solidFill>
                  <a:schemeClr val="tx1"/>
                </a:solidFill>
              </a:rPr>
              <a:t>Wooyun</a:t>
            </a:r>
            <a:r>
              <a:rPr lang="en-US" sz="2000" b="1" dirty="0" smtClean="0">
                <a:solidFill>
                  <a:schemeClr val="tx1"/>
                </a:solidFill>
              </a:rPr>
              <a:t> Shim</a:t>
            </a:r>
          </a:p>
          <a:p>
            <a:r>
              <a:rPr lang="it-IT" sz="2000" b="1" dirty="0" smtClean="0">
                <a:solidFill>
                  <a:schemeClr val="tx1"/>
                </a:solidFill>
              </a:rPr>
              <a:t>lastname@disi.unitn.it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13541" y="5315634"/>
            <a:ext cx="29010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Siemens Research Lab</a:t>
            </a:r>
          </a:p>
          <a:p>
            <a:pPr algn="ctr"/>
            <a:r>
              <a:rPr lang="en-US" dirty="0" smtClean="0"/>
              <a:t>December 18, 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34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Vulnerabilities: our baseline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Our Question:</a:t>
            </a:r>
          </a:p>
          <a:p>
            <a:pPr marL="742950" lvl="2" indent="-342900"/>
            <a:r>
              <a:rPr lang="en-US" sz="2800" dirty="0" smtClean="0"/>
              <a:t>if all </a:t>
            </a:r>
            <a:r>
              <a:rPr lang="en-US" sz="2800" dirty="0" smtClean="0">
                <a:solidFill>
                  <a:srgbClr val="FF0000"/>
                </a:solidFill>
              </a:rPr>
              <a:t>unfixed high &amp; medium risk vulnerabilities </a:t>
            </a:r>
            <a:r>
              <a:rPr lang="en-US" sz="2800" dirty="0" smtClean="0"/>
              <a:t>were to be …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…, </a:t>
            </a:r>
            <a:r>
              <a:rPr lang="en-US" sz="2800" dirty="0" smtClean="0">
                <a:solidFill>
                  <a:srgbClr val="FF0000"/>
                </a:solidFill>
              </a:rPr>
              <a:t>attacks</a:t>
            </a:r>
            <a:r>
              <a:rPr lang="en-US" sz="2800" dirty="0" smtClean="0"/>
              <a:t> to this group would </a:t>
            </a:r>
            <a:r>
              <a:rPr lang="en-US" sz="2800" dirty="0" smtClean="0">
                <a:solidFill>
                  <a:srgbClr val="FF0000"/>
                </a:solidFill>
              </a:rPr>
              <a:t>decline by </a:t>
            </a:r>
            <a:r>
              <a:rPr lang="en-US" sz="2800" dirty="0" smtClean="0"/>
              <a:t>X%</a:t>
            </a:r>
          </a:p>
          <a:p>
            <a:r>
              <a:rPr lang="en-US" dirty="0" smtClean="0"/>
              <a:t>Empirical Study running now for 4 years</a:t>
            </a:r>
          </a:p>
          <a:p>
            <a:pPr lvl="1"/>
            <a:r>
              <a:rPr lang="en-US" dirty="0" smtClean="0"/>
              <a:t>6 years of data on Firefox, Chrome, Safari, </a:t>
            </a:r>
            <a:r>
              <a:rPr lang="en-US" dirty="0" err="1" smtClean="0"/>
              <a:t>IExplorer</a:t>
            </a:r>
            <a:endParaRPr lang="en-US" dirty="0" smtClean="0"/>
          </a:p>
          <a:p>
            <a:pPr lvl="1"/>
            <a:r>
              <a:rPr lang="it-IT" dirty="0" smtClean="0"/>
              <a:t>1.5 year Analysis of various datasets of exploits</a:t>
            </a:r>
            <a:endParaRPr lang="en-US" dirty="0" smtClean="0"/>
          </a:p>
          <a:p>
            <a:pPr lvl="1"/>
            <a:r>
              <a:rPr lang="en-US" dirty="0" smtClean="0"/>
              <a:t>1.5 year of study of Black markets/Exploit</a:t>
            </a:r>
          </a:p>
          <a:p>
            <a:r>
              <a:rPr lang="en-US" dirty="0" smtClean="0"/>
              <a:t>Let’s look at the data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32416-361F-4C83-A04D-AF43E12A86E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Vulnerabilities: a closer look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“A </a:t>
            </a:r>
            <a:r>
              <a:rPr lang="it-IT" dirty="0" err="1" smtClean="0"/>
              <a:t>vulnerability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discovered</a:t>
            </a:r>
            <a:r>
              <a:rPr lang="it-IT" dirty="0" smtClean="0"/>
              <a:t>”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meanings</a:t>
            </a:r>
            <a:endParaRPr lang="it-IT" dirty="0" smtClean="0"/>
          </a:p>
          <a:p>
            <a:r>
              <a:rPr lang="it-IT" dirty="0" smtClean="0"/>
              <a:t>CVE entry mentioned in NVD</a:t>
            </a:r>
          </a:p>
          <a:p>
            <a:pPr lvl="1"/>
            <a:r>
              <a:rPr lang="it-IT" dirty="0" err="1" smtClean="0"/>
              <a:t>somebody</a:t>
            </a:r>
            <a:r>
              <a:rPr lang="it-IT" dirty="0" smtClean="0"/>
              <a:t> (</a:t>
            </a:r>
            <a:r>
              <a:rPr lang="it-IT" dirty="0" err="1" smtClean="0"/>
              <a:t>vendor</a:t>
            </a:r>
            <a:r>
              <a:rPr lang="it-IT" dirty="0" smtClean="0"/>
              <a:t>, </a:t>
            </a:r>
            <a:r>
              <a:rPr lang="it-IT" dirty="0" err="1" smtClean="0"/>
              <a:t>researcher</a:t>
            </a:r>
            <a:r>
              <a:rPr lang="it-IT" dirty="0" smtClean="0"/>
              <a:t> etc.) </a:t>
            </a:r>
            <a:r>
              <a:rPr lang="it-IT" dirty="0" err="1" smtClean="0"/>
              <a:t>told</a:t>
            </a:r>
            <a:r>
              <a:rPr lang="it-IT" dirty="0" smtClean="0"/>
              <a:t> NIST the software </a:t>
            </a:r>
            <a:r>
              <a:rPr lang="it-IT" dirty="0" err="1" smtClean="0"/>
              <a:t>has</a:t>
            </a:r>
            <a:r>
              <a:rPr lang="it-IT" dirty="0" smtClean="0"/>
              <a:t>  a </a:t>
            </a:r>
            <a:r>
              <a:rPr lang="it-IT" dirty="0" err="1" smtClean="0"/>
              <a:t>vulnerability</a:t>
            </a:r>
            <a:endParaRPr lang="it-IT" dirty="0" smtClean="0"/>
          </a:p>
          <a:p>
            <a:r>
              <a:rPr lang="it-IT" dirty="0" smtClean="0"/>
              <a:t>Its exploit code appears in the Exploit-DB </a:t>
            </a:r>
          </a:p>
          <a:p>
            <a:pPr lvl="1"/>
            <a:r>
              <a:rPr lang="it-IT" dirty="0" err="1" smtClean="0"/>
              <a:t>Somebody</a:t>
            </a:r>
            <a:r>
              <a:rPr lang="it-IT" dirty="0" smtClean="0"/>
              <a:t> </a:t>
            </a:r>
            <a:r>
              <a:rPr lang="it-IT" dirty="0" err="1" smtClean="0"/>
              <a:t>actually</a:t>
            </a:r>
            <a:r>
              <a:rPr lang="it-IT" dirty="0" smtClean="0"/>
              <a:t> </a:t>
            </a:r>
            <a:r>
              <a:rPr lang="it-IT" dirty="0" err="1" smtClean="0"/>
              <a:t>constructed</a:t>
            </a:r>
            <a:r>
              <a:rPr lang="it-IT" dirty="0" smtClean="0"/>
              <a:t> a </a:t>
            </a:r>
            <a:r>
              <a:rPr lang="it-IT" dirty="0" err="1" smtClean="0"/>
              <a:t>proof-of-concept</a:t>
            </a:r>
            <a:r>
              <a:rPr lang="it-IT" dirty="0" smtClean="0"/>
              <a:t> code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exploits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endParaRPr lang="it-IT" dirty="0" smtClean="0"/>
          </a:p>
          <a:p>
            <a:r>
              <a:rPr lang="it-IT" dirty="0" smtClean="0"/>
              <a:t>Mentioned in Symantec/Kaspersky Threat-Explorer</a:t>
            </a:r>
          </a:p>
          <a:p>
            <a:pPr lvl="1"/>
            <a:r>
              <a:rPr lang="it-IT" dirty="0" smtClean="0"/>
              <a:t>Somebody actually used the vulnerability to run an attack</a:t>
            </a:r>
          </a:p>
          <a:p>
            <a:r>
              <a:rPr lang="it-IT" dirty="0" smtClean="0"/>
              <a:t>Advertised in an Exploit Kit</a:t>
            </a:r>
          </a:p>
          <a:p>
            <a:pPr lvl="1"/>
            <a:r>
              <a:rPr lang="it-IT" dirty="0" smtClean="0"/>
              <a:t>Bad guys packaged its exploit into a “PnP” platform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C429-0C25-4049-A229-4113DD13D3DD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Vulnerabilities: numbers speak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“A </a:t>
            </a:r>
            <a:r>
              <a:rPr lang="it-IT" dirty="0" err="1" smtClean="0"/>
              <a:t>vulnerability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discovered</a:t>
            </a:r>
            <a:r>
              <a:rPr lang="it-IT" dirty="0" smtClean="0"/>
              <a:t>”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meanings</a:t>
            </a:r>
            <a:endParaRPr lang="it-IT" dirty="0" smtClean="0"/>
          </a:p>
          <a:p>
            <a:r>
              <a:rPr lang="it-IT" dirty="0" smtClean="0"/>
              <a:t>CVE entry mentioned in NVD - </a:t>
            </a:r>
            <a:r>
              <a:rPr lang="en-US" b="1" dirty="0" smtClean="0">
                <a:solidFill>
                  <a:srgbClr val="FF0000"/>
                </a:solidFill>
              </a:rPr>
              <a:t>49.624</a:t>
            </a:r>
            <a:endParaRPr lang="it-IT" dirty="0" smtClean="0">
              <a:solidFill>
                <a:srgbClr val="FF0000"/>
              </a:solidFill>
            </a:endParaRPr>
          </a:p>
          <a:p>
            <a:pPr lvl="1"/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somebody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told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NIST the software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has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 a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vulnerability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/>
              <a:t>Exploit </a:t>
            </a:r>
            <a:r>
              <a:rPr lang="it-IT" dirty="0" err="1" smtClean="0"/>
              <a:t>by</a:t>
            </a:r>
            <a:r>
              <a:rPr lang="it-IT" dirty="0" smtClean="0"/>
              <a:t> sec. </a:t>
            </a:r>
            <a:r>
              <a:rPr lang="it-IT" dirty="0" err="1" smtClean="0"/>
              <a:t>researchers</a:t>
            </a:r>
            <a:r>
              <a:rPr lang="it-IT" dirty="0" smtClean="0"/>
              <a:t> in Exploit-DB - </a:t>
            </a:r>
            <a:r>
              <a:rPr lang="en-US" b="1" dirty="0" smtClean="0">
                <a:solidFill>
                  <a:srgbClr val="FF0000"/>
                </a:solidFill>
              </a:rPr>
              <a:t>8.189</a:t>
            </a:r>
            <a:endParaRPr lang="it-IT" dirty="0" smtClean="0">
              <a:solidFill>
                <a:srgbClr val="FF0000"/>
              </a:solidFill>
            </a:endParaRPr>
          </a:p>
          <a:p>
            <a:pPr lvl="1"/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Somebody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constructed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proof-of-concept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that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exploits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it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/>
              <a:t>Symantec/</a:t>
            </a:r>
            <a:r>
              <a:rPr lang="it-IT" dirty="0" err="1" smtClean="0"/>
              <a:t>Kaspersky</a:t>
            </a:r>
            <a:r>
              <a:rPr lang="it-IT" dirty="0" smtClean="0"/>
              <a:t> </a:t>
            </a:r>
            <a:r>
              <a:rPr lang="it-IT" dirty="0" err="1" smtClean="0"/>
              <a:t>Threat-Explorer</a:t>
            </a:r>
            <a:r>
              <a:rPr lang="it-IT" dirty="0" smtClean="0"/>
              <a:t> - </a:t>
            </a:r>
            <a:r>
              <a:rPr lang="en-US" b="1" dirty="0" smtClean="0">
                <a:solidFill>
                  <a:srgbClr val="FF0000"/>
                </a:solidFill>
              </a:rPr>
              <a:t>1.289/1.321</a:t>
            </a:r>
            <a:endParaRPr lang="it-IT" dirty="0" smtClean="0">
              <a:solidFill>
                <a:srgbClr val="FF0000"/>
              </a:solidFill>
            </a:endParaRPr>
          </a:p>
          <a:p>
            <a:pPr lvl="1"/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Somebody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actually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used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the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vulnerability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run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an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attack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Browser/</a:t>
            </a:r>
            <a:r>
              <a:rPr lang="it-IT" dirty="0" err="1" smtClean="0">
                <a:solidFill>
                  <a:srgbClr val="FF0000"/>
                </a:solidFill>
              </a:rPr>
              <a:t>Plugins</a:t>
            </a:r>
            <a:r>
              <a:rPr lang="it-IT" dirty="0" smtClean="0">
                <a:solidFill>
                  <a:srgbClr val="FF0000"/>
                </a:solidFill>
              </a:rPr>
              <a:t>  14% – Server 22% – App. 24%  </a:t>
            </a:r>
          </a:p>
          <a:p>
            <a:r>
              <a:rPr lang="it-IT" dirty="0" smtClean="0"/>
              <a:t>Exploit </a:t>
            </a:r>
            <a:r>
              <a:rPr lang="it-IT" dirty="0" err="1" smtClean="0"/>
              <a:t>advert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bad </a:t>
            </a:r>
            <a:r>
              <a:rPr lang="it-IT" dirty="0" err="1" smtClean="0"/>
              <a:t>guys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Exploit Kit - </a:t>
            </a:r>
            <a:r>
              <a:rPr lang="en-US" b="1" dirty="0" smtClean="0">
                <a:solidFill>
                  <a:srgbClr val="FF0000"/>
                </a:solidFill>
              </a:rPr>
              <a:t>103</a:t>
            </a:r>
            <a:endParaRPr lang="it-IT" dirty="0" smtClean="0"/>
          </a:p>
          <a:p>
            <a:pPr lvl="1"/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Bad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guys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packaged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its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exploit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into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 a “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PnP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”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platform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it-IT" dirty="0" smtClean="0"/>
              <a:t>2/3 of client threaths according Google (2011)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AE51-0DE3-41BB-9985-520E54809BBF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eleonore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8673"/>
          <a:stretch/>
        </p:blipFill>
        <p:spPr>
          <a:xfrm>
            <a:off x="149883" y="3489376"/>
            <a:ext cx="7340524" cy="3003472"/>
          </a:xfrm>
          <a:prstGeom prst="rect">
            <a:avLst/>
          </a:prstGeom>
        </p:spPr>
      </p:pic>
      <p:sp>
        <p:nvSpPr>
          <p:cNvPr id="3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Exploit Kits Study: a closer look</a:t>
            </a:r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bank robbers manufacture their own guns?</a:t>
            </a:r>
          </a:p>
          <a:p>
            <a:pPr lvl="1"/>
            <a:r>
              <a:rPr lang="it-IT" dirty="0" smtClean="0"/>
              <a:t>just buy them from somebody</a:t>
            </a:r>
          </a:p>
          <a:p>
            <a:r>
              <a:rPr lang="it-IT" dirty="0" smtClean="0"/>
              <a:t>Top threat according to Google + AV Vendors</a:t>
            </a:r>
          </a:p>
        </p:txBody>
      </p:sp>
      <p:sp>
        <p:nvSpPr>
          <p:cNvPr id="25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235C-AB32-DB46-B173-9702C0E9AFE2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" name="Group 25"/>
          <p:cNvGrpSpPr/>
          <p:nvPr/>
        </p:nvGrpSpPr>
        <p:grpSpPr>
          <a:xfrm>
            <a:off x="5611002" y="3472554"/>
            <a:ext cx="3653435" cy="3020294"/>
            <a:chOff x="5490565" y="3234397"/>
            <a:chExt cx="3653435" cy="3020294"/>
          </a:xfrm>
        </p:grpSpPr>
        <p:pic>
          <p:nvPicPr>
            <p:cNvPr id="27" name="Picture 26" descr="eleonore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68" r="47346" b="76710"/>
            <a:stretch/>
          </p:blipFill>
          <p:spPr>
            <a:xfrm>
              <a:off x="5490565" y="3234397"/>
              <a:ext cx="3653431" cy="547665"/>
            </a:xfrm>
            <a:prstGeom prst="rect">
              <a:avLst/>
            </a:prstGeom>
          </p:spPr>
        </p:pic>
        <p:pic>
          <p:nvPicPr>
            <p:cNvPr id="28" name="Picture 27" descr="eleonore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0565" y="3782062"/>
              <a:ext cx="3653435" cy="2472629"/>
            </a:xfrm>
            <a:prstGeom prst="rect">
              <a:avLst/>
            </a:prstGeom>
          </p:spPr>
        </p:pic>
      </p:grpSp>
      <p:sp>
        <p:nvSpPr>
          <p:cNvPr id="11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9F99-483B-4CA8-A90A-C92CF2701D5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61223" y="3557416"/>
            <a:ext cx="5361180" cy="34441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89812" y="3019821"/>
            <a:ext cx="3659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Exploitation success rate: 10-15%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Success rate highly depends on quality of traffic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120" y="3865585"/>
            <a:ext cx="3490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Install rates, slightly higher than usual: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1896" y="4225925"/>
            <a:ext cx="15792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Zeus = 50-60%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Loader = 80-90%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3903" y="4949312"/>
            <a:ext cx="255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Price for latest version 1.6.x: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23166" y="5338098"/>
            <a:ext cx="305172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Package cost = 2000$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“Clean” from AV = from 50$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Rebuild on new domain/IP=50$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Update = from 100$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Package bounded to one domain or IP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86230" y="3506574"/>
            <a:ext cx="1895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Update for version ..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89395" y="3887076"/>
            <a:ext cx="2842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The package features these exploits: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9433" y="6111130"/>
            <a:ext cx="1954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Work on Vista and Win7</a:t>
            </a:r>
          </a:p>
        </p:txBody>
      </p:sp>
    </p:spTree>
    <p:extLst>
      <p:ext uri="{BB962C8B-B14F-4D97-AF65-F5344CB8AC3E}">
        <p14:creationId xmlns="" xmlns:p14="http://schemas.microsoft.com/office/powerpoint/2010/main" val="1984685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99055" y="3678767"/>
            <a:ext cx="3586009" cy="8102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Popular website homepage</a:t>
            </a:r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199" y="1839384"/>
            <a:ext cx="1872043" cy="744512"/>
          </a:xfrm>
          <a:prstGeom prst="round2DiagRect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Hacker/Exploit kit owner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81085" y="1687291"/>
            <a:ext cx="1725299" cy="1280999"/>
          </a:xfrm>
          <a:prstGeom prst="roundRect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Exploit Kit Server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53541" y="5977998"/>
            <a:ext cx="1725299" cy="716518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957191">
            <a:off x="1651439" y="2992677"/>
            <a:ext cx="1333709" cy="320741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30587" y="3007655"/>
            <a:ext cx="777282" cy="810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0000"/>
                </a:solidFill>
              </a:rPr>
              <a:t>iFrame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flipH="1">
            <a:off x="3707869" y="3120383"/>
            <a:ext cx="440485" cy="558384"/>
          </a:xfrm>
          <a:prstGeom prst="ben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696897" y="4503409"/>
            <a:ext cx="10948" cy="147789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5400000" flipH="1" flipV="1">
            <a:off x="4617751" y="654147"/>
            <a:ext cx="993090" cy="3694410"/>
          </a:xfrm>
          <a:prstGeom prst="bentConnector2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Bent Arrow 15"/>
          <p:cNvSpPr/>
          <p:nvPr/>
        </p:nvSpPr>
        <p:spPr>
          <a:xfrm rot="10800000">
            <a:off x="5578840" y="3007655"/>
            <a:ext cx="1823824" cy="3153538"/>
          </a:xfrm>
          <a:prstGeom prst="bentArrow">
            <a:avLst>
              <a:gd name="adj1" fmla="val 4452"/>
              <a:gd name="adj2" fmla="val 6573"/>
              <a:gd name="adj3" fmla="val 25410"/>
              <a:gd name="adj4" fmla="val 14356"/>
            </a:avLst>
          </a:prstGeom>
          <a:solidFill>
            <a:srgbClr val="FF0000"/>
          </a:soli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EKit</a:t>
            </a:r>
            <a:r>
              <a:rPr lang="en-US" dirty="0" smtClean="0"/>
              <a:t> Study: infection dynamics</a:t>
            </a:r>
            <a:endParaRPr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B2E3-63EF-469F-9FAE-E04B1F503150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457200" y="5859420"/>
            <a:ext cx="3071433" cy="557974"/>
          </a:xfrm>
          <a:prstGeom prst="wedgeRectCallout">
            <a:avLst>
              <a:gd name="adj1" fmla="val 86521"/>
              <a:gd name="adj2" fmla="val -1816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1. Visit a “Normal” Web Site</a:t>
            </a:r>
            <a:endParaRPr lang="it-IT" dirty="0"/>
          </a:p>
        </p:txBody>
      </p:sp>
      <p:sp>
        <p:nvSpPr>
          <p:cNvPr id="22" name="Rectangular Callout 21"/>
          <p:cNvSpPr/>
          <p:nvPr/>
        </p:nvSpPr>
        <p:spPr>
          <a:xfrm>
            <a:off x="226045" y="3817860"/>
            <a:ext cx="2648780" cy="1183510"/>
          </a:xfrm>
          <a:prstGeom prst="wedgeRectCallout">
            <a:avLst>
              <a:gd name="adj1" fmla="val 29851"/>
              <a:gd name="adj2" fmla="val -9549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0. Compromise Web Site</a:t>
            </a:r>
          </a:p>
          <a:p>
            <a:pPr algn="ctr"/>
            <a:r>
              <a:rPr lang="it-IT" dirty="0" smtClean="0"/>
              <a:t>OR</a:t>
            </a:r>
          </a:p>
          <a:p>
            <a:pPr algn="ctr"/>
            <a:r>
              <a:rPr lang="it-IT" dirty="0" smtClean="0"/>
              <a:t>0’. Buy redirecting trafftc</a:t>
            </a:r>
            <a:endParaRPr lang="it-IT" dirty="0"/>
          </a:p>
        </p:txBody>
      </p:sp>
      <p:sp>
        <p:nvSpPr>
          <p:cNvPr id="23" name="Rectangular Callout 22"/>
          <p:cNvSpPr/>
          <p:nvPr/>
        </p:nvSpPr>
        <p:spPr>
          <a:xfrm>
            <a:off x="4257052" y="2495256"/>
            <a:ext cx="2581070" cy="512399"/>
          </a:xfrm>
          <a:prstGeom prst="wedgeRectCallout">
            <a:avLst>
              <a:gd name="adj1" fmla="val -85421"/>
              <a:gd name="adj2" fmla="val -4040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2. HTTP Request redirected</a:t>
            </a:r>
            <a:endParaRPr lang="it-IT" dirty="0"/>
          </a:p>
        </p:txBody>
      </p:sp>
      <p:sp>
        <p:nvSpPr>
          <p:cNvPr id="24" name="Rectangular Callout 23"/>
          <p:cNvSpPr/>
          <p:nvPr/>
        </p:nvSpPr>
        <p:spPr>
          <a:xfrm>
            <a:off x="4994529" y="5001370"/>
            <a:ext cx="2581070" cy="512399"/>
          </a:xfrm>
          <a:prstGeom prst="wedgeRectCallout">
            <a:avLst>
              <a:gd name="adj1" fmla="val 35339"/>
              <a:gd name="adj2" fmla="val -1055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3. Exploit run on browser</a:t>
            </a:r>
            <a:endParaRPr lang="it-IT" dirty="0"/>
          </a:p>
        </p:txBody>
      </p:sp>
      <p:sp>
        <p:nvSpPr>
          <p:cNvPr id="27" name="Bent Arrow 26"/>
          <p:cNvSpPr/>
          <p:nvPr/>
        </p:nvSpPr>
        <p:spPr>
          <a:xfrm rot="5400000" flipH="1">
            <a:off x="5104605" y="3442522"/>
            <a:ext cx="3449104" cy="2500637"/>
          </a:xfrm>
          <a:prstGeom prst="bentArrow">
            <a:avLst>
              <a:gd name="adj1" fmla="val 4452"/>
              <a:gd name="adj2" fmla="val 6573"/>
              <a:gd name="adj3" fmla="val 25410"/>
              <a:gd name="adj4" fmla="val 14356"/>
            </a:avLst>
          </a:prstGeom>
          <a:solidFill>
            <a:srgbClr val="FF0000"/>
          </a:solidFill>
          <a:ln w="381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ular Callout 24"/>
          <p:cNvSpPr/>
          <p:nvPr/>
        </p:nvSpPr>
        <p:spPr>
          <a:xfrm>
            <a:off x="7575599" y="5648795"/>
            <a:ext cx="1558455" cy="768599"/>
          </a:xfrm>
          <a:prstGeom prst="wedgeRectCallout">
            <a:avLst>
              <a:gd name="adj1" fmla="val -29178"/>
              <a:gd name="adj2" fmla="val -1645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4. Malware downloaded by shell code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73256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Ekits: Anatomy as Sw Artefacts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Got: 86 – Analyzed/Successfully Deployed: 33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do</a:t>
            </a:r>
          </a:p>
          <a:p>
            <a:pPr lvl="1"/>
            <a:r>
              <a:rPr lang="it-IT" dirty="0" err="1" smtClean="0"/>
              <a:t>Analyse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Agent</a:t>
            </a:r>
            <a:r>
              <a:rPr lang="it-IT" dirty="0" smtClean="0"/>
              <a:t>, </a:t>
            </a:r>
            <a:r>
              <a:rPr lang="it-IT" dirty="0" err="1" smtClean="0"/>
              <a:t>referrer</a:t>
            </a:r>
            <a:r>
              <a:rPr lang="it-IT" dirty="0" smtClean="0"/>
              <a:t>, IP </a:t>
            </a:r>
            <a:r>
              <a:rPr lang="it-IT" dirty="0" err="1" smtClean="0"/>
              <a:t>address</a:t>
            </a:r>
            <a:r>
              <a:rPr lang="it-IT" dirty="0" smtClean="0"/>
              <a:t> (25)</a:t>
            </a:r>
          </a:p>
          <a:p>
            <a:pPr lvl="1"/>
            <a:r>
              <a:rPr lang="it-IT" dirty="0" smtClean="0"/>
              <a:t>Analyze client environment, Browser plug-ins details (15)</a:t>
            </a:r>
          </a:p>
          <a:p>
            <a:pPr lvl="1"/>
            <a:r>
              <a:rPr lang="it-IT" dirty="0" smtClean="0"/>
              <a:t>They have around 11 exploits in their cross-bow</a:t>
            </a:r>
          </a:p>
          <a:p>
            <a:pPr lvl="1"/>
            <a:r>
              <a:rPr lang="it-IT" dirty="0" smtClean="0"/>
              <a:t>Upload your own malware after exploit (all)</a:t>
            </a:r>
          </a:p>
          <a:p>
            <a:r>
              <a:rPr lang="it-IT" dirty="0" smtClean="0"/>
              <a:t>And of </a:t>
            </a:r>
            <a:r>
              <a:rPr lang="it-IT" dirty="0" err="1" smtClean="0"/>
              <a:t>course</a:t>
            </a:r>
            <a:r>
              <a:rPr lang="it-IT" dirty="0" smtClean="0"/>
              <a:t> bad </a:t>
            </a:r>
            <a:r>
              <a:rPr lang="it-IT" dirty="0" err="1" smtClean="0"/>
              <a:t>guys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browser info!</a:t>
            </a:r>
          </a:p>
          <a:p>
            <a:pPr lvl="1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?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6DC25-679A-4162-A408-B61DE4B1CB6C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EKits: Expectations…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3016"/>
            <a:ext cx="4432852" cy="4693148"/>
          </a:xfrm>
        </p:spPr>
        <p:txBody>
          <a:bodyPr>
            <a:normAutofit/>
          </a:bodyPr>
          <a:lstStyle/>
          <a:p>
            <a:r>
              <a:rPr lang="it-IT" dirty="0" smtClean="0"/>
              <a:t>Bad guys deliver high precision exploit </a:t>
            </a:r>
          </a:p>
          <a:p>
            <a:r>
              <a:rPr lang="it-IT" dirty="0" smtClean="0"/>
              <a:t>Remember?</a:t>
            </a:r>
          </a:p>
          <a:p>
            <a:pPr lvl="1"/>
            <a:r>
              <a:rPr lang="it-IT" dirty="0" smtClean="0"/>
              <a:t>Dolev-Yao model of attacker</a:t>
            </a:r>
          </a:p>
          <a:p>
            <a:pPr lvl="1"/>
            <a:r>
              <a:rPr lang="it-IT" dirty="0" smtClean="0"/>
              <a:t>Exploit all vulns…</a:t>
            </a:r>
          </a:p>
          <a:p>
            <a:pPr lvl="1"/>
            <a:r>
              <a:rPr lang="it-IT" dirty="0" smtClean="0"/>
              <a:t>Fix all or die…</a:t>
            </a:r>
          </a:p>
          <a:p>
            <a:pPr lvl="1"/>
            <a:r>
              <a:rPr lang="it-IT" dirty="0" smtClean="0"/>
              <a:t>Bla, Bla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FDD53-0869-4DF2-955A-22864C72AEE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Immagine 6" descr="sniper-vs-sniper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877" y="2049955"/>
            <a:ext cx="4389120" cy="41949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EKits: Reality</a:t>
            </a:r>
            <a:endParaRPr lang="en-US" dirty="0"/>
          </a:p>
        </p:txBody>
      </p:sp>
      <p:pic>
        <p:nvPicPr>
          <p:cNvPr id="7" name="Segnaposto contenuto 6" descr="django_gatl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01647"/>
            <a:ext cx="3840879" cy="3748363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4AB4-8A4A-48B1-9037-B35BBF2035A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699221" y="1433016"/>
            <a:ext cx="4444779" cy="46931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Since they only have a paltry 10-11 exploits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 fire! - </a:t>
            </a:r>
            <a:r>
              <a:rPr lang="it-IT" sz="3200" dirty="0" smtClean="0">
                <a:solidFill>
                  <a:srgbClr val="FF0000"/>
                </a:solidFill>
              </a:rPr>
              <a:t>9/33</a:t>
            </a:r>
            <a:endParaRPr kumimoji="0" lang="it-IT" sz="32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May be Vulnerable? Ok, fire! - </a:t>
            </a:r>
            <a:r>
              <a:rPr lang="it-IT" sz="3200" dirty="0" smtClean="0">
                <a:solidFill>
                  <a:srgbClr val="FF0000"/>
                </a:solidFill>
              </a:rPr>
              <a:t>18/33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One iframe at the time - </a:t>
            </a:r>
            <a:r>
              <a:rPr lang="it-IT" sz="3200" dirty="0" smtClean="0">
                <a:solidFill>
                  <a:srgbClr val="FF0000"/>
                </a:solidFill>
              </a:rPr>
              <a:t>5/33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What they use the analysis for?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endParaRPr lang="it-IT" sz="3200" baseline="0" dirty="0" smtClean="0"/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EKits: Gartner’s magic quadrant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0D33-BE9A-4CA7-B052-95C4F35ACF67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Content Placeholder 8" descr="statistics_setting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184" y="1433512"/>
            <a:ext cx="6587250" cy="4940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EKits: Analysis is used for statistics!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Exploit kit lady </a:t>
            </a:r>
            <a:r>
              <a:rPr lang="it-IT" dirty="0" err="1" smtClean="0"/>
              <a:t>is</a:t>
            </a:r>
            <a:r>
              <a:rPr lang="it-IT" dirty="0" smtClean="0"/>
              <a:t> a “</a:t>
            </a:r>
            <a:r>
              <a:rPr lang="it-IT" dirty="0" err="1" smtClean="0"/>
              <a:t>malware</a:t>
            </a:r>
            <a:r>
              <a:rPr lang="it-IT" dirty="0" smtClean="0"/>
              <a:t> </a:t>
            </a:r>
            <a:r>
              <a:rPr lang="it-IT" dirty="0" err="1" smtClean="0"/>
              <a:t>enterpreneur</a:t>
            </a:r>
            <a:r>
              <a:rPr lang="it-IT" dirty="0" smtClean="0"/>
              <a:t>”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pay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yearly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fee</a:t>
            </a:r>
            <a:r>
              <a:rPr lang="it-IT" dirty="0" smtClean="0">
                <a:sym typeface="Wingdings" pitchFamily="2" charset="2"/>
              </a:rPr>
              <a:t> (2000$ or 5% of </a:t>
            </a:r>
            <a:r>
              <a:rPr lang="it-IT" dirty="0" err="1" smtClean="0">
                <a:sym typeface="Wingdings" pitchFamily="2" charset="2"/>
              </a:rPr>
              <a:t>exploited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traffic</a:t>
            </a:r>
            <a:r>
              <a:rPr lang="it-IT" dirty="0" smtClean="0">
                <a:sym typeface="Wingdings" pitchFamily="2" charset="2"/>
              </a:rPr>
              <a:t>)</a:t>
            </a:r>
          </a:p>
          <a:p>
            <a:pPr lvl="1"/>
            <a:r>
              <a:rPr lang="it-IT" dirty="0" err="1" smtClean="0"/>
              <a:t>buy</a:t>
            </a:r>
            <a:r>
              <a:rPr lang="it-IT" dirty="0" smtClean="0"/>
              <a:t> </a:t>
            </a:r>
            <a:r>
              <a:rPr lang="it-IT" dirty="0" err="1" smtClean="0"/>
              <a:t>traffic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/</a:t>
            </a:r>
            <a:r>
              <a:rPr lang="it-IT" dirty="0" err="1" smtClean="0"/>
              <a:t>originating</a:t>
            </a:r>
            <a:r>
              <a:rPr lang="it-IT" dirty="0" smtClean="0"/>
              <a:t> web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etc</a:t>
            </a:r>
            <a:endParaRPr lang="it-IT" dirty="0" smtClean="0"/>
          </a:p>
          <a:p>
            <a:pPr lvl="1"/>
            <a:r>
              <a:rPr lang="it-IT" dirty="0" smtClean="0"/>
              <a:t>Use/sell infected PCs by countries/web sites etc</a:t>
            </a:r>
          </a:p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large</a:t>
            </a:r>
            <a:r>
              <a:rPr lang="it-IT" dirty="0" smtClean="0"/>
              <a:t> </a:t>
            </a:r>
            <a:r>
              <a:rPr lang="it-IT" dirty="0" err="1" smtClean="0"/>
              <a:t>numbers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Fixing yet another sophisticated vulns won’t make a difference (to her)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/>
              <a:t>she is happy with millions with unfixed simple ones</a:t>
            </a:r>
          </a:p>
          <a:p>
            <a:r>
              <a:rPr lang="it-IT" dirty="0" smtClean="0"/>
              <a:t>Next frontier </a:t>
            </a:r>
            <a:r>
              <a:rPr lang="it-IT" dirty="0" smtClean="0">
                <a:sym typeface="Wingdings" pitchFamily="2" charset="2"/>
              </a:rPr>
              <a:t> MAAS (Malware-as-a-Service)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B7BE4-4BED-4B3B-A0A3-7A7BA418076C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SECONOMICS?</a:t>
            </a:r>
          </a:p>
          <a:p>
            <a:r>
              <a:rPr lang="en-US" dirty="0" smtClean="0"/>
              <a:t>Vulnerabilities: CIO &amp; Research Questions</a:t>
            </a:r>
          </a:p>
          <a:p>
            <a:r>
              <a:rPr lang="en-US" dirty="0" smtClean="0"/>
              <a:t>Exploit Kits – a Qualitative Study</a:t>
            </a:r>
          </a:p>
          <a:p>
            <a:r>
              <a:rPr lang="en-US" dirty="0" smtClean="0"/>
              <a:t>CVSS – an Empirical Study</a:t>
            </a:r>
          </a:p>
          <a:p>
            <a:r>
              <a:rPr lang="it-IT" dirty="0" smtClean="0"/>
              <a:t>CVSS – a Case Controlled Study</a:t>
            </a:r>
            <a:endParaRPr lang="en-US" dirty="0" smtClean="0"/>
          </a:p>
          <a:p>
            <a:r>
              <a:rPr lang="en-US" dirty="0" smtClean="0"/>
              <a:t>Conclusions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4788-F9C2-4465-B364-B77E1F8132A0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9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Picture So Far</a:t>
            </a:r>
            <a:endParaRPr lang="it-IT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the CIO would like to know</a:t>
            </a:r>
          </a:p>
          <a:p>
            <a:pPr lvl="1"/>
            <a:r>
              <a:rPr lang="en-US" dirty="0" smtClean="0"/>
              <a:t>if all </a:t>
            </a:r>
            <a:r>
              <a:rPr lang="en-US" dirty="0" smtClean="0">
                <a:solidFill>
                  <a:srgbClr val="FF0000"/>
                </a:solidFill>
              </a:rPr>
              <a:t>unfixed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high &amp; medium risk vulnerabilities </a:t>
            </a:r>
            <a:r>
              <a:rPr lang="en-US" dirty="0" smtClean="0"/>
              <a:t>were to be …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FF0000"/>
                </a:solidFill>
              </a:rPr>
              <a:t>attacks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FF0000"/>
                </a:solidFill>
              </a:rPr>
              <a:t>decline by X%</a:t>
            </a:r>
          </a:p>
          <a:p>
            <a:r>
              <a:rPr lang="en-US" dirty="0" smtClean="0"/>
              <a:t>The “Classical” Attacker Model looks wrong</a:t>
            </a:r>
          </a:p>
          <a:p>
            <a:pPr lvl="1"/>
            <a:r>
              <a:rPr lang="en-US" strike="sngStrike" dirty="0" smtClean="0"/>
              <a:t>Attackers will target me in particular, …, exploit all my possible vulnerabilities, …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Fix all </a:t>
            </a:r>
            <a:r>
              <a:rPr lang="en-US" strike="sngStrike" dirty="0" smtClean="0"/>
              <a:t>vulnerabilities or </a:t>
            </a:r>
            <a:r>
              <a:rPr lang="en-US" strike="sngStrike" dirty="0" smtClean="0">
                <a:solidFill>
                  <a:srgbClr val="FF0000"/>
                </a:solidFill>
              </a:rPr>
              <a:t>die</a:t>
            </a:r>
            <a:r>
              <a:rPr lang="en-US" strike="sngStrike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waste of money</a:t>
            </a:r>
          </a:p>
          <a:p>
            <a:pPr lvl="1"/>
            <a:r>
              <a:rPr lang="en-US" dirty="0" smtClean="0"/>
              <a:t>Needs better, economical model of attacker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ongoing work</a:t>
            </a:r>
          </a:p>
          <a:p>
            <a:r>
              <a:rPr lang="en-US" dirty="0" smtClean="0"/>
              <a:t>But CIO can’t wait: what do a good manager do?</a:t>
            </a:r>
          </a:p>
          <a:p>
            <a:pPr lvl="1"/>
            <a:r>
              <a:rPr lang="en-US" dirty="0" smtClean="0"/>
              <a:t>Use a Security Configuration Management Product!</a:t>
            </a:r>
          </a:p>
          <a:p>
            <a:pPr lvl="1"/>
            <a:r>
              <a:rPr lang="en-US" dirty="0" smtClean="0"/>
              <a:t>30+ products: Microsoft, Dell, HP, </a:t>
            </a:r>
            <a:r>
              <a:rPr lang="en-US" dirty="0" err="1" smtClean="0"/>
              <a:t>VMWare</a:t>
            </a:r>
            <a:r>
              <a:rPr lang="en-US" dirty="0" smtClean="0"/>
              <a:t>, McAfee, Symantec etc..</a:t>
            </a:r>
          </a:p>
          <a:p>
            <a:r>
              <a:rPr lang="en-US" dirty="0" smtClean="0"/>
              <a:t>Based on CVSS (Common </a:t>
            </a:r>
            <a:r>
              <a:rPr lang="en-US" dirty="0" err="1" smtClean="0"/>
              <a:t>Vuln</a:t>
            </a:r>
            <a:r>
              <a:rPr lang="en-US" dirty="0" smtClean="0"/>
              <a:t>. Scoring System)</a:t>
            </a:r>
          </a:p>
          <a:p>
            <a:pPr lvl="1"/>
            <a:r>
              <a:rPr lang="en-US" dirty="0" smtClean="0"/>
              <a:t>INTEL, IBM, Microsoft, Google, Apple etc. participate</a:t>
            </a:r>
          </a:p>
          <a:p>
            <a:r>
              <a:rPr lang="en-US" dirty="0" smtClean="0"/>
              <a:t>CVSS High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you should worry, shouldn’t you?</a:t>
            </a:r>
          </a:p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4910-4C99-4B00-9734-009910C48A26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CVSS Empirical Study: the question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High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Question</a:t>
            </a:r>
            <a:endParaRPr lang="it-IT" dirty="0" smtClean="0"/>
          </a:p>
          <a:p>
            <a:pPr lvl="1"/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Vulnerabilities</a:t>
            </a:r>
            <a:r>
              <a:rPr lang="it-IT" dirty="0" smtClean="0"/>
              <a:t> are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bad </a:t>
            </a:r>
            <a:r>
              <a:rPr lang="it-IT" dirty="0" err="1" smtClean="0"/>
              <a:t>guys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Assumption</a:t>
            </a:r>
            <a:endParaRPr lang="it-IT" dirty="0" smtClean="0"/>
          </a:p>
          <a:p>
            <a:pPr lvl="1"/>
            <a:r>
              <a:rPr lang="it-IT" dirty="0" smtClean="0"/>
              <a:t>vuln </a:t>
            </a:r>
            <a:r>
              <a:rPr lang="it-IT" sz="3200" b="1" dirty="0" smtClean="0">
                <a:sym typeface="Symbol"/>
              </a:rPr>
              <a:t></a:t>
            </a:r>
            <a:r>
              <a:rPr lang="it-IT" dirty="0" smtClean="0"/>
              <a:t> SYM Threat explored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/>
              <a:t>used by bad guys</a:t>
            </a:r>
          </a:p>
          <a:p>
            <a:r>
              <a:rPr lang="it-IT" dirty="0" smtClean="0"/>
              <a:t>Low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Question</a:t>
            </a:r>
            <a:endParaRPr lang="it-IT" dirty="0" smtClean="0"/>
          </a:p>
          <a:p>
            <a:pPr lvl="1"/>
            <a:r>
              <a:rPr lang="it-IT" dirty="0" err="1" smtClean="0"/>
              <a:t>Conditional</a:t>
            </a:r>
            <a:r>
              <a:rPr lang="it-IT" dirty="0" smtClean="0"/>
              <a:t> </a:t>
            </a:r>
            <a:r>
              <a:rPr lang="it-IT" dirty="0" err="1" smtClean="0"/>
              <a:t>Probability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vuln</a:t>
            </a:r>
            <a:r>
              <a:rPr lang="it-IT" dirty="0" smtClean="0"/>
              <a:t> </a:t>
            </a:r>
            <a:r>
              <a:rPr lang="it-IT" b="1" dirty="0" smtClean="0">
                <a:sym typeface="Symbol"/>
              </a:rPr>
              <a:t></a:t>
            </a:r>
            <a:r>
              <a:rPr lang="it-IT" dirty="0" smtClean="0"/>
              <a:t> Symantec </a:t>
            </a:r>
            <a:r>
              <a:rPr lang="it-IT" dirty="0" err="1" smtClean="0"/>
              <a:t>given</a:t>
            </a:r>
            <a:r>
              <a:rPr lang="it-IT" dirty="0" smtClean="0"/>
              <a:t> some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explanatory</a:t>
            </a:r>
            <a:r>
              <a:rPr lang="it-IT" dirty="0" smtClean="0"/>
              <a:t> </a:t>
            </a:r>
            <a:r>
              <a:rPr lang="it-IT" dirty="0" err="1" smtClean="0"/>
              <a:t>factors</a:t>
            </a:r>
            <a:endParaRPr lang="it-IT" dirty="0" smtClean="0"/>
          </a:p>
          <a:p>
            <a:r>
              <a:rPr lang="it-IT" dirty="0" err="1" smtClean="0"/>
              <a:t>Explanatory</a:t>
            </a:r>
            <a:r>
              <a:rPr lang="it-IT" dirty="0" smtClean="0"/>
              <a:t> </a:t>
            </a:r>
            <a:r>
              <a:rPr lang="it-IT" dirty="0" err="1" smtClean="0"/>
              <a:t>Factors</a:t>
            </a:r>
            <a:r>
              <a:rPr lang="it-IT" dirty="0" smtClean="0"/>
              <a:t> </a:t>
            </a:r>
            <a:r>
              <a:rPr lang="it-IT" dirty="0" err="1" smtClean="0"/>
              <a:t>Considered</a:t>
            </a:r>
            <a:endParaRPr lang="it-IT" dirty="0" smtClean="0"/>
          </a:p>
          <a:p>
            <a:pPr lvl="1"/>
            <a:r>
              <a:rPr lang="it-IT" dirty="0" err="1" smtClean="0"/>
              <a:t>Vuln</a:t>
            </a:r>
            <a:r>
              <a:rPr lang="it-IT" dirty="0" smtClean="0"/>
              <a:t> in (NVD, EDB, EKIT), </a:t>
            </a:r>
            <a:r>
              <a:rPr lang="it-IT" dirty="0" err="1" smtClean="0"/>
              <a:t>Vuln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high CVSS score, </a:t>
            </a:r>
            <a:r>
              <a:rPr lang="it-IT" dirty="0" err="1" smtClean="0"/>
              <a:t>Vuln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high Impact </a:t>
            </a:r>
            <a:r>
              <a:rPr lang="it-IT" dirty="0" err="1" smtClean="0"/>
              <a:t>subscore</a:t>
            </a:r>
            <a:r>
              <a:rPr lang="it-IT" dirty="0" smtClean="0"/>
              <a:t> etc.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EBEA-AC10-42DE-A548-3BB44CEB858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CVSS Study: Background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2773224"/>
          </a:xfrm>
        </p:spPr>
        <p:txBody>
          <a:bodyPr>
            <a:normAutofit fontScale="85000" lnSpcReduction="10000"/>
          </a:bodyPr>
          <a:lstStyle/>
          <a:p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Mell</a:t>
            </a:r>
            <a:r>
              <a:rPr lang="it-IT" dirty="0" smtClean="0"/>
              <a:t>, </a:t>
            </a:r>
            <a:r>
              <a:rPr lang="it-IT" dirty="0" err="1" smtClean="0"/>
              <a:t>Scarfone</a:t>
            </a:r>
            <a:r>
              <a:rPr lang="it-IT" dirty="0" smtClean="0"/>
              <a:t>, </a:t>
            </a:r>
            <a:r>
              <a:rPr lang="it-IT" dirty="0" err="1" smtClean="0"/>
              <a:t>Romanosky</a:t>
            </a:r>
            <a:r>
              <a:rPr lang="it-IT" dirty="0" smtClean="0"/>
              <a:t> CVSS Complete Guide</a:t>
            </a:r>
          </a:p>
          <a:p>
            <a:r>
              <a:rPr lang="en-US" dirty="0" smtClean="0"/>
              <a:t>Base Metrics</a:t>
            </a:r>
          </a:p>
          <a:p>
            <a:pPr lvl="1"/>
            <a:r>
              <a:rPr lang="en-US" dirty="0" smtClean="0"/>
              <a:t>Access Vector, Access Complexity,  Authentication</a:t>
            </a:r>
          </a:p>
          <a:p>
            <a:pPr lvl="1"/>
            <a:r>
              <a:rPr lang="it-IT" dirty="0" smtClean="0"/>
              <a:t>Impact</a:t>
            </a:r>
            <a:r>
              <a:rPr lang="en-US" dirty="0" smtClean="0"/>
              <a:t> (Confidentiality , </a:t>
            </a:r>
            <a:r>
              <a:rPr lang="en-US" dirty="0" err="1" smtClean="0"/>
              <a:t>Integrity,Availability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Temporal Metrics</a:t>
            </a:r>
          </a:p>
          <a:p>
            <a:pPr lvl="1"/>
            <a:r>
              <a:rPr lang="en-US" dirty="0" smtClean="0"/>
              <a:t>Exploitability (E)</a:t>
            </a:r>
          </a:p>
          <a:p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934" y="3992880"/>
            <a:ext cx="7676866" cy="247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D460-E4CE-4954-B45D-8E3A74548B0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CVSS Study: threats to validity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CVE entry </a:t>
            </a:r>
            <a:r>
              <a:rPr lang="it-IT" dirty="0" err="1" smtClean="0"/>
              <a:t>mentioned</a:t>
            </a:r>
            <a:r>
              <a:rPr lang="it-IT" dirty="0" smtClean="0"/>
              <a:t> in NVD</a:t>
            </a:r>
          </a:p>
          <a:p>
            <a:pPr lvl="1"/>
            <a:r>
              <a:rPr lang="it-IT" dirty="0" err="1" smtClean="0"/>
              <a:t>That</a:t>
            </a:r>
            <a:r>
              <a:rPr lang="it-IT" dirty="0" smtClean="0"/>
              <a:t>’s just </a:t>
            </a:r>
            <a:r>
              <a:rPr lang="it-IT" dirty="0" err="1" smtClean="0"/>
              <a:t>hearsay</a:t>
            </a:r>
            <a:r>
              <a:rPr lang="it-IT" dirty="0" smtClean="0"/>
              <a:t> (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witch</a:t>
            </a:r>
            <a:r>
              <a:rPr lang="it-IT" dirty="0" smtClean="0"/>
              <a:t> </a:t>
            </a:r>
            <a:r>
              <a:rPr lang="it-IT" dirty="0" err="1" smtClean="0"/>
              <a:t>hunt</a:t>
            </a:r>
            <a:r>
              <a:rPr lang="it-IT" dirty="0" smtClean="0"/>
              <a:t> and </a:t>
            </a:r>
            <a:r>
              <a:rPr lang="it-IT" dirty="0" err="1" smtClean="0"/>
              <a:t>government</a:t>
            </a:r>
            <a:r>
              <a:rPr lang="it-IT" dirty="0" smtClean="0"/>
              <a:t> </a:t>
            </a:r>
            <a:r>
              <a:rPr lang="it-IT" dirty="0" err="1" smtClean="0"/>
              <a:t>compliance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Its</a:t>
            </a:r>
            <a:r>
              <a:rPr lang="it-IT" dirty="0" smtClean="0"/>
              <a:t> exploit code </a:t>
            </a:r>
            <a:r>
              <a:rPr lang="it-IT" dirty="0" err="1" smtClean="0"/>
              <a:t>appears</a:t>
            </a:r>
            <a:r>
              <a:rPr lang="it-IT" dirty="0" smtClean="0"/>
              <a:t> in the Exploit-DB</a:t>
            </a:r>
          </a:p>
          <a:p>
            <a:pPr lvl="1"/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proves</a:t>
            </a:r>
            <a:r>
              <a:rPr lang="it-IT" dirty="0" smtClean="0"/>
              <a:t> </a:t>
            </a:r>
            <a:r>
              <a:rPr lang="it-IT" dirty="0" err="1" smtClean="0"/>
              <a:t>researcher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skilled</a:t>
            </a:r>
            <a:r>
              <a:rPr lang="it-IT" dirty="0" smtClean="0"/>
              <a:t> (</a:t>
            </a:r>
            <a:r>
              <a:rPr lang="it-IT" dirty="0" err="1" smtClean="0"/>
              <a:t>hire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!)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why</a:t>
            </a:r>
            <a:r>
              <a:rPr lang="it-IT" dirty="0" smtClean="0"/>
              <a:t> bad </a:t>
            </a:r>
            <a:r>
              <a:rPr lang="it-IT" dirty="0" err="1" smtClean="0"/>
              <a:t>guys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Mentioned</a:t>
            </a:r>
            <a:r>
              <a:rPr lang="it-IT" dirty="0" smtClean="0"/>
              <a:t> in Symantec </a:t>
            </a:r>
            <a:r>
              <a:rPr lang="it-IT" dirty="0" err="1" smtClean="0"/>
              <a:t>Threat-Explorer</a:t>
            </a:r>
            <a:endParaRPr lang="it-IT" dirty="0" smtClean="0"/>
          </a:p>
          <a:p>
            <a:pPr lvl="1"/>
            <a:r>
              <a:rPr lang="it-IT" dirty="0" err="1" smtClean="0"/>
              <a:t>Somebody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the </a:t>
            </a:r>
            <a:r>
              <a:rPr lang="it-IT" dirty="0" err="1" smtClean="0"/>
              <a:t>vulnerability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attack</a:t>
            </a:r>
            <a:r>
              <a:rPr lang="it-IT" dirty="0" smtClean="0"/>
              <a:t> (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underestimate</a:t>
            </a:r>
            <a:r>
              <a:rPr lang="it-IT" dirty="0" smtClean="0"/>
              <a:t> impact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no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reliable</a:t>
            </a:r>
            <a:r>
              <a:rPr lang="it-IT" dirty="0" smtClean="0"/>
              <a:t> connection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CVEs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Advertised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Exploit Kit</a:t>
            </a:r>
          </a:p>
          <a:p>
            <a:pPr lvl="1"/>
            <a:r>
              <a:rPr lang="it-IT" dirty="0" err="1" smtClean="0"/>
              <a:t>Maybe</a:t>
            </a:r>
            <a:r>
              <a:rPr lang="it-IT" dirty="0" smtClean="0"/>
              <a:t> bad </a:t>
            </a:r>
            <a:r>
              <a:rPr lang="it-IT" dirty="0" err="1" smtClean="0"/>
              <a:t>guys</a:t>
            </a:r>
            <a:r>
              <a:rPr lang="it-IT" dirty="0" smtClean="0"/>
              <a:t> are just </a:t>
            </a:r>
            <a:r>
              <a:rPr lang="it-IT" dirty="0" err="1" smtClean="0"/>
              <a:t>selling</a:t>
            </a:r>
            <a:r>
              <a:rPr lang="it-IT" dirty="0" smtClean="0"/>
              <a:t> junk (</a:t>
            </a:r>
            <a:r>
              <a:rPr lang="it-IT" dirty="0" err="1" smtClean="0"/>
              <a:t>remember</a:t>
            </a:r>
            <a:r>
              <a:rPr lang="it-IT" dirty="0" smtClean="0"/>
              <a:t> IRC </a:t>
            </a:r>
            <a:r>
              <a:rPr lang="it-IT" dirty="0" err="1" smtClean="0"/>
              <a:t>credit</a:t>
            </a:r>
            <a:r>
              <a:rPr lang="it-IT" dirty="0" smtClean="0"/>
              <a:t> card </a:t>
            </a:r>
            <a:r>
              <a:rPr lang="it-IT" dirty="0" err="1" smtClean="0"/>
              <a:t>numbers</a:t>
            </a:r>
            <a:r>
              <a:rPr lang="it-IT" dirty="0" smtClean="0"/>
              <a:t>?)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74CC-CEED-4394-8D96-805394461526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5441" y="251122"/>
            <a:ext cx="7033207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CVSS Study: Distribution of Scores</a:t>
            </a:r>
            <a:endParaRPr lang="en-US" sz="3200" dirty="0"/>
          </a:p>
        </p:txBody>
      </p:sp>
      <p:pic>
        <p:nvPicPr>
          <p:cNvPr id="3" name="Picture 2" descr="hist-sco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36" y="1280922"/>
            <a:ext cx="5675044" cy="55770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18345" y="3129448"/>
            <a:ext cx="31206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LOW: CVSS &lt;6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MEDIUM: 6&lt;CVSS&lt;9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HIGH: CVSS &gt; 9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A16-0257-4821-9563-147642DCCEE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11112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CVSS Scores (Table)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20721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chunks of vulnerabilities:</a:t>
            </a:r>
          </a:p>
          <a:p>
            <a:pPr lvl="1"/>
            <a:r>
              <a:rPr lang="en-US" dirty="0" smtClean="0"/>
              <a:t>LOW: CVSS &lt;6</a:t>
            </a:r>
          </a:p>
          <a:p>
            <a:pPr lvl="1"/>
            <a:r>
              <a:rPr lang="en-US" dirty="0" smtClean="0"/>
              <a:t>MEDIUM: 6&lt;CVSS&lt;9</a:t>
            </a:r>
          </a:p>
          <a:p>
            <a:pPr lvl="1"/>
            <a:r>
              <a:rPr lang="en-US" dirty="0" smtClean="0"/>
              <a:t>HIGH: CVSS &gt; 9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73598993"/>
              </p:ext>
            </p:extLst>
          </p:nvPr>
        </p:nvGraphicFramePr>
        <p:xfrm>
          <a:off x="589008" y="3505200"/>
          <a:ext cx="7777753" cy="30175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23752"/>
                <a:gridCol w="1487348"/>
                <a:gridCol w="1555551"/>
                <a:gridCol w="1555551"/>
                <a:gridCol w="1555551"/>
              </a:tblGrid>
              <a:tr h="717598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CVSS Score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EKITS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SYM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EDB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NVD</a:t>
                      </a:r>
                      <a:endParaRPr lang="en-US" sz="2800" dirty="0"/>
                    </a:p>
                  </a:txBody>
                  <a:tcPr anchor="ctr"/>
                </a:tc>
              </a:tr>
              <a:tr h="50132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74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612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1.209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7.026</a:t>
                      </a:r>
                    </a:p>
                  </a:txBody>
                  <a:tcPr anchor="ctr"/>
                </a:tc>
              </a:tr>
              <a:tr h="50132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MEDIUM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393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5.324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20.858</a:t>
                      </a:r>
                      <a:endParaRPr lang="en-US" sz="2800" dirty="0"/>
                    </a:p>
                  </a:txBody>
                  <a:tcPr anchor="ctr"/>
                </a:tc>
              </a:tr>
              <a:tr h="50132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LOW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272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1.589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21.715</a:t>
                      </a:r>
                      <a:endParaRPr lang="en-US" sz="2800" dirty="0"/>
                    </a:p>
                  </a:txBody>
                  <a:tcPr anchor="ctr"/>
                </a:tc>
              </a:tr>
              <a:tr h="50132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Tot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103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1.277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8.122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49.599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181A-954E-4007-B544-8B0CD7469A3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2628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CVSS Study: distribution explained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distributions</a:t>
            </a:r>
            <a:r>
              <a:rPr lang="it-IT" dirty="0" smtClean="0"/>
              <a:t>!</a:t>
            </a:r>
          </a:p>
          <a:p>
            <a:pPr lvl="1"/>
            <a:r>
              <a:rPr lang="it-IT" dirty="0" err="1" smtClean="0"/>
              <a:t>EKITs</a:t>
            </a:r>
            <a:r>
              <a:rPr lang="it-IT" dirty="0" smtClean="0"/>
              <a:t> sell </a:t>
            </a:r>
            <a:r>
              <a:rPr lang="it-IT" dirty="0" err="1" smtClean="0"/>
              <a:t>mostly</a:t>
            </a:r>
            <a:r>
              <a:rPr lang="it-IT" dirty="0" smtClean="0"/>
              <a:t> </a:t>
            </a:r>
            <a:r>
              <a:rPr lang="it-IT" dirty="0" err="1" smtClean="0"/>
              <a:t>vulns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high </a:t>
            </a:r>
            <a:r>
              <a:rPr lang="it-IT" dirty="0" err="1" smtClean="0"/>
              <a:t>scores</a:t>
            </a:r>
            <a:endParaRPr lang="it-IT" dirty="0" smtClean="0"/>
          </a:p>
          <a:p>
            <a:pPr lvl="1"/>
            <a:r>
              <a:rPr lang="it-IT" dirty="0" smtClean="0"/>
              <a:t>SYM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vulns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high </a:t>
            </a:r>
            <a:r>
              <a:rPr lang="it-IT" dirty="0" err="1" smtClean="0"/>
              <a:t>scores</a:t>
            </a:r>
            <a:r>
              <a:rPr lang="it-IT" dirty="0" smtClean="0"/>
              <a:t> and some </a:t>
            </a:r>
            <a:r>
              <a:rPr lang="it-IT" dirty="0" err="1" smtClean="0"/>
              <a:t>wih</a:t>
            </a:r>
            <a:r>
              <a:rPr lang="it-IT" dirty="0" smtClean="0"/>
              <a:t> medium </a:t>
            </a:r>
            <a:r>
              <a:rPr lang="it-IT" dirty="0" err="1" smtClean="0"/>
              <a:t>scores</a:t>
            </a:r>
            <a:endParaRPr lang="it-IT" dirty="0" smtClean="0"/>
          </a:p>
          <a:p>
            <a:pPr lvl="2"/>
            <a:r>
              <a:rPr lang="it-IT" dirty="0" err="1" smtClean="0"/>
              <a:t>Recall</a:t>
            </a:r>
            <a:r>
              <a:rPr lang="it-IT" dirty="0" smtClean="0"/>
              <a:t> </a:t>
            </a:r>
            <a:r>
              <a:rPr lang="it-IT" dirty="0" err="1" smtClean="0"/>
              <a:t>vuln</a:t>
            </a:r>
            <a:r>
              <a:rPr lang="it-IT" dirty="0" smtClean="0"/>
              <a:t> in SYM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vuln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used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by</a:t>
            </a:r>
            <a:r>
              <a:rPr lang="it-IT" dirty="0" smtClean="0">
                <a:sym typeface="Wingdings" pitchFamily="2" charset="2"/>
              </a:rPr>
              <a:t> bad </a:t>
            </a:r>
            <a:r>
              <a:rPr lang="it-IT" dirty="0" err="1" smtClean="0">
                <a:sym typeface="Wingdings" pitchFamily="2" charset="2"/>
              </a:rPr>
              <a:t>guys</a:t>
            </a:r>
            <a:endParaRPr lang="it-IT" dirty="0" smtClean="0"/>
          </a:p>
          <a:p>
            <a:pPr lvl="1"/>
            <a:r>
              <a:rPr lang="it-IT" dirty="0" smtClean="0"/>
              <a:t>NVD and EDB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lots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lots</a:t>
            </a:r>
            <a:r>
              <a:rPr lang="it-IT" dirty="0" smtClean="0"/>
              <a:t> of </a:t>
            </a:r>
            <a:r>
              <a:rPr lang="it-IT" dirty="0" err="1" smtClean="0"/>
              <a:t>vulns</a:t>
            </a:r>
            <a:r>
              <a:rPr lang="it-IT" dirty="0" smtClean="0"/>
              <a:t> of </a:t>
            </a:r>
            <a:r>
              <a:rPr lang="it-IT" dirty="0" err="1" smtClean="0"/>
              <a:t>totally</a:t>
            </a:r>
            <a:r>
              <a:rPr lang="it-IT" dirty="0" smtClean="0"/>
              <a:t> </a:t>
            </a:r>
            <a:r>
              <a:rPr lang="it-IT" dirty="0" err="1" smtClean="0"/>
              <a:t>uninteresting</a:t>
            </a:r>
            <a:r>
              <a:rPr lang="it-IT" dirty="0" smtClean="0"/>
              <a:t> </a:t>
            </a:r>
            <a:r>
              <a:rPr lang="it-IT" dirty="0" err="1" smtClean="0"/>
              <a:t>vulns</a:t>
            </a:r>
            <a:endParaRPr lang="it-IT" dirty="0" smtClean="0"/>
          </a:p>
          <a:p>
            <a:pPr lvl="1"/>
            <a:r>
              <a:rPr lang="it-IT" dirty="0" smtClean="0"/>
              <a:t>If you are using the NVD to assess your company status (eg SCAP)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it-IT" dirty="0" smtClean="0">
                <a:solidFill>
                  <a:srgbClr val="FF0000"/>
                </a:solidFill>
              </a:rPr>
              <a:t>Waste Money!</a:t>
            </a:r>
          </a:p>
          <a:p>
            <a:r>
              <a:rPr lang="it-IT" dirty="0" smtClean="0"/>
              <a:t>CVSS </a:t>
            </a:r>
            <a:r>
              <a:rPr lang="it-IT" dirty="0" err="1" smtClean="0"/>
              <a:t>scores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enough</a:t>
            </a:r>
            <a:endParaRPr lang="it-IT" dirty="0" smtClean="0"/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witch</a:t>
            </a:r>
            <a:r>
              <a:rPr lang="it-IT" dirty="0" smtClean="0"/>
              <a:t> </a:t>
            </a:r>
            <a:r>
              <a:rPr lang="it-IT" dirty="0" err="1" smtClean="0"/>
              <a:t>hunt</a:t>
            </a:r>
            <a:r>
              <a:rPr lang="it-IT" dirty="0" smtClean="0"/>
              <a:t> - “</a:t>
            </a:r>
            <a:r>
              <a:rPr lang="it-IT" dirty="0" err="1" smtClean="0"/>
              <a:t>Kill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, </a:t>
            </a:r>
            <a:r>
              <a:rPr lang="it-IT" dirty="0" err="1" smtClean="0"/>
              <a:t>God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recognize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brethren”</a:t>
            </a:r>
          </a:p>
          <a:p>
            <a:pPr lvl="1"/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C87E-BDB9-4D0B-BF15-43AA1652B1D4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5441" y="251122"/>
            <a:ext cx="7033207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CVSS Study: Map of Vulns, AREA = #num</a:t>
            </a:r>
            <a:endParaRPr lang="en-US" sz="3200" dirty="0"/>
          </a:p>
        </p:txBody>
      </p:sp>
      <p:pic>
        <p:nvPicPr>
          <p:cNvPr id="2" name="Picture 1" descr="cvss-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6672" y="1257597"/>
            <a:ext cx="5399158" cy="50338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25132" y="1953010"/>
            <a:ext cx="443273" cy="443273"/>
          </a:xfrm>
          <a:prstGeom prst="rect">
            <a:avLst/>
          </a:prstGeom>
          <a:solidFill>
            <a:srgbClr val="66CD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5132" y="2839652"/>
            <a:ext cx="443273" cy="443273"/>
          </a:xfrm>
          <a:prstGeom prst="rect">
            <a:avLst/>
          </a:prstGeom>
          <a:solidFill>
            <a:srgbClr val="F5800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25132" y="3708297"/>
            <a:ext cx="443273" cy="443273"/>
          </a:xfrm>
          <a:prstGeom prst="rect">
            <a:avLst/>
          </a:prstGeom>
          <a:solidFill>
            <a:srgbClr val="DC040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63002" y="195505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CVSS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63002" y="2853634"/>
            <a:ext cx="155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MEDIUM CVSS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57938" y="3722328"/>
            <a:ext cx="1194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CVSS</a:t>
            </a:r>
            <a:endParaRPr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EBA-363F-456B-B337-6E53F36A5153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60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5441" y="251122"/>
            <a:ext cx="7033207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CVSS Study: Map of Vulns interpreted</a:t>
            </a:r>
            <a:endParaRPr lang="en-US" sz="3200" dirty="0"/>
          </a:p>
        </p:txBody>
      </p:sp>
      <p:pic>
        <p:nvPicPr>
          <p:cNvPr id="2" name="Picture 1" descr="cvss-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6672" y="1257597"/>
            <a:ext cx="5399158" cy="50338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25132" y="1953010"/>
            <a:ext cx="443273" cy="443273"/>
          </a:xfrm>
          <a:prstGeom prst="rect">
            <a:avLst/>
          </a:prstGeom>
          <a:solidFill>
            <a:srgbClr val="66CD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5132" y="2839652"/>
            <a:ext cx="443273" cy="443273"/>
          </a:xfrm>
          <a:prstGeom prst="rect">
            <a:avLst/>
          </a:prstGeom>
          <a:solidFill>
            <a:srgbClr val="F5800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25132" y="3708297"/>
            <a:ext cx="443273" cy="443273"/>
          </a:xfrm>
          <a:prstGeom prst="rect">
            <a:avLst/>
          </a:prstGeom>
          <a:solidFill>
            <a:srgbClr val="DC040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63002" y="195505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CVSS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63002" y="2853634"/>
            <a:ext cx="155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MEDIUM CVSS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57938" y="3722328"/>
            <a:ext cx="1194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CVSS</a:t>
            </a:r>
            <a:endParaRPr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78765-2BF6-4C53-8650-F6347357B61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20" name="Fumetto 2 19"/>
          <p:cNvSpPr/>
          <p:nvPr/>
        </p:nvSpPr>
        <p:spPr>
          <a:xfrm>
            <a:off x="5772812" y="1886206"/>
            <a:ext cx="3371188" cy="2265364"/>
          </a:xfrm>
          <a:prstGeom prst="wedgeRoundRectCallout">
            <a:avLst>
              <a:gd name="adj1" fmla="val -83518"/>
              <a:gd name="adj2" fmla="val -1726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WHAT  IS THIS?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Wasted money in fixed vulns or updated software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that didn’t need it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Fumetto 2 20"/>
          <p:cNvSpPr/>
          <p:nvPr/>
        </p:nvSpPr>
        <p:spPr>
          <a:xfrm>
            <a:off x="3253944" y="4456111"/>
            <a:ext cx="3371188" cy="2265364"/>
          </a:xfrm>
          <a:prstGeom prst="wedgeRoundRectCallout">
            <a:avLst>
              <a:gd name="adj1" fmla="val -56764"/>
              <a:gd name="adj2" fmla="val -147266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WHAT  IS THIS LITTLE SQUARE?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Most current threats to end users according Google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Fumetto 2 21"/>
          <p:cNvSpPr/>
          <p:nvPr/>
        </p:nvSpPr>
        <p:spPr>
          <a:xfrm>
            <a:off x="35156" y="4026081"/>
            <a:ext cx="3089044" cy="1872695"/>
          </a:xfrm>
          <a:prstGeom prst="wedgeRoundRectCallout">
            <a:avLst>
              <a:gd name="adj1" fmla="val -9333"/>
              <a:gd name="adj2" fmla="val -78779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WHAT  IS THIS?</a:t>
            </a:r>
          </a:p>
          <a:p>
            <a:pPr algn="ctr"/>
            <a:r>
              <a:rPr lang="it-IT" sz="2800" dirty="0" err="1" smtClean="0">
                <a:solidFill>
                  <a:schemeClr val="tx1"/>
                </a:solidFill>
              </a:rPr>
              <a:t>Scare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Adverts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by</a:t>
            </a:r>
            <a:r>
              <a:rPr lang="it-IT" sz="2800" dirty="0" smtClean="0">
                <a:solidFill>
                  <a:schemeClr val="tx1"/>
                </a:solidFill>
              </a:rPr>
              <a:t> Security </a:t>
            </a:r>
            <a:r>
              <a:rPr lang="it-IT" sz="2800" dirty="0" err="1" smtClean="0">
                <a:solidFill>
                  <a:schemeClr val="tx1"/>
                </a:solidFill>
              </a:rPr>
              <a:t>Researchers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0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CVSS Study: Distr. of Impact scores</a:t>
            </a:r>
            <a:endParaRPr lang="en-US" dirty="0"/>
          </a:p>
        </p:txBody>
      </p:sp>
      <p:pic>
        <p:nvPicPr>
          <p:cNvPr id="2" name="Picture 1" descr="hist-impa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1203624"/>
            <a:ext cx="8382000" cy="5654376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54C0-3302-4283-829F-4510D8FC5BF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5193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SECONOMICS?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EU Project</a:t>
            </a:r>
            <a:endParaRPr lang="en-US" dirty="0" smtClean="0"/>
          </a:p>
          <a:p>
            <a:pPr lvl="1"/>
            <a:r>
              <a:rPr lang="en-US" dirty="0" smtClean="0"/>
              <a:t>Security meets socio-economics methodologies</a:t>
            </a:r>
          </a:p>
          <a:p>
            <a:pPr lvl="1"/>
            <a:r>
              <a:rPr lang="en-US" dirty="0" smtClean="0"/>
              <a:t>Provide guidance to  decision makers on [technical, legislative and regulatory] instruments best suited to emerging security threats.</a:t>
            </a:r>
            <a:endParaRPr lang="it-IT" dirty="0" smtClean="0"/>
          </a:p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“</a:t>
            </a:r>
            <a:r>
              <a:rPr lang="it-IT" dirty="0" err="1" smtClean="0"/>
              <a:t>traditional</a:t>
            </a:r>
            <a:r>
              <a:rPr lang="it-IT" dirty="0" smtClean="0"/>
              <a:t>” IT Security Projects</a:t>
            </a:r>
          </a:p>
          <a:p>
            <a:pPr lvl="1"/>
            <a:r>
              <a:rPr lang="it-IT" dirty="0" smtClean="0"/>
              <a:t>Coordinator </a:t>
            </a:r>
            <a:r>
              <a:rPr lang="it-IT" dirty="0" smtClean="0">
                <a:sym typeface="Wingdings" pitchFamily="2" charset="2"/>
              </a:rPr>
              <a:t> Interdisciplinary Computer Scientist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Scientific </a:t>
            </a:r>
            <a:r>
              <a:rPr lang="it-IT" dirty="0" err="1" smtClean="0">
                <a:sym typeface="Wingdings" pitchFamily="2" charset="2"/>
              </a:rPr>
              <a:t>Director</a:t>
            </a:r>
            <a:r>
              <a:rPr lang="it-IT" dirty="0" smtClean="0">
                <a:sym typeface="Wingdings" pitchFamily="2" charset="2"/>
              </a:rPr>
              <a:t>  </a:t>
            </a:r>
            <a:r>
              <a:rPr lang="it-IT" dirty="0" err="1" smtClean="0">
                <a:sym typeface="Wingdings" pitchFamily="2" charset="2"/>
              </a:rPr>
              <a:t>Economists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smtClean="0">
                <a:sym typeface="Wingdings" pitchFamily="2" charset="2"/>
              </a:rPr>
              <a:t>Julian Williams, Joe Swierzbinski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Partners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err="1" smtClean="0">
                <a:sym typeface="Wingdings" pitchFamily="2" charset="2"/>
              </a:rPr>
              <a:t>Sociologists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err="1" smtClean="0">
                <a:sym typeface="Wingdings" pitchFamily="2" charset="2"/>
              </a:rPr>
              <a:t>Operation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Researchers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smtClean="0">
                <a:sym typeface="Wingdings" pitchFamily="2" charset="2"/>
              </a:rPr>
              <a:t>Computer </a:t>
            </a:r>
            <a:r>
              <a:rPr lang="it-IT" dirty="0" err="1" smtClean="0">
                <a:sym typeface="Wingdings" pitchFamily="2" charset="2"/>
              </a:rPr>
              <a:t>Scientists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smtClean="0">
                <a:sym typeface="Wingdings" pitchFamily="2" charset="2"/>
              </a:rPr>
              <a:t>Case </a:t>
            </a:r>
            <a:r>
              <a:rPr lang="it-IT" dirty="0" err="1" smtClean="0">
                <a:sym typeface="Wingdings" pitchFamily="2" charset="2"/>
              </a:rPr>
              <a:t>Study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Partners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err="1" smtClean="0">
                <a:sym typeface="Wingdings" pitchFamily="2" charset="2"/>
              </a:rPr>
              <a:t>Airport</a:t>
            </a:r>
            <a:r>
              <a:rPr lang="it-IT" dirty="0" smtClean="0">
                <a:sym typeface="Wingdings" pitchFamily="2" charset="2"/>
              </a:rPr>
              <a:t>, National </a:t>
            </a:r>
            <a:r>
              <a:rPr lang="it-IT" dirty="0" err="1" smtClean="0">
                <a:sym typeface="Wingdings" pitchFamily="2" charset="2"/>
              </a:rPr>
              <a:t>Grid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Metropolitan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Transport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Sample Pub </a:t>
            </a:r>
            <a:r>
              <a:rPr lang="it-IT" dirty="0" err="1" smtClean="0">
                <a:sym typeface="Wingdings" pitchFamily="2" charset="2"/>
              </a:rPr>
              <a:t>Titles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smtClean="0">
                <a:sym typeface="Wingdings" pitchFamily="2" charset="2"/>
              </a:rPr>
              <a:t>“Crime </a:t>
            </a:r>
            <a:r>
              <a:rPr lang="it-IT" dirty="0" err="1" smtClean="0">
                <a:sym typeface="Wingdings" pitchFamily="2" charset="2"/>
              </a:rPr>
              <a:t>pays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if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you</a:t>
            </a:r>
            <a:r>
              <a:rPr lang="it-IT" dirty="0" smtClean="0">
                <a:sym typeface="Wingdings" pitchFamily="2" charset="2"/>
              </a:rPr>
              <a:t> are just </a:t>
            </a:r>
            <a:r>
              <a:rPr lang="it-IT" dirty="0" err="1" smtClean="0">
                <a:sym typeface="Wingdings" pitchFamily="2" charset="2"/>
              </a:rPr>
              <a:t>an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average</a:t>
            </a:r>
            <a:r>
              <a:rPr lang="it-IT" dirty="0" smtClean="0">
                <a:sym typeface="Wingdings" pitchFamily="2" charset="2"/>
              </a:rPr>
              <a:t> hacker”, “The </a:t>
            </a:r>
            <a:r>
              <a:rPr lang="it-IT" dirty="0" err="1" smtClean="0">
                <a:sym typeface="Wingdings" pitchFamily="2" charset="2"/>
              </a:rPr>
              <a:t>need</a:t>
            </a:r>
            <a:r>
              <a:rPr lang="it-IT" dirty="0" smtClean="0">
                <a:sym typeface="Wingdings" pitchFamily="2" charset="2"/>
              </a:rPr>
              <a:t> of public policy </a:t>
            </a:r>
            <a:r>
              <a:rPr lang="it-IT" dirty="0" err="1" smtClean="0">
                <a:sym typeface="Wingdings" pitchFamily="2" charset="2"/>
              </a:rPr>
              <a:t>intervention</a:t>
            </a:r>
            <a:r>
              <a:rPr lang="it-IT" dirty="0" smtClean="0">
                <a:sym typeface="Wingdings" pitchFamily="2" charset="2"/>
              </a:rPr>
              <a:t> in IT Security”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AF0-B3DE-416E-8F32-79786B66021B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CVSS Study:  impact scores </a:t>
            </a:r>
            <a:r>
              <a:rPr lang="en-US" dirty="0" err="1" smtClean="0"/>
              <a:t>expl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23649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Impact distributions resemble that of CVSS scores</a:t>
            </a:r>
          </a:p>
          <a:p>
            <a:r>
              <a:rPr lang="en-US" dirty="0" smtClean="0"/>
              <a:t>Mostly HIGH and some MEDIUM and less LOW impact vulnerabilities exploited in the wild</a:t>
            </a:r>
          </a:p>
          <a:p>
            <a:r>
              <a:rPr lang="en-US" dirty="0" smtClean="0"/>
              <a:t>EDB and NVD distributions again are different from EKITS and SYM.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41455341"/>
              </p:ext>
            </p:extLst>
          </p:nvPr>
        </p:nvGraphicFramePr>
        <p:xfrm>
          <a:off x="1166457" y="3797916"/>
          <a:ext cx="6453285" cy="277597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99192"/>
                <a:gridCol w="1082122"/>
                <a:gridCol w="1290657"/>
                <a:gridCol w="1290657"/>
                <a:gridCol w="1290657"/>
              </a:tblGrid>
              <a:tr h="55519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CVSS Impact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EKITS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SYM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EDB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NVD</a:t>
                      </a:r>
                      <a:endParaRPr lang="en-US" sz="2000" dirty="0"/>
                    </a:p>
                  </a:txBody>
                  <a:tcPr anchor="ctr"/>
                </a:tc>
              </a:tr>
              <a:tr h="555195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663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1.487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10.101</a:t>
                      </a:r>
                    </a:p>
                  </a:txBody>
                  <a:tcPr anchor="ctr"/>
                </a:tc>
              </a:tr>
              <a:tr h="555195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MEDIUM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358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5.245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19.847</a:t>
                      </a:r>
                      <a:endParaRPr lang="en-US" sz="2400" dirty="0"/>
                    </a:p>
                  </a:txBody>
                  <a:tcPr anchor="ctr"/>
                </a:tc>
              </a:tr>
              <a:tr h="555195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256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1.390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19.651</a:t>
                      </a:r>
                      <a:endParaRPr lang="en-US" sz="2400" dirty="0"/>
                    </a:p>
                  </a:txBody>
                  <a:tcPr anchor="ctr"/>
                </a:tc>
              </a:tr>
              <a:tr h="55519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Tot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103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1.277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8.122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49.599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56854" y="1640702"/>
            <a:ext cx="698110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endParaRPr lang="en-US" sz="2300" dirty="0" smtClean="0"/>
          </a:p>
          <a:p>
            <a:pPr marL="285750" indent="-285750">
              <a:buFont typeface="Arial"/>
              <a:buChar char="•"/>
            </a:pPr>
            <a:endParaRPr lang="en-US" sz="2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A778-70E4-4A98-B863-1ECB64C5FE90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2373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CVSS </a:t>
            </a:r>
            <a:r>
              <a:rPr lang="en-US" dirty="0" err="1" smtClean="0"/>
              <a:t>subfactors</a:t>
            </a:r>
            <a:r>
              <a:rPr lang="en-US" dirty="0" smtClean="0"/>
              <a:t>: Impact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700584"/>
          </a:xfrm>
        </p:spPr>
        <p:txBody>
          <a:bodyPr>
            <a:normAutofit/>
          </a:bodyPr>
          <a:lstStyle/>
          <a:p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picture</a:t>
            </a:r>
            <a:r>
              <a:rPr lang="it-IT" dirty="0" smtClean="0"/>
              <a:t> of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databases</a:t>
            </a:r>
            <a:endParaRPr lang="it-IT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539786"/>
              </p:ext>
            </p:extLst>
          </p:nvPr>
        </p:nvGraphicFramePr>
        <p:xfrm>
          <a:off x="1009934" y="2133600"/>
          <a:ext cx="6801405" cy="397773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99149"/>
                <a:gridCol w="541383"/>
                <a:gridCol w="1240433"/>
                <a:gridCol w="1082040"/>
                <a:gridCol w="1371600"/>
                <a:gridCol w="1066800"/>
              </a:tblGrid>
              <a:tr h="571591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u="none" strike="noStrike" dirty="0" smtClean="0">
                          <a:effectLst/>
                          <a:latin typeface="+mj-lt"/>
                        </a:rPr>
                        <a:t>SYM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u="none" strike="noStrike" dirty="0" smtClean="0">
                          <a:effectLst/>
                          <a:latin typeface="+mj-lt"/>
                        </a:rPr>
                        <a:t>EKITS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u="none" strike="noStrike" dirty="0" smtClean="0">
                          <a:effectLst/>
                          <a:latin typeface="+mj-lt"/>
                        </a:rPr>
                        <a:t>EDB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u="none" strike="noStrike" dirty="0" smtClean="0">
                          <a:effectLst/>
                          <a:latin typeface="+mj-lt"/>
                        </a:rPr>
                        <a:t>NVD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confidentiality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31%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36%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69%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49%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76%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19%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21%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integrity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16%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6%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25%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32%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19%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67%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55%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75%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18%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21%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availability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>
                          <a:effectLst/>
                          <a:latin typeface="+mj-lt"/>
                        </a:rPr>
                        <a:t>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12%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30%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  <a:latin typeface="+mj-lt"/>
                        </a:rPr>
                        <a:t>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8EB1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33%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8EB1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20%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8EB1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68%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8EB1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effectLst/>
                          <a:latin typeface="+mj-lt"/>
                        </a:rPr>
                        <a:t>47%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solidFill>
                      <a:srgbClr val="8EB1E6"/>
                    </a:solidFill>
                  </a:tcPr>
                </a:tc>
              </a:tr>
              <a:tr h="325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>
                          <a:effectLst/>
                          <a:latin typeface="+mj-lt"/>
                        </a:rPr>
                        <a:t>C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53%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75%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20%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24%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A8E0-AB9E-4ECA-8BD0-133B25A6DA16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8001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Distribution</a:t>
            </a:r>
            <a:r>
              <a:rPr lang="it-IT" dirty="0" smtClean="0"/>
              <a:t> of Impact </a:t>
            </a:r>
            <a:r>
              <a:rPr lang="it-IT" dirty="0" err="1" smtClean="0"/>
              <a:t>Subscores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Availability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interesting</a:t>
            </a:r>
            <a:endParaRPr lang="it-IT" dirty="0" smtClean="0"/>
          </a:p>
          <a:p>
            <a:r>
              <a:rPr lang="it-IT" dirty="0" err="1" smtClean="0"/>
              <a:t>Integrity</a:t>
            </a:r>
            <a:r>
              <a:rPr lang="it-IT" dirty="0" smtClean="0"/>
              <a:t> vs </a:t>
            </a:r>
            <a:r>
              <a:rPr lang="it-IT" dirty="0" err="1" smtClean="0"/>
              <a:t>Confidentiality</a:t>
            </a:r>
            <a:endParaRPr lang="it-IT" dirty="0" smtClean="0"/>
          </a:p>
          <a:p>
            <a:pPr lvl="1"/>
            <a:r>
              <a:rPr lang="it-IT" dirty="0" err="1" smtClean="0"/>
              <a:t>compl</a:t>
            </a:r>
            <a:r>
              <a:rPr lang="it-IT" dirty="0" smtClean="0"/>
              <a:t> C </a:t>
            </a:r>
            <a:r>
              <a:rPr lang="it-IT" dirty="0" smtClean="0">
                <a:solidFill>
                  <a:srgbClr val="FF0000"/>
                </a:solidFill>
              </a:rPr>
              <a:t>– and – </a:t>
            </a:r>
            <a:r>
              <a:rPr lang="it-IT" dirty="0" err="1" smtClean="0"/>
              <a:t>compl</a:t>
            </a:r>
            <a:r>
              <a:rPr lang="it-IT" dirty="0" smtClean="0"/>
              <a:t> I = 10.015 </a:t>
            </a:r>
            <a:r>
              <a:rPr lang="it-IT" dirty="0" err="1" smtClean="0"/>
              <a:t>vulns</a:t>
            </a:r>
            <a:endParaRPr lang="it-IT" dirty="0" smtClean="0"/>
          </a:p>
          <a:p>
            <a:pPr lvl="2"/>
            <a:r>
              <a:rPr lang="it-IT" dirty="0" smtClean="0"/>
              <a:t>77 on EKITS, 659 on SYM</a:t>
            </a:r>
          </a:p>
          <a:p>
            <a:pPr lvl="1"/>
            <a:r>
              <a:rPr lang="it-IT" dirty="0" err="1" smtClean="0"/>
              <a:t>compl</a:t>
            </a:r>
            <a:r>
              <a:rPr lang="it-IT" dirty="0" smtClean="0"/>
              <a:t> C – </a:t>
            </a:r>
            <a:r>
              <a:rPr lang="it-IT" dirty="0" err="1" smtClean="0"/>
              <a:t>xor</a:t>
            </a:r>
            <a:r>
              <a:rPr lang="it-IT" dirty="0" smtClean="0"/>
              <a:t> – </a:t>
            </a:r>
            <a:r>
              <a:rPr lang="it-IT" dirty="0" err="1" smtClean="0"/>
              <a:t>compl</a:t>
            </a:r>
            <a:r>
              <a:rPr lang="it-IT" dirty="0" smtClean="0"/>
              <a:t> I = 548 </a:t>
            </a:r>
            <a:r>
              <a:rPr lang="it-IT" dirty="0" err="1" smtClean="0"/>
              <a:t>vulns</a:t>
            </a:r>
            <a:endParaRPr lang="it-IT" dirty="0" smtClean="0"/>
          </a:p>
          <a:p>
            <a:pPr lvl="2"/>
            <a:r>
              <a:rPr lang="it-IT" dirty="0" smtClean="0"/>
              <a:t>1 in EKITS, 8 in SYM</a:t>
            </a:r>
          </a:p>
          <a:p>
            <a:pPr lvl="1"/>
            <a:r>
              <a:rPr lang="it-IT" dirty="0" smtClean="0"/>
              <a:t>part C </a:t>
            </a:r>
            <a:r>
              <a:rPr lang="it-IT" dirty="0" smtClean="0">
                <a:solidFill>
                  <a:srgbClr val="FF0000"/>
                </a:solidFill>
              </a:rPr>
              <a:t>– and – </a:t>
            </a:r>
            <a:r>
              <a:rPr lang="it-IT" dirty="0" smtClean="0"/>
              <a:t>part I = 18.768 </a:t>
            </a:r>
            <a:r>
              <a:rPr lang="it-IT" dirty="0" err="1" smtClean="0"/>
              <a:t>vulns</a:t>
            </a:r>
            <a:endParaRPr lang="it-IT" dirty="0" smtClean="0"/>
          </a:p>
          <a:p>
            <a:pPr lvl="2"/>
            <a:r>
              <a:rPr lang="it-IT" dirty="0" smtClean="0"/>
              <a:t>17 in EKITS, 355 in SYM</a:t>
            </a:r>
          </a:p>
          <a:p>
            <a:pPr lvl="1"/>
            <a:r>
              <a:rPr lang="it-IT" dirty="0" smtClean="0"/>
              <a:t>part C – </a:t>
            </a:r>
            <a:r>
              <a:rPr lang="it-IT" dirty="0" err="1" smtClean="0"/>
              <a:t>xor</a:t>
            </a:r>
            <a:r>
              <a:rPr lang="it-IT" dirty="0" smtClean="0"/>
              <a:t> – part I = 13.262 </a:t>
            </a:r>
            <a:r>
              <a:rPr lang="it-IT" dirty="0" err="1" smtClean="0"/>
              <a:t>vulns</a:t>
            </a:r>
            <a:endParaRPr lang="it-IT" dirty="0" smtClean="0"/>
          </a:p>
          <a:p>
            <a:pPr lvl="2"/>
            <a:r>
              <a:rPr lang="it-IT" dirty="0" smtClean="0"/>
              <a:t>3 EKIT, 156 in SYM</a:t>
            </a:r>
          </a:p>
          <a:p>
            <a:r>
              <a:rPr lang="it-IT" dirty="0" smtClean="0"/>
              <a:t>Once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gone</a:t>
            </a:r>
            <a:r>
              <a:rPr lang="it-IT" dirty="0" smtClean="0"/>
              <a:t> (</a:t>
            </a:r>
            <a:r>
              <a:rPr lang="it-IT" dirty="0" err="1" smtClean="0"/>
              <a:t>usually</a:t>
            </a:r>
            <a:r>
              <a:rPr lang="it-IT" dirty="0" smtClean="0"/>
              <a:t>) 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gone</a:t>
            </a:r>
            <a:r>
              <a:rPr lang="it-IT" dirty="0" smtClean="0"/>
              <a:t> </a:t>
            </a:r>
            <a:r>
              <a:rPr lang="it-IT" dirty="0" err="1" smtClean="0"/>
              <a:t>too</a:t>
            </a:r>
            <a:endParaRPr lang="it-IT" dirty="0" smtClean="0"/>
          </a:p>
          <a:p>
            <a:r>
              <a:rPr lang="it-IT" dirty="0" smtClean="0"/>
              <a:t>So </a:t>
            </a:r>
            <a:r>
              <a:rPr lang="it-IT" dirty="0" err="1" smtClean="0"/>
              <a:t>attackers</a:t>
            </a:r>
            <a:r>
              <a:rPr lang="it-IT" dirty="0" smtClean="0"/>
              <a:t> </a:t>
            </a:r>
            <a:r>
              <a:rPr lang="it-IT" dirty="0" err="1" smtClean="0"/>
              <a:t>prefer</a:t>
            </a:r>
            <a:r>
              <a:rPr lang="it-IT" dirty="0" smtClean="0"/>
              <a:t> compromise of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confidentiality</a:t>
            </a:r>
            <a:r>
              <a:rPr lang="it-IT" dirty="0" smtClean="0"/>
              <a:t> and </a:t>
            </a:r>
            <a:r>
              <a:rPr lang="it-IT" dirty="0" err="1" smtClean="0"/>
              <a:t>integrity</a:t>
            </a:r>
            <a:r>
              <a:rPr lang="en-US" dirty="0" smtClean="0"/>
              <a:t> (albeit partial)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F439-3734-4EB0-AA3E-9570A33CEB3D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CVSS Study: distr. of exploitability</a:t>
            </a:r>
            <a:endParaRPr lang="en-US" dirty="0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ist-exp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33016"/>
            <a:ext cx="8229600" cy="5059224"/>
          </a:xfrm>
          <a:prstGeom prst="rect">
            <a:avLst/>
          </a:prstGeom>
        </p:spPr>
      </p:pic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100A-BFEB-45A2-BDEE-DB3383452EA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45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CVSS Study: exploitability explained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Everything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exploitable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Exploitability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interesting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</a:t>
            </a:r>
            <a:r>
              <a:rPr lang="it-IT" dirty="0" smtClean="0">
                <a:sym typeface="Wingdings" pitchFamily="2" charset="2"/>
              </a:rPr>
              <a:t> at </a:t>
            </a:r>
            <a:r>
              <a:rPr lang="it-IT" dirty="0" err="1" smtClean="0">
                <a:sym typeface="Wingdings" pitchFamily="2" charset="2"/>
              </a:rPr>
              <a:t>all</a:t>
            </a:r>
            <a:r>
              <a:rPr lang="it-IT" dirty="0" smtClean="0">
                <a:sym typeface="Wingdings" pitchFamily="2" charset="2"/>
              </a:rPr>
              <a:t>!</a:t>
            </a:r>
          </a:p>
          <a:p>
            <a:r>
              <a:rPr lang="it-IT" dirty="0" err="1" smtClean="0">
                <a:sym typeface="Wingdings" pitchFamily="2" charset="2"/>
              </a:rPr>
              <a:t>Looking</a:t>
            </a:r>
            <a:r>
              <a:rPr lang="it-IT" dirty="0" smtClean="0">
                <a:sym typeface="Wingdings" pitchFamily="2" charset="2"/>
              </a:rPr>
              <a:t> at </a:t>
            </a:r>
            <a:r>
              <a:rPr lang="it-IT" dirty="0" err="1" smtClean="0">
                <a:sym typeface="Wingdings" pitchFamily="2" charset="2"/>
              </a:rPr>
              <a:t>Bozorgi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et</a:t>
            </a:r>
            <a:r>
              <a:rPr lang="it-IT" dirty="0" smtClean="0">
                <a:sym typeface="Wingdings" pitchFamily="2" charset="2"/>
              </a:rPr>
              <a:t> al. SIGKDD’10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Took</a:t>
            </a:r>
            <a:r>
              <a:rPr lang="it-IT" dirty="0" smtClean="0">
                <a:sym typeface="Wingdings" pitchFamily="2" charset="2"/>
              </a:rPr>
              <a:t> OVSDB (</a:t>
            </a:r>
            <a:r>
              <a:rPr lang="it-IT" dirty="0" err="1" smtClean="0">
                <a:sym typeface="Wingdings" pitchFamily="2" charset="2"/>
              </a:rPr>
              <a:t>basically</a:t>
            </a:r>
            <a:r>
              <a:rPr lang="it-IT" dirty="0" smtClean="0">
                <a:sym typeface="Wingdings" pitchFamily="2" charset="2"/>
              </a:rPr>
              <a:t> exploit DB) and compare SVM </a:t>
            </a:r>
            <a:r>
              <a:rPr lang="it-IT" dirty="0" err="1" smtClean="0">
                <a:sym typeface="Wingdings" pitchFamily="2" charset="2"/>
              </a:rPr>
              <a:t>machine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learning</a:t>
            </a:r>
            <a:r>
              <a:rPr lang="it-IT" dirty="0" smtClean="0">
                <a:sym typeface="Wingdings" pitchFamily="2" charset="2"/>
              </a:rPr>
              <a:t> vs CSS </a:t>
            </a:r>
            <a:r>
              <a:rPr lang="it-IT" dirty="0" err="1" smtClean="0">
                <a:sym typeface="Wingdings" pitchFamily="2" charset="2"/>
              </a:rPr>
              <a:t>exploitability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err="1" smtClean="0">
                <a:sym typeface="Wingdings" pitchFamily="2" charset="2"/>
              </a:rPr>
              <a:t>Two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observations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err="1" smtClean="0">
                <a:sym typeface="Wingdings" pitchFamily="2" charset="2"/>
              </a:rPr>
              <a:t>Conferm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finding</a:t>
            </a:r>
            <a:r>
              <a:rPr lang="it-IT" dirty="0" smtClean="0">
                <a:sym typeface="Wingdings" pitchFamily="2" charset="2"/>
              </a:rPr>
              <a:t>  CVSS </a:t>
            </a:r>
            <a:r>
              <a:rPr lang="it-IT" dirty="0" err="1" smtClean="0">
                <a:sym typeface="Wingdings" pitchFamily="2" charset="2"/>
              </a:rPr>
              <a:t>exploitability</a:t>
            </a:r>
            <a:r>
              <a:rPr lang="it-IT" dirty="0" smtClean="0">
                <a:sym typeface="Wingdings" pitchFamily="2" charset="2"/>
              </a:rPr>
              <a:t> score </a:t>
            </a:r>
            <a:r>
              <a:rPr lang="it-IT" dirty="0" err="1" smtClean="0">
                <a:sym typeface="Wingdings" pitchFamily="2" charset="2"/>
              </a:rPr>
              <a:t>does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correlate </a:t>
            </a:r>
            <a:r>
              <a:rPr lang="it-IT" dirty="0" err="1" smtClean="0">
                <a:sym typeface="Wingdings" pitchFamily="2" charset="2"/>
              </a:rPr>
              <a:t>well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“</a:t>
            </a:r>
            <a:r>
              <a:rPr lang="it-IT" dirty="0" err="1" smtClean="0">
                <a:sym typeface="Wingdings" pitchFamily="2" charset="2"/>
              </a:rPr>
              <a:t>exploits</a:t>
            </a:r>
            <a:r>
              <a:rPr lang="it-IT" dirty="0" smtClean="0">
                <a:sym typeface="Wingdings" pitchFamily="2" charset="2"/>
              </a:rPr>
              <a:t>”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Bozorgi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et</a:t>
            </a:r>
            <a:r>
              <a:rPr lang="it-IT" dirty="0" smtClean="0">
                <a:sym typeface="Wingdings" pitchFamily="2" charset="2"/>
              </a:rPr>
              <a:t> al. </a:t>
            </a:r>
            <a:r>
              <a:rPr lang="it-IT" dirty="0" err="1" smtClean="0">
                <a:sym typeface="Wingdings" pitchFamily="2" charset="2"/>
              </a:rPr>
              <a:t>used</a:t>
            </a:r>
            <a:r>
              <a:rPr lang="it-IT" dirty="0" smtClean="0">
                <a:sym typeface="Wingdings" pitchFamily="2" charset="2"/>
              </a:rPr>
              <a:t> the wrong database!</a:t>
            </a:r>
          </a:p>
          <a:p>
            <a:pPr lvl="2"/>
            <a:r>
              <a:rPr lang="it-IT" dirty="0" err="1" smtClean="0">
                <a:sym typeface="Wingdings" pitchFamily="2" charset="2"/>
              </a:rPr>
              <a:t>They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were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learning</a:t>
            </a:r>
            <a:r>
              <a:rPr lang="it-IT" dirty="0" smtClean="0">
                <a:sym typeface="Wingdings" pitchFamily="2" charset="2"/>
              </a:rPr>
              <a:t> “</a:t>
            </a:r>
            <a:r>
              <a:rPr lang="it-IT" dirty="0" err="1" smtClean="0">
                <a:sym typeface="Wingdings" pitchFamily="2" charset="2"/>
              </a:rPr>
              <a:t>exploitability</a:t>
            </a:r>
            <a:r>
              <a:rPr lang="it-IT" dirty="0" smtClean="0">
                <a:sym typeface="Wingdings" pitchFamily="2" charset="2"/>
              </a:rPr>
              <a:t>” = “</a:t>
            </a:r>
            <a:r>
              <a:rPr lang="it-IT" dirty="0" err="1" smtClean="0">
                <a:sym typeface="Wingdings" pitchFamily="2" charset="2"/>
              </a:rPr>
              <a:t>Ability</a:t>
            </a:r>
            <a:r>
              <a:rPr lang="it-IT" dirty="0" smtClean="0">
                <a:sym typeface="Wingdings" pitchFamily="2" charset="2"/>
              </a:rPr>
              <a:t> of  security </a:t>
            </a:r>
            <a:r>
              <a:rPr lang="it-IT" dirty="0" err="1" smtClean="0">
                <a:sym typeface="Wingdings" pitchFamily="2" charset="2"/>
              </a:rPr>
              <a:t>researcher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write</a:t>
            </a:r>
            <a:r>
              <a:rPr lang="it-IT" dirty="0" smtClean="0">
                <a:sym typeface="Wingdings" pitchFamily="2" charset="2"/>
              </a:rPr>
              <a:t> a </a:t>
            </a:r>
            <a:r>
              <a:rPr lang="it-IT" dirty="0" err="1" smtClean="0">
                <a:sym typeface="Wingdings" pitchFamily="2" charset="2"/>
              </a:rPr>
              <a:t>proof-of-concept</a:t>
            </a:r>
            <a:r>
              <a:rPr lang="it-IT" dirty="0" smtClean="0">
                <a:sym typeface="Wingdings" pitchFamily="2" charset="2"/>
              </a:rPr>
              <a:t> exploit”. 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NOT </a:t>
            </a:r>
            <a:r>
              <a:rPr lang="it-IT" dirty="0" err="1" smtClean="0">
                <a:sym typeface="Wingdings" pitchFamily="2" charset="2"/>
              </a:rPr>
              <a:t>an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actual</a:t>
            </a:r>
            <a:r>
              <a:rPr lang="it-IT" dirty="0" smtClean="0">
                <a:sym typeface="Wingdings" pitchFamily="2" charset="2"/>
              </a:rPr>
              <a:t> exploit </a:t>
            </a:r>
            <a:r>
              <a:rPr lang="it-IT" dirty="0" err="1" smtClean="0">
                <a:sym typeface="Wingdings" pitchFamily="2" charset="2"/>
              </a:rPr>
              <a:t>by</a:t>
            </a:r>
            <a:r>
              <a:rPr lang="it-IT" dirty="0" smtClean="0">
                <a:sym typeface="Wingdings" pitchFamily="2" charset="2"/>
              </a:rPr>
              <a:t> the bad </a:t>
            </a:r>
            <a:r>
              <a:rPr lang="it-IT" dirty="0" err="1" smtClean="0">
                <a:sym typeface="Wingdings" pitchFamily="2" charset="2"/>
              </a:rPr>
              <a:t>guys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B64A-ED1B-42AC-A0B5-1EC615A1C60B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Picture So Far - II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The 4 </a:t>
            </a:r>
            <a:r>
              <a:rPr lang="it-IT" dirty="0" err="1" smtClean="0"/>
              <a:t>databases</a:t>
            </a:r>
            <a:r>
              <a:rPr lang="it-IT" dirty="0" smtClean="0"/>
              <a:t> are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endParaRPr lang="it-IT" dirty="0" smtClean="0"/>
          </a:p>
          <a:p>
            <a:pPr lvl="1"/>
            <a:r>
              <a:rPr lang="it-IT" dirty="0" smtClean="0"/>
              <a:t>NVD and EDB </a:t>
            </a:r>
            <a:r>
              <a:rPr lang="it-IT" dirty="0" err="1" smtClean="0"/>
              <a:t>contains</a:t>
            </a:r>
            <a:r>
              <a:rPr lang="it-IT" dirty="0" smtClean="0"/>
              <a:t> </a:t>
            </a:r>
            <a:r>
              <a:rPr lang="it-IT" dirty="0" err="1" smtClean="0"/>
              <a:t>lots</a:t>
            </a:r>
            <a:r>
              <a:rPr lang="it-IT" dirty="0" smtClean="0"/>
              <a:t> of </a:t>
            </a:r>
            <a:r>
              <a:rPr lang="it-IT" dirty="0" err="1" smtClean="0"/>
              <a:t>un-interesting</a:t>
            </a:r>
            <a:r>
              <a:rPr lang="it-IT" dirty="0" smtClean="0"/>
              <a:t> </a:t>
            </a:r>
            <a:r>
              <a:rPr lang="it-IT" dirty="0" err="1" smtClean="0"/>
              <a:t>vulnerabilities</a:t>
            </a:r>
            <a:endParaRPr lang="it-IT" dirty="0" smtClean="0"/>
          </a:p>
          <a:p>
            <a:r>
              <a:rPr lang="it-IT" dirty="0" smtClean="0"/>
              <a:t>Some information </a:t>
            </a:r>
            <a:r>
              <a:rPr lang="it-IT" dirty="0" err="1" smtClean="0"/>
              <a:t>tells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endParaRPr lang="it-IT" dirty="0" smtClean="0"/>
          </a:p>
          <a:p>
            <a:pPr lvl="1"/>
            <a:r>
              <a:rPr lang="it-IT" dirty="0" smtClean="0"/>
              <a:t>“</a:t>
            </a:r>
            <a:r>
              <a:rPr lang="it-IT" dirty="0" err="1" smtClean="0"/>
              <a:t>CVSS.Exploitability</a:t>
            </a:r>
            <a:r>
              <a:rPr lang="it-IT" dirty="0" smtClean="0"/>
              <a:t>”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mean</a:t>
            </a:r>
            <a:r>
              <a:rPr lang="it-IT" dirty="0" smtClean="0"/>
              <a:t> “</a:t>
            </a:r>
            <a:r>
              <a:rPr lang="it-IT" dirty="0" err="1" smtClean="0"/>
              <a:t>Exploited</a:t>
            </a:r>
            <a:r>
              <a:rPr lang="it-IT" dirty="0" smtClean="0"/>
              <a:t>”</a:t>
            </a:r>
          </a:p>
          <a:p>
            <a:pPr lvl="1"/>
            <a:r>
              <a:rPr lang="it-IT" dirty="0" smtClean="0"/>
              <a:t>and “Exploit exists”  does not mean “Exploited” either</a:t>
            </a:r>
          </a:p>
          <a:p>
            <a:pPr lvl="1"/>
            <a:r>
              <a:rPr lang="it-IT" dirty="0" err="1" smtClean="0"/>
              <a:t>Distinction</a:t>
            </a:r>
            <a:r>
              <a:rPr lang="it-IT" dirty="0" smtClean="0"/>
              <a:t> </a:t>
            </a:r>
            <a:r>
              <a:rPr lang="it-IT" dirty="0" err="1" smtClean="0"/>
              <a:t>integrity</a:t>
            </a:r>
            <a:r>
              <a:rPr lang="it-IT" dirty="0" smtClean="0"/>
              <a:t> vs </a:t>
            </a:r>
            <a:r>
              <a:rPr lang="it-IT" dirty="0" err="1" smtClean="0"/>
              <a:t>confidentiality</a:t>
            </a:r>
            <a:r>
              <a:rPr lang="it-IT" dirty="0" smtClean="0"/>
              <a:t> wrong </a:t>
            </a:r>
            <a:r>
              <a:rPr lang="it-IT" dirty="0" err="1" smtClean="0"/>
              <a:t>characteristics</a:t>
            </a:r>
            <a:endParaRPr lang="it-IT" dirty="0" smtClean="0"/>
          </a:p>
          <a:p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still</a:t>
            </a:r>
            <a:r>
              <a:rPr lang="it-IT" dirty="0" smtClean="0"/>
              <a:t> CVSS score </a:t>
            </a:r>
            <a:r>
              <a:rPr lang="it-IT" dirty="0" err="1" smtClean="0"/>
              <a:t>be</a:t>
            </a:r>
            <a:r>
              <a:rPr lang="it-IT" dirty="0" smtClean="0"/>
              <a:t> a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predictor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/>
              <a:t>Maybe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can’t </a:t>
            </a:r>
            <a:r>
              <a:rPr lang="it-IT" dirty="0" err="1" smtClean="0"/>
              <a:t>predict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EDB and NVD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inflated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security </a:t>
            </a:r>
            <a:r>
              <a:rPr lang="it-IT" dirty="0" err="1" smtClean="0"/>
              <a:t>researchers</a:t>
            </a:r>
            <a:r>
              <a:rPr lang="it-IT" dirty="0" smtClean="0"/>
              <a:t> </a:t>
            </a:r>
            <a:r>
              <a:rPr lang="it-IT" dirty="0" err="1" smtClean="0"/>
              <a:t>looking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glory</a:t>
            </a:r>
            <a:endParaRPr lang="it-IT" dirty="0" smtClean="0"/>
          </a:p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a more </a:t>
            </a:r>
            <a:r>
              <a:rPr lang="it-IT" dirty="0" err="1" smtClean="0"/>
              <a:t>robust</a:t>
            </a:r>
            <a:r>
              <a:rPr lang="it-IT" dirty="0" smtClean="0"/>
              <a:t> test</a:t>
            </a:r>
          </a:p>
          <a:p>
            <a:pPr lvl="1"/>
            <a:r>
              <a:rPr lang="it-IT" dirty="0" smtClean="0"/>
              <a:t>Case controlled study!</a:t>
            </a:r>
          </a:p>
          <a:p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6E73-3337-4BCA-B453-FEAAA4FC9155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CVSS Case Controlled Experiment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Do smoking </a:t>
            </a:r>
            <a:r>
              <a:rPr lang="it-IT" dirty="0" err="1" smtClean="0"/>
              <a:t>habits</a:t>
            </a:r>
            <a:r>
              <a:rPr lang="it-IT" dirty="0" smtClean="0"/>
              <a:t> </a:t>
            </a:r>
            <a:r>
              <a:rPr lang="it-IT" dirty="0" err="1" smtClean="0"/>
              <a:t>predict</a:t>
            </a:r>
            <a:r>
              <a:rPr lang="it-IT" dirty="0" smtClean="0"/>
              <a:t> </a:t>
            </a:r>
            <a:r>
              <a:rPr lang="it-IT" dirty="0" err="1" smtClean="0"/>
              <a:t>cancer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Doll</a:t>
            </a:r>
            <a:r>
              <a:rPr lang="it-IT" dirty="0" smtClean="0">
                <a:sym typeface="Wingdings" pitchFamily="2" charset="2"/>
              </a:rPr>
              <a:t> &amp; </a:t>
            </a:r>
            <a:r>
              <a:rPr lang="it-IT" dirty="0" err="1" smtClean="0">
                <a:sym typeface="Wingdings" pitchFamily="2" charset="2"/>
              </a:rPr>
              <a:t>Bradfor</a:t>
            </a:r>
            <a:r>
              <a:rPr lang="it-IT" dirty="0" smtClean="0">
                <a:sym typeface="Wingdings" pitchFamily="2" charset="2"/>
              </a:rPr>
              <a:t> Hill, BMJ </a:t>
            </a:r>
          </a:p>
          <a:p>
            <a:pPr lvl="1"/>
            <a:r>
              <a:rPr lang="it-IT" dirty="0" err="1" smtClean="0"/>
              <a:t>You</a:t>
            </a:r>
            <a:r>
              <a:rPr lang="it-IT" dirty="0" smtClean="0"/>
              <a:t> can’t </a:t>
            </a:r>
            <a:r>
              <a:rPr lang="it-IT" dirty="0" err="1" smtClean="0"/>
              <a:t>ask</a:t>
            </a:r>
            <a:r>
              <a:rPr lang="it-IT" dirty="0" smtClean="0"/>
              <a:t> people </a:t>
            </a:r>
            <a:r>
              <a:rPr lang="it-IT" dirty="0" err="1" smtClean="0"/>
              <a:t>to</a:t>
            </a:r>
            <a:r>
              <a:rPr lang="it-IT" dirty="0" smtClean="0"/>
              <a:t> start smoking so </a:t>
            </a:r>
            <a:r>
              <a:rPr lang="it-IT" dirty="0" err="1" smtClean="0"/>
              <a:t>you</a:t>
            </a:r>
            <a:r>
              <a:rPr lang="it-IT" dirty="0" smtClean="0"/>
              <a:t> can’t </a:t>
            </a:r>
            <a:r>
              <a:rPr lang="it-IT" dirty="0" err="1" smtClean="0"/>
              <a:t>run</a:t>
            </a:r>
            <a:r>
              <a:rPr lang="it-IT" dirty="0" smtClean="0"/>
              <a:t> a </a:t>
            </a:r>
            <a:r>
              <a:rPr lang="it-IT" dirty="0" err="1" smtClean="0"/>
              <a:t>controlled</a:t>
            </a:r>
            <a:r>
              <a:rPr lang="it-IT" dirty="0" smtClean="0"/>
              <a:t> </a:t>
            </a:r>
            <a:r>
              <a:rPr lang="it-IT" dirty="0" err="1" smtClean="0"/>
              <a:t>experiment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Case </a:t>
            </a:r>
            <a:r>
              <a:rPr lang="it-IT" dirty="0" err="1" smtClean="0">
                <a:sym typeface="Wingdings" pitchFamily="2" charset="2"/>
              </a:rPr>
              <a:t>controlled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study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smtClean="0">
                <a:sym typeface="Wingdings" pitchFamily="2" charset="2"/>
              </a:rPr>
              <a:t>Cases: people </a:t>
            </a:r>
            <a:r>
              <a:rPr lang="it-IT" dirty="0" err="1" smtClean="0">
                <a:sym typeface="Wingdings" pitchFamily="2" charset="2"/>
              </a:rPr>
              <a:t>with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lung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cancer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err="1" smtClean="0">
                <a:sym typeface="Wingdings" pitchFamily="2" charset="2"/>
              </a:rPr>
              <a:t>Controls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Possible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confounding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variables</a:t>
            </a:r>
            <a:r>
              <a:rPr lang="it-IT" dirty="0" smtClean="0">
                <a:sym typeface="Wingdings" pitchFamily="2" charset="2"/>
              </a:rPr>
              <a:t>)</a:t>
            </a:r>
          </a:p>
          <a:p>
            <a:pPr lvl="2"/>
            <a:r>
              <a:rPr lang="it-IT" dirty="0" err="1" smtClean="0">
                <a:sym typeface="Wingdings" pitchFamily="2" charset="2"/>
              </a:rPr>
              <a:t>Age</a:t>
            </a:r>
            <a:r>
              <a:rPr lang="it-IT" dirty="0" smtClean="0">
                <a:sym typeface="Wingdings" pitchFamily="2" charset="2"/>
              </a:rPr>
              <a:t>, Sex, Social Status, Location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Explanatory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smtClean="0">
                <a:sym typeface="Wingdings" pitchFamily="2" charset="2"/>
              </a:rPr>
              <a:t>Smoking </a:t>
            </a:r>
            <a:r>
              <a:rPr lang="it-IT" dirty="0" err="1" smtClean="0">
                <a:sym typeface="Wingdings" pitchFamily="2" charset="2"/>
              </a:rPr>
              <a:t>habit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err="1" smtClean="0">
                <a:sym typeface="Wingdings" pitchFamily="2" charset="2"/>
              </a:rPr>
              <a:t>For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each</a:t>
            </a:r>
            <a:r>
              <a:rPr lang="it-IT" dirty="0" smtClean="0">
                <a:sym typeface="Wingdings" pitchFamily="2" charset="2"/>
              </a:rPr>
              <a:t> of the </a:t>
            </a:r>
            <a:r>
              <a:rPr lang="it-IT" dirty="0" err="1" smtClean="0">
                <a:sym typeface="Wingdings" pitchFamily="2" charset="2"/>
              </a:rPr>
              <a:t>cases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select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another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person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with</a:t>
            </a:r>
            <a:r>
              <a:rPr lang="it-IT" dirty="0" smtClean="0">
                <a:sym typeface="Wingdings" pitchFamily="2" charset="2"/>
              </a:rPr>
              <a:t> the </a:t>
            </a:r>
            <a:r>
              <a:rPr lang="it-IT" dirty="0" err="1" smtClean="0">
                <a:sym typeface="Wingdings" pitchFamily="2" charset="2"/>
              </a:rPr>
              <a:t>same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values</a:t>
            </a:r>
            <a:r>
              <a:rPr lang="it-IT" dirty="0" smtClean="0">
                <a:sym typeface="Wingdings" pitchFamily="2" charset="2"/>
              </a:rPr>
              <a:t> of the </a:t>
            </a:r>
            <a:r>
              <a:rPr lang="it-IT" dirty="0" err="1" smtClean="0">
                <a:sym typeface="Wingdings" pitchFamily="2" charset="2"/>
              </a:rPr>
              <a:t>control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variables</a:t>
            </a:r>
            <a:endParaRPr lang="it-IT" dirty="0" smtClean="0">
              <a:sym typeface="Wingdings" pitchFamily="2" charset="2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F1C2-21A2-4B78-AC69-4D551B38E541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CVSS CC Study: Experiment II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ym typeface="Wingdings" pitchFamily="2" charset="2"/>
              </a:rPr>
              <a:t>Case </a:t>
            </a:r>
            <a:r>
              <a:rPr lang="it-IT" dirty="0" err="1" smtClean="0">
                <a:sym typeface="Wingdings" pitchFamily="2" charset="2"/>
              </a:rPr>
              <a:t>controlled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study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smtClean="0">
                <a:sym typeface="Wingdings" pitchFamily="2" charset="2"/>
              </a:rPr>
              <a:t>Cases: </a:t>
            </a:r>
            <a:r>
              <a:rPr lang="it-IT" dirty="0" err="1" smtClean="0">
                <a:sym typeface="Wingdings" pitchFamily="2" charset="2"/>
              </a:rPr>
              <a:t>vulns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with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exploits</a:t>
            </a:r>
            <a:r>
              <a:rPr lang="it-IT" dirty="0" smtClean="0">
                <a:sym typeface="Wingdings" pitchFamily="2" charset="2"/>
              </a:rPr>
              <a:t> in the wild (SYM/KASP)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Controls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Possible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confounding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variables</a:t>
            </a:r>
            <a:r>
              <a:rPr lang="it-IT" dirty="0" smtClean="0">
                <a:sym typeface="Wingdings" pitchFamily="2" charset="2"/>
              </a:rPr>
              <a:t>)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Access </a:t>
            </a:r>
            <a:r>
              <a:rPr lang="it-IT" dirty="0" err="1" smtClean="0">
                <a:sym typeface="Wingdings" pitchFamily="2" charset="2"/>
              </a:rPr>
              <a:t>vector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access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complexity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authentication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err="1" smtClean="0">
                <a:sym typeface="Wingdings" pitchFamily="2" charset="2"/>
              </a:rPr>
              <a:t>Explanatory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variables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smtClean="0">
                <a:sym typeface="Wingdings" pitchFamily="2" charset="2"/>
              </a:rPr>
              <a:t>CVSS Score, Database</a:t>
            </a:r>
          </a:p>
          <a:p>
            <a:r>
              <a:rPr lang="it-IT" dirty="0" smtClean="0">
                <a:sym typeface="Wingdings" pitchFamily="2" charset="2"/>
              </a:rPr>
              <a:t>CVSS Score+DB as a “medical test”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Sensitivity  true positives  vs all sick people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You want to capture as many sick people as possible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Specificity  true negatives vs all healthy people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You don’t want to cure people who don’t need it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B3ED-5EFB-4B9E-B44E-787AF2A3C6B5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CVSS CC Study: more medical tests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What should we expect from the tests?</a:t>
            </a:r>
          </a:p>
          <a:p>
            <a:r>
              <a:rPr lang="it-IT" dirty="0" smtClean="0"/>
              <a:t>Triple Blood Test Down Syndrome - Women aged 40+</a:t>
            </a:r>
          </a:p>
          <a:p>
            <a:pPr lvl="2"/>
            <a:r>
              <a:rPr lang="it-IT" dirty="0" smtClean="0"/>
              <a:t>NJ, Kennard A, Hackshaw A, McGuire A . “Antenatal screening for Down's syndrome.” Journal of Medical Screening 4(4):181-246, 1997. </a:t>
            </a:r>
          </a:p>
          <a:p>
            <a:pPr lvl="1"/>
            <a:r>
              <a:rPr lang="it-IT" dirty="0" smtClean="0"/>
              <a:t>Specificity: 69%</a:t>
            </a:r>
          </a:p>
          <a:p>
            <a:pPr lvl="2"/>
            <a:r>
              <a:rPr lang="it-IT" dirty="0" smtClean="0"/>
              <a:t>only 31% of women carrying a foetus with Down syndrome will not be caught by the test</a:t>
            </a:r>
          </a:p>
          <a:p>
            <a:pPr lvl="1"/>
            <a:r>
              <a:rPr lang="it-IT" dirty="0" smtClean="0"/>
              <a:t>Sensitivity: 95%</a:t>
            </a:r>
          </a:p>
          <a:p>
            <a:pPr lvl="2"/>
            <a:r>
              <a:rPr lang="it-IT" dirty="0" smtClean="0"/>
              <a:t>only 5% of healthy pregnant women would be mislead by the test to undergo additional expensive or dangerous tests</a:t>
            </a:r>
          </a:p>
          <a:p>
            <a:pPr lvl="1"/>
            <a:r>
              <a:rPr lang="it-IT" dirty="0" smtClean="0"/>
              <a:t>Remember: most (but really a lot of) women have healthy pregnancies</a:t>
            </a:r>
          </a:p>
          <a:p>
            <a:r>
              <a:rPr lang="it-IT" dirty="0" smtClean="0"/>
              <a:t>Prostate Serum Antigen - Men aged 50+</a:t>
            </a:r>
          </a:p>
          <a:p>
            <a:pPr lvl="2"/>
            <a:r>
              <a:rPr lang="it-IT" dirty="0" smtClean="0"/>
              <a:t>Labrie F, Dupont A, Suburu R, Cusan L, Tremblay M, Gomez JL, Emond J. “Serum prostate specific antigen as pre-screening test for prostate cancer.”  The Journal of Urology 147(3 Pt 2):846-51, 1992 [discussion 851-2] </a:t>
            </a:r>
          </a:p>
          <a:p>
            <a:pPr lvl="1"/>
            <a:r>
              <a:rPr lang="it-IT" dirty="0" smtClean="0"/>
              <a:t>Specificity: 81%</a:t>
            </a:r>
          </a:p>
          <a:p>
            <a:pPr lvl="1"/>
            <a:r>
              <a:rPr lang="it-IT" dirty="0" smtClean="0"/>
              <a:t>Sensitivity: 90%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22F4-822A-4193-8A37-24A72FCD270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CVSS CC Study: “should I worry” test</a:t>
            </a:r>
            <a:endParaRPr lang="en-US" sz="32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26055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Tests on a random population identically distributed to SYM</a:t>
            </a:r>
          </a:p>
          <a:p>
            <a:pPr lvl="1"/>
            <a:r>
              <a:rPr lang="en-US" dirty="0" smtClean="0"/>
              <a:t>Control variables: Exploitability </a:t>
            </a:r>
            <a:r>
              <a:rPr lang="en-US" dirty="0" err="1" smtClean="0"/>
              <a:t>subscores</a:t>
            </a:r>
            <a:endParaRPr lang="en-US" dirty="0" smtClean="0"/>
          </a:p>
          <a:p>
            <a:r>
              <a:rPr lang="en-US" dirty="0" smtClean="0"/>
              <a:t>Sensitivity: Pr(</a:t>
            </a:r>
            <a:r>
              <a:rPr lang="en-US" dirty="0" err="1" smtClean="0"/>
              <a:t>vuln.score</a:t>
            </a:r>
            <a:r>
              <a:rPr lang="en-US" dirty="0" smtClean="0"/>
              <a:t> &gt;= 6 | </a:t>
            </a:r>
            <a:r>
              <a:rPr lang="en-US" dirty="0" err="1" smtClean="0"/>
              <a:t>vuln</a:t>
            </a:r>
            <a:r>
              <a:rPr lang="en-US" dirty="0" smtClean="0"/>
              <a:t> in SYM)</a:t>
            </a:r>
          </a:p>
          <a:p>
            <a:r>
              <a:rPr lang="en-US" dirty="0" smtClean="0"/>
              <a:t>Specificity: Pr(</a:t>
            </a:r>
            <a:r>
              <a:rPr lang="en-US" dirty="0" err="1" smtClean="0"/>
              <a:t>vuln.score</a:t>
            </a:r>
            <a:r>
              <a:rPr lang="en-US" dirty="0" smtClean="0"/>
              <a:t> &lt; 6 | </a:t>
            </a:r>
            <a:r>
              <a:rPr lang="en-US" dirty="0" err="1" smtClean="0"/>
              <a:t>vuln</a:t>
            </a:r>
            <a:r>
              <a:rPr lang="en-US" dirty="0" smtClean="0"/>
              <a:t> in ! SYM)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9316318"/>
              </p:ext>
            </p:extLst>
          </p:nvPr>
        </p:nvGraphicFramePr>
        <p:xfrm>
          <a:off x="654475" y="4038600"/>
          <a:ext cx="7496877" cy="225814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98959"/>
                <a:gridCol w="2498959"/>
                <a:gridCol w="2498959"/>
              </a:tblGrid>
              <a:tr h="517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DB</a:t>
                      </a:r>
                      <a:endParaRPr lang="en-US" sz="28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Sensitivity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Specificity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6600"/>
                          </a:solidFill>
                          <a:effectLst/>
                        </a:rPr>
                        <a:t>EKITS</a:t>
                      </a:r>
                      <a:endParaRPr lang="en-US" sz="28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008000"/>
                          </a:solidFill>
                          <a:effectLst/>
                        </a:rPr>
                        <a:t>96.30%</a:t>
                      </a:r>
                      <a:endParaRPr lang="en-US" sz="28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36.19%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EDB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6600"/>
                          </a:solidFill>
                          <a:effectLst/>
                        </a:rPr>
                        <a:t>93.85%</a:t>
                      </a:r>
                      <a:endParaRPr lang="en-US" sz="28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18.69%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NVD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76.92%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43.24%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CD8D-5645-4F72-95A0-893C89FE6947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6316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SECONOMICS at Trento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Team </a:t>
            </a:r>
            <a:r>
              <a:rPr lang="it-IT" dirty="0" err="1" smtClean="0"/>
              <a:t>Members</a:t>
            </a:r>
            <a:r>
              <a:rPr lang="it-IT" dirty="0" smtClean="0"/>
              <a:t> </a:t>
            </a:r>
            <a:r>
              <a:rPr lang="it-IT" dirty="0" err="1" smtClean="0"/>
              <a:t>aren</a:t>
            </a:r>
            <a:r>
              <a:rPr lang="it-IT" dirty="0" smtClean="0"/>
              <a:t>’t “standard” CS team </a:t>
            </a:r>
            <a:r>
              <a:rPr lang="it-IT" dirty="0" err="1" smtClean="0"/>
              <a:t>members</a:t>
            </a:r>
            <a:endParaRPr lang="it-IT" dirty="0" smtClean="0"/>
          </a:p>
          <a:p>
            <a:r>
              <a:rPr lang="it-IT" dirty="0" smtClean="0"/>
              <a:t>Group Leader</a:t>
            </a:r>
          </a:p>
          <a:p>
            <a:pPr lvl="1"/>
            <a:r>
              <a:rPr lang="it-IT" dirty="0" smtClean="0"/>
              <a:t>Fabio Massacci </a:t>
            </a:r>
            <a:r>
              <a:rPr lang="it-IT" dirty="0" smtClean="0">
                <a:sym typeface="Wingdings" pitchFamily="2" charset="2"/>
              </a:rPr>
              <a:t> Computer Science + IT Management</a:t>
            </a:r>
            <a:endParaRPr lang="it-IT" dirty="0" smtClean="0"/>
          </a:p>
          <a:p>
            <a:r>
              <a:rPr lang="it-IT" dirty="0" err="1" smtClean="0"/>
              <a:t>Post-doc</a:t>
            </a:r>
            <a:endParaRPr lang="it-IT" dirty="0" smtClean="0"/>
          </a:p>
          <a:p>
            <a:pPr lvl="1"/>
            <a:r>
              <a:rPr lang="it-IT" dirty="0" smtClean="0">
                <a:sym typeface="Wingdings" pitchFamily="2" charset="2"/>
              </a:rPr>
              <a:t>Woohyun </a:t>
            </a:r>
            <a:r>
              <a:rPr lang="it-IT" dirty="0" err="1" smtClean="0">
                <a:sym typeface="Wingdings" pitchFamily="2" charset="2"/>
              </a:rPr>
              <a:t>Shym</a:t>
            </a:r>
            <a:r>
              <a:rPr lang="it-IT" dirty="0" smtClean="0">
                <a:sym typeface="Wingdings" pitchFamily="2" charset="2"/>
              </a:rPr>
              <a:t>  </a:t>
            </a:r>
            <a:r>
              <a:rPr lang="it-IT" dirty="0" err="1" smtClean="0">
                <a:sym typeface="Wingdings" pitchFamily="2" charset="2"/>
              </a:rPr>
              <a:t>Economist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err="1" smtClean="0">
                <a:sym typeface="Wingdings" pitchFamily="2" charset="2"/>
              </a:rPr>
              <a:t>PhD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Students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 smtClean="0">
                <a:sym typeface="Wingdings" pitchFamily="2" charset="2"/>
              </a:rPr>
              <a:t>Luca Allodi  Computer Science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Viet Hung Nguyen  Computer Science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Sarila Rana  IT </a:t>
            </a:r>
            <a:r>
              <a:rPr lang="it-IT" dirty="0" err="1" smtClean="0">
                <a:sym typeface="Wingdings" pitchFamily="2" charset="2"/>
              </a:rPr>
              <a:t>Innovation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Research Associate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Martina De Gramatica  </a:t>
            </a:r>
            <a:r>
              <a:rPr lang="it-IT" dirty="0" err="1" smtClean="0">
                <a:sym typeface="Wingdings" pitchFamily="2" charset="2"/>
              </a:rPr>
              <a:t>Anthropologist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710C-AAE3-4A20-8AF5-4E4579D21506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5441" y="251122"/>
            <a:ext cx="7033207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CVSS </a:t>
            </a:r>
            <a:r>
              <a:rPr lang="en-US" sz="3200" dirty="0" err="1" smtClean="0"/>
              <a:t>subfactors</a:t>
            </a:r>
            <a:r>
              <a:rPr lang="en-US" sz="3200" dirty="0" smtClean="0"/>
              <a:t>: Exploitability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1699130"/>
              </p:ext>
            </p:extLst>
          </p:nvPr>
        </p:nvGraphicFramePr>
        <p:xfrm>
          <a:off x="457200" y="2293492"/>
          <a:ext cx="8187880" cy="339483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04753"/>
                <a:gridCol w="1234831"/>
                <a:gridCol w="1443803"/>
                <a:gridCol w="1234831"/>
                <a:gridCol w="1234831"/>
                <a:gridCol w="1234831"/>
              </a:tblGrid>
              <a:tr h="44354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j-lt"/>
                          <a:cs typeface="Cambria"/>
                        </a:rPr>
                        <a:t>SYM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j-lt"/>
                          <a:cs typeface="Cambria"/>
                        </a:rPr>
                        <a:t>EKITS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j-lt"/>
                          <a:cs typeface="Cambria"/>
                        </a:rPr>
                        <a:t>EDB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j-lt"/>
                          <a:cs typeface="Cambria"/>
                        </a:rPr>
                        <a:t>NVD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</a:tr>
              <a:tr h="3279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access vector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local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2.98%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4.57%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13.18%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adj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0.23%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0.12%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0.35%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A2BDE1"/>
                    </a:solidFill>
                  </a:tcPr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net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96.79%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100.00%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95.31%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87.31%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</a:tr>
              <a:tr h="3279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access complexity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high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4.23%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4.85%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3.37%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4.54%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medium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38.53%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63.11%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25.49%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30.42%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low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57.24%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32.04%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71.14%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65.68%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79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+mj-lt"/>
                          <a:cs typeface="Cambria"/>
                        </a:rPr>
                        <a:t>authentication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multiple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0.02%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0.05%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single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8CB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3.92%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8CB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0.97%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8CB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3.71%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8CB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  <a:cs typeface="Cambria"/>
                        </a:rPr>
                        <a:t>5.35%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>
                    <a:solidFill>
                      <a:srgbClr val="8CB0E5"/>
                    </a:solidFill>
                  </a:tcPr>
                </a:tc>
              </a:tr>
              <a:tr h="327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  <a:cs typeface="Cambria"/>
                        </a:rPr>
                        <a:t>none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96.08%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99.03%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96.27%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Cambria"/>
                        </a:rPr>
                        <a:t>95.45%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Cambri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1886" y="6152434"/>
            <a:ext cx="8914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are our control variables to sample populations identically distributed to SYM</a:t>
            </a:r>
            <a:endParaRPr lang="en-US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3BCA-A7F0-46BA-9438-7E03FA8B021A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6301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Security Rating as “Generate Panic” test</a:t>
            </a:r>
            <a:endParaRPr lang="en-US" sz="32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33083" y="1433016"/>
            <a:ext cx="8695764" cy="1130302"/>
          </a:xfrm>
        </p:spPr>
        <p:txBody>
          <a:bodyPr>
            <a:noAutofit/>
          </a:bodyPr>
          <a:lstStyle/>
          <a:p>
            <a:r>
              <a:rPr lang="en-US" sz="2800" dirty="0" smtClean="0"/>
              <a:t>Sensitivity: is High/Med CVSS good marker for </a:t>
            </a:r>
            <a:r>
              <a:rPr lang="en-US" sz="2800" dirty="0" err="1" smtClean="0"/>
              <a:t>v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dirty="0" err="1" smtClean="0"/>
              <a:t>SYM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Specificity: is Low CVSS good marker for </a:t>
            </a:r>
            <a:r>
              <a:rPr lang="en-US" sz="2800" dirty="0" err="1" smtClean="0"/>
              <a:t>v</a:t>
            </a:r>
            <a:r>
              <a:rPr lang="en-US" sz="2800" dirty="0" err="1" smtClean="0">
                <a:sym typeface="Symbol"/>
              </a:rPr>
              <a:t></a:t>
            </a:r>
            <a:r>
              <a:rPr lang="en-US" sz="2800" dirty="0" err="1" smtClean="0"/>
              <a:t>SYM</a:t>
            </a:r>
            <a:r>
              <a:rPr lang="en-US" sz="2800" dirty="0" smtClean="0"/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9316318"/>
              </p:ext>
            </p:extLst>
          </p:nvPr>
        </p:nvGraphicFramePr>
        <p:xfrm>
          <a:off x="582599" y="2563318"/>
          <a:ext cx="7496877" cy="341835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22651"/>
                <a:gridCol w="2028306"/>
                <a:gridCol w="1645920"/>
              </a:tblGrid>
              <a:tr h="517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DB</a:t>
                      </a:r>
                      <a:endParaRPr lang="en-US" sz="28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Sensitivity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Specificity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6600"/>
                          </a:solidFill>
                          <a:effectLst/>
                        </a:rPr>
                        <a:t>EKITS</a:t>
                      </a:r>
                      <a:endParaRPr lang="en-US" sz="28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96 %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36%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EDB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94%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NVD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77%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43%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3BT:</a:t>
                      </a:r>
                      <a:r>
                        <a:rPr lang="it-IT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Down </a:t>
                      </a:r>
                      <a:r>
                        <a:rPr lang="it-IT" sz="2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Syndrome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69%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95%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58010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PSA:</a:t>
                      </a:r>
                      <a:r>
                        <a:rPr lang="it-IT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Prostate </a:t>
                      </a:r>
                      <a:r>
                        <a:rPr lang="it-IT" sz="2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Cancer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90%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58D9-A1C0-46E8-B191-32A3D901F217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6316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CVVS CC study: more medical tests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matters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in relative </a:t>
            </a:r>
            <a:r>
              <a:rPr lang="it-IT" dirty="0" err="1" smtClean="0"/>
              <a:t>probabilities</a:t>
            </a:r>
            <a:endParaRPr lang="it-IT" dirty="0" smtClean="0"/>
          </a:p>
          <a:p>
            <a:pPr lvl="1"/>
            <a:r>
              <a:rPr lang="it-IT" dirty="0" err="1" smtClean="0"/>
              <a:t>Most</a:t>
            </a:r>
            <a:r>
              <a:rPr lang="it-IT" dirty="0" smtClean="0"/>
              <a:t> people are </a:t>
            </a:r>
            <a:r>
              <a:rPr lang="it-IT" dirty="0" err="1" smtClean="0"/>
              <a:t>healthy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absolute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percentage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does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make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sense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Example = Usage of Safety Belts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Few people actually die in car crashes vs #crashes</a:t>
            </a:r>
          </a:p>
          <a:p>
            <a:pPr lvl="1"/>
            <a:r>
              <a:rPr lang="en-US" dirty="0" smtClean="0"/>
              <a:t>G. Evans, General Motors Lab, 1986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Pr(Death x Safety Belt on) – Pr(Death x Safety Belt off)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43% improvement of chances of survival</a:t>
            </a:r>
          </a:p>
          <a:p>
            <a:r>
              <a:rPr lang="it-IT" dirty="0" smtClean="0">
                <a:sym typeface="Wingdings" pitchFamily="2" charset="2"/>
              </a:rPr>
              <a:t>Pr(</a:t>
            </a:r>
            <a:r>
              <a:rPr lang="it-IT" dirty="0" err="1" smtClean="0">
                <a:sym typeface="Wingdings" pitchFamily="2" charset="2"/>
              </a:rPr>
              <a:t>Attack</a:t>
            </a:r>
            <a:r>
              <a:rPr lang="it-IT" dirty="0" smtClean="0">
                <a:sym typeface="Wingdings" pitchFamily="2" charset="2"/>
              </a:rPr>
              <a:t> x CVSS High) – Pr(</a:t>
            </a:r>
            <a:r>
              <a:rPr lang="it-IT" dirty="0" err="1" smtClean="0">
                <a:sym typeface="Wingdings" pitchFamily="2" charset="2"/>
              </a:rPr>
              <a:t>Attack</a:t>
            </a:r>
            <a:r>
              <a:rPr lang="it-IT" dirty="0" smtClean="0">
                <a:sym typeface="Wingdings" pitchFamily="2" charset="2"/>
              </a:rPr>
              <a:t> x CVSS Low)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If</a:t>
            </a:r>
            <a:r>
              <a:rPr lang="it-IT" dirty="0" smtClean="0">
                <a:sym typeface="Wingdings" pitchFamily="2" charset="2"/>
              </a:rPr>
              <a:t> I </a:t>
            </a:r>
            <a:r>
              <a:rPr lang="it-IT" dirty="0" err="1" smtClean="0">
                <a:sym typeface="Wingdings" pitchFamily="2" charset="2"/>
              </a:rPr>
              <a:t>fixed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all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vulns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with</a:t>
            </a:r>
            <a:r>
              <a:rPr lang="it-IT" dirty="0" smtClean="0">
                <a:sym typeface="Wingdings" pitchFamily="2" charset="2"/>
              </a:rPr>
              <a:t> CVSS </a:t>
            </a:r>
            <a:r>
              <a:rPr lang="it-IT" dirty="0" err="1" smtClean="0">
                <a:sym typeface="Wingdings" pitchFamily="2" charset="2"/>
              </a:rPr>
              <a:t>=HIGH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would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this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decrease</a:t>
            </a:r>
            <a:r>
              <a:rPr lang="it-IT" dirty="0" smtClean="0">
                <a:sym typeface="Wingdings" pitchFamily="2" charset="2"/>
              </a:rPr>
              <a:t> the </a:t>
            </a:r>
            <a:r>
              <a:rPr lang="it-IT" dirty="0" err="1" smtClean="0">
                <a:sym typeface="Wingdings" pitchFamily="2" charset="2"/>
              </a:rPr>
              <a:t>attacks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as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seen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by</a:t>
            </a:r>
            <a:r>
              <a:rPr lang="it-IT" dirty="0" smtClean="0">
                <a:sym typeface="Wingdings" pitchFamily="2" charset="2"/>
              </a:rPr>
              <a:t> the AV)?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I </a:t>
            </a:r>
            <a:r>
              <a:rPr lang="it-IT" dirty="0" err="1" smtClean="0">
                <a:sym typeface="Wingdings" pitchFamily="2" charset="2"/>
              </a:rPr>
              <a:t>could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avoid</a:t>
            </a:r>
            <a:r>
              <a:rPr lang="it-IT" dirty="0" smtClean="0">
                <a:sym typeface="Wingdings" pitchFamily="2" charset="2"/>
              </a:rPr>
              <a:t> AV or </a:t>
            </a:r>
            <a:r>
              <a:rPr lang="it-IT" dirty="0" err="1" smtClean="0">
                <a:sym typeface="Wingdings" pitchFamily="2" charset="2"/>
              </a:rPr>
              <a:t>could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ask</a:t>
            </a:r>
            <a:r>
              <a:rPr lang="it-IT" dirty="0" smtClean="0">
                <a:sym typeface="Wingdings" pitchFamily="2" charset="2"/>
              </a:rPr>
              <a:t> AV </a:t>
            </a:r>
            <a:r>
              <a:rPr lang="it-IT" dirty="0" err="1" smtClean="0">
                <a:sym typeface="Wingdings" pitchFamily="2" charset="2"/>
              </a:rPr>
              <a:t>rule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if</a:t>
            </a:r>
            <a:r>
              <a:rPr lang="it-IT" dirty="0" smtClean="0">
                <a:sym typeface="Wingdings" pitchFamily="2" charset="2"/>
              </a:rPr>
              <a:t> I don’t </a:t>
            </a:r>
            <a:r>
              <a:rPr lang="it-IT" dirty="0" err="1" smtClean="0">
                <a:sym typeface="Wingdings" pitchFamily="2" charset="2"/>
              </a:rPr>
              <a:t>want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update</a:t>
            </a:r>
          </a:p>
          <a:p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98F-28C8-4682-A87B-DA179E5EC3E0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Relative probabilities on samples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7524614"/>
              </p:ext>
            </p:extLst>
          </p:nvPr>
        </p:nvGraphicFramePr>
        <p:xfrm>
          <a:off x="457200" y="1206025"/>
          <a:ext cx="8229600" cy="521925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06354"/>
                <a:gridCol w="3172072"/>
                <a:gridCol w="1775587"/>
                <a:gridCol w="1775587"/>
              </a:tblGrid>
              <a:tr h="47388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EKITS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P-value (Fisher)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434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HIGH or MEDIUM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 LOW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 &lt; 2.2</a:t>
                      </a:r>
                      <a:r>
                        <a:rPr lang="en-US" sz="2400" baseline="30000" dirty="0" smtClean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40000"/>
                      </a:schemeClr>
                    </a:solidFill>
                  </a:tcPr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000" dirty="0" smtClean="0"/>
                        <a:t> 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859 (81.03%)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33 (22.45%)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29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000" dirty="0" smtClean="0"/>
                        <a:t>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 (18.96%)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114 (77.55%)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6793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EDB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254061"/>
                    </a:solidFill>
                  </a:tcPr>
                </a:tc>
              </a:tr>
              <a:tr h="374345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HIGH or MEDIUM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 LOW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 &lt; 0.0359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000" dirty="0" smtClean="0"/>
                        <a:t> 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 (5.83%)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 (2.46%)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000" dirty="0" smtClean="0"/>
                        <a:t>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970 (91.17%)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238 (97.54%)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6793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NVD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4F81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254061"/>
                    </a:solidFill>
                  </a:tcPr>
                </a:tc>
              </a:tr>
              <a:tr h="374345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HIGH or MEDIUM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CVSS LOW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 &lt; 0.0006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000" dirty="0" smtClean="0"/>
                        <a:t> 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 (4.21%)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 (1.07%)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vuln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000" dirty="0" smtClean="0"/>
                        <a:t>SYM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683 (95.79%)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555 (98.93%)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36C-3151-455F-BA0E-509264EAF7A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3720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Relative probabilities on samples - 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7524614"/>
              </p:ext>
            </p:extLst>
          </p:nvPr>
        </p:nvGraphicFramePr>
        <p:xfrm>
          <a:off x="701040" y="1554480"/>
          <a:ext cx="7985760" cy="443778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63861"/>
                <a:gridCol w="3133230"/>
                <a:gridCol w="2988669"/>
              </a:tblGrid>
              <a:tr h="37434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FFFF"/>
                          </a:solidFill>
                        </a:rPr>
                        <a:t>Pr(</a:t>
                      </a:r>
                      <a:r>
                        <a:rPr lang="it-IT" sz="2400" b="1" dirty="0" err="1" smtClean="0">
                          <a:solidFill>
                            <a:srgbClr val="FFFFFF"/>
                          </a:solidFill>
                        </a:rPr>
                        <a:t>H+M</a:t>
                      </a:r>
                      <a:r>
                        <a:rPr lang="it-IT" sz="2400" b="1" baseline="0" dirty="0" smtClean="0">
                          <a:solidFill>
                            <a:srgbClr val="FFFFFF"/>
                          </a:solidFill>
                        </a:rPr>
                        <a:t>)</a:t>
                      </a:r>
                      <a:r>
                        <a:rPr lang="it-IT" sz="2400" b="1" baseline="0" dirty="0" err="1" smtClean="0">
                          <a:solidFill>
                            <a:srgbClr val="FFFFFF"/>
                          </a:solidFill>
                        </a:rPr>
                        <a:t>-Pr</a:t>
                      </a:r>
                      <a:r>
                        <a:rPr lang="it-IT" sz="2400" b="1" baseline="0" dirty="0" smtClean="0">
                          <a:solidFill>
                            <a:srgbClr val="FFFFFF"/>
                          </a:solidFill>
                        </a:rPr>
                        <a:t>(L)</a:t>
                      </a:r>
                      <a:endParaRPr lang="en-US" sz="2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Pr(H</a:t>
                      </a:r>
                      <a:r>
                        <a:rPr lang="en-US" sz="2400" b="1" baseline="0" dirty="0" smtClean="0">
                          <a:solidFill>
                            <a:srgbClr val="FFFFFF"/>
                          </a:solidFill>
                        </a:rPr>
                        <a:t>+M</a:t>
                      </a:r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)/Pr(low)</a:t>
                      </a:r>
                      <a:endParaRPr lang="en-US" sz="2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</a:tr>
              <a:tr h="444909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EKIT</a:t>
                      </a: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400" b="1" dirty="0" smtClean="0"/>
                        <a:t> 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+59%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3.6x</a:t>
                      </a:r>
                      <a:endParaRPr lang="en-US" sz="2400" b="1" dirty="0"/>
                    </a:p>
                  </a:txBody>
                  <a:tcPr/>
                </a:tc>
              </a:tr>
              <a:tr h="39299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400" b="1" dirty="0" smtClean="0"/>
                        <a:t>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-59%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1/4.1x</a:t>
                      </a:r>
                      <a:endParaRPr lang="en-US" sz="2400" b="1" dirty="0"/>
                    </a:p>
                  </a:txBody>
                  <a:tcPr/>
                </a:tc>
              </a:tr>
              <a:tr h="333215">
                <a:tc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EDB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400" b="1" dirty="0" smtClean="0"/>
                        <a:t> 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2.4x</a:t>
                      </a:r>
                      <a:endParaRPr lang="en-US" sz="2400" b="1" dirty="0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400" b="1" dirty="0" smtClean="0"/>
                        <a:t>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1/1.1x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36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NVD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in</a:t>
                      </a:r>
                      <a:r>
                        <a:rPr lang="en-US" sz="2400" b="1" dirty="0" smtClean="0"/>
                        <a:t> 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3.9x</a:t>
                      </a:r>
                      <a:endParaRPr lang="en-US" sz="2400" b="1" dirty="0"/>
                    </a:p>
                  </a:txBody>
                  <a:tcPr/>
                </a:tc>
              </a:tr>
              <a:tr h="44490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vuln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DC0403"/>
                          </a:solidFill>
                        </a:rPr>
                        <a:t>!in </a:t>
                      </a:r>
                      <a:r>
                        <a:rPr lang="en-US" sz="2400" b="1" dirty="0" smtClean="0"/>
                        <a:t>SYM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1/1.0x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62EE-838B-4660-8359-04FE29085AA1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37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CVSS as “should I worry” test - II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For</a:t>
            </a:r>
            <a:r>
              <a:rPr lang="it-IT" dirty="0" smtClean="0"/>
              <a:t> NVD and EDB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column</a:t>
            </a:r>
            <a:endParaRPr lang="it-IT" dirty="0" smtClean="0"/>
          </a:p>
          <a:p>
            <a:pPr lvl="1"/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few</a:t>
            </a:r>
            <a:r>
              <a:rPr lang="it-IT" dirty="0" smtClean="0"/>
              <a:t> </a:t>
            </a:r>
            <a:r>
              <a:rPr lang="it-IT" dirty="0" err="1" smtClean="0"/>
              <a:t>exploited</a:t>
            </a:r>
            <a:r>
              <a:rPr lang="it-IT" dirty="0" smtClean="0"/>
              <a:t> </a:t>
            </a:r>
            <a:r>
              <a:rPr lang="it-IT" dirty="0" err="1" smtClean="0"/>
              <a:t>vulns</a:t>
            </a:r>
            <a:r>
              <a:rPr lang="it-IT" dirty="0" smtClean="0"/>
              <a:t> = total </a:t>
            </a:r>
            <a:r>
              <a:rPr lang="it-IT" dirty="0" err="1" smtClean="0"/>
              <a:t>chances</a:t>
            </a:r>
            <a:r>
              <a:rPr lang="it-IT" dirty="0" smtClean="0"/>
              <a:t> </a:t>
            </a:r>
            <a:r>
              <a:rPr lang="it-IT" dirty="0" err="1" smtClean="0"/>
              <a:t>negligible</a:t>
            </a:r>
            <a:endParaRPr lang="it-IT" dirty="0" smtClean="0"/>
          </a:p>
          <a:p>
            <a:r>
              <a:rPr lang="it-IT" dirty="0" smtClean="0"/>
              <a:t>EKIT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row</a:t>
            </a:r>
            <a:endParaRPr lang="it-IT" dirty="0" smtClean="0"/>
          </a:p>
          <a:p>
            <a:pPr lvl="1"/>
            <a:r>
              <a:rPr lang="it-IT" dirty="0" smtClean="0"/>
              <a:t>The CVSS high/medium score </a:t>
            </a:r>
            <a:r>
              <a:rPr lang="it-IT" dirty="0" err="1" smtClean="0"/>
              <a:t>split</a:t>
            </a:r>
            <a:r>
              <a:rPr lang="it-IT" dirty="0" smtClean="0"/>
              <a:t>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cases</a:t>
            </a:r>
            <a:r>
              <a:rPr lang="it-IT" dirty="0" smtClean="0"/>
              <a:t> </a:t>
            </a:r>
            <a:r>
              <a:rPr lang="it-IT" dirty="0" err="1" smtClean="0"/>
              <a:t>apart</a:t>
            </a:r>
            <a:r>
              <a:rPr lang="it-IT" dirty="0" smtClean="0"/>
              <a:t> (59%) and </a:t>
            </a:r>
            <a:r>
              <a:rPr lang="it-IT" dirty="0" err="1" smtClean="0"/>
              <a:t>yields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almost</a:t>
            </a:r>
            <a:r>
              <a:rPr lang="it-IT" dirty="0" smtClean="0"/>
              <a:t> 3-4x </a:t>
            </a:r>
            <a:r>
              <a:rPr lang="it-IT" dirty="0" err="1" smtClean="0"/>
              <a:t>increase</a:t>
            </a:r>
            <a:r>
              <a:rPr lang="it-IT" dirty="0" smtClean="0"/>
              <a:t> in </a:t>
            </a:r>
            <a:r>
              <a:rPr lang="it-IT" dirty="0" err="1" smtClean="0"/>
              <a:t>chances</a:t>
            </a:r>
            <a:endParaRPr lang="it-IT" dirty="0" smtClean="0"/>
          </a:p>
          <a:p>
            <a:r>
              <a:rPr lang="it-IT" dirty="0" err="1" smtClean="0"/>
              <a:t>For</a:t>
            </a:r>
            <a:r>
              <a:rPr lang="it-IT" dirty="0" smtClean="0"/>
              <a:t> NVD and EDB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row</a:t>
            </a:r>
            <a:endParaRPr lang="it-IT" dirty="0" smtClean="0"/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minor </a:t>
            </a:r>
            <a:r>
              <a:rPr lang="it-IT" dirty="0" err="1" smtClean="0"/>
              <a:t>difference</a:t>
            </a:r>
            <a:r>
              <a:rPr lang="it-IT" dirty="0" smtClean="0"/>
              <a:t> in the </a:t>
            </a:r>
            <a:r>
              <a:rPr lang="it-IT" dirty="0" err="1" smtClean="0"/>
              <a:t>probability</a:t>
            </a:r>
            <a:r>
              <a:rPr lang="it-IT" dirty="0" smtClean="0"/>
              <a:t> (3-6%) of </a:t>
            </a:r>
            <a:r>
              <a:rPr lang="it-IT" dirty="0" err="1" smtClean="0"/>
              <a:t>getting</a:t>
            </a:r>
            <a:r>
              <a:rPr lang="it-IT" dirty="0" smtClean="0"/>
              <a:t> a score appropriate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vulnerability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chances</a:t>
            </a:r>
            <a:r>
              <a:rPr lang="it-IT" dirty="0" smtClean="0"/>
              <a:t> of </a:t>
            </a:r>
            <a:r>
              <a:rPr lang="it-IT" dirty="0" err="1" smtClean="0"/>
              <a:t>ruling</a:t>
            </a:r>
            <a:r>
              <a:rPr lang="it-IT" dirty="0" smtClean="0"/>
              <a:t> out false </a:t>
            </a:r>
            <a:r>
              <a:rPr lang="it-IT" dirty="0" err="1" smtClean="0"/>
              <a:t>negatives</a:t>
            </a:r>
            <a:r>
              <a:rPr lang="it-IT" dirty="0" smtClean="0"/>
              <a:t> (</a:t>
            </a:r>
            <a:r>
              <a:rPr lang="it-IT" dirty="0" err="1" smtClean="0"/>
              <a:t>which</a:t>
            </a:r>
            <a:r>
              <a:rPr lang="it-IT" dirty="0" smtClean="0"/>
              <a:t> are the </a:t>
            </a:r>
            <a:r>
              <a:rPr lang="it-IT" dirty="0" err="1" smtClean="0"/>
              <a:t>whole</a:t>
            </a:r>
            <a:r>
              <a:rPr lang="it-IT" dirty="0" smtClean="0"/>
              <a:t> </a:t>
            </a:r>
            <a:r>
              <a:rPr lang="it-IT" dirty="0" err="1" smtClean="0"/>
              <a:t>lot</a:t>
            </a:r>
            <a:r>
              <a:rPr lang="it-IT" dirty="0" smtClean="0"/>
              <a:t>)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ratio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basically</a:t>
            </a:r>
            <a:r>
              <a:rPr lang="it-IT" dirty="0" smtClean="0"/>
              <a:t> 1.</a:t>
            </a:r>
          </a:p>
          <a:p>
            <a:r>
              <a:rPr lang="it-IT" dirty="0" smtClean="0"/>
              <a:t>Graphical understanding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look back at Venn Diagram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B98A-9893-4579-8C82-9DD64111EE13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THE CIO WANTED!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7524614"/>
              </p:ext>
            </p:extLst>
          </p:nvPr>
        </p:nvGraphicFramePr>
        <p:xfrm>
          <a:off x="3747541" y="1433016"/>
          <a:ext cx="4939259" cy="4754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11474"/>
                <a:gridCol w="1512645"/>
                <a:gridCol w="1715140"/>
              </a:tblGrid>
              <a:tr h="420037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FFFF"/>
                          </a:solidFill>
                        </a:rPr>
                        <a:t>Pr(</a:t>
                      </a:r>
                      <a:r>
                        <a:rPr lang="it-IT" sz="2400" b="1" dirty="0" err="1" smtClean="0">
                          <a:solidFill>
                            <a:srgbClr val="FFFFFF"/>
                          </a:solidFill>
                        </a:rPr>
                        <a:t>H+M</a:t>
                      </a:r>
                      <a:r>
                        <a:rPr lang="it-IT" sz="2400" b="1" baseline="0" dirty="0" smtClean="0">
                          <a:solidFill>
                            <a:srgbClr val="FFFFFF"/>
                          </a:solidFill>
                        </a:rPr>
                        <a:t>)</a:t>
                      </a:r>
                      <a:r>
                        <a:rPr lang="it-IT" sz="2400" b="1" baseline="0" dirty="0" err="1" smtClean="0">
                          <a:solidFill>
                            <a:srgbClr val="FFFFFF"/>
                          </a:solidFill>
                        </a:rPr>
                        <a:t>-Pr</a:t>
                      </a:r>
                      <a:r>
                        <a:rPr lang="it-IT" sz="2400" b="1" baseline="0" dirty="0" smtClean="0">
                          <a:solidFill>
                            <a:srgbClr val="FFFFFF"/>
                          </a:solidFill>
                        </a:rPr>
                        <a:t>(L)</a:t>
                      </a:r>
                      <a:endParaRPr lang="en-US" sz="2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Pr(H</a:t>
                      </a:r>
                      <a:r>
                        <a:rPr lang="en-US" sz="2400" b="1" baseline="0" dirty="0" smtClean="0">
                          <a:solidFill>
                            <a:srgbClr val="FFFFFF"/>
                          </a:solidFill>
                        </a:rPr>
                        <a:t>+M</a:t>
                      </a:r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)/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Pr(L)</a:t>
                      </a:r>
                      <a:endParaRPr lang="en-US" sz="2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>
                        <a:alpha val="40000"/>
                      </a:srgbClr>
                    </a:solidFill>
                  </a:tcPr>
                </a:tc>
              </a:tr>
              <a:tr h="364032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EKIT</a:t>
                      </a: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</a:t>
                      </a:r>
                      <a:r>
                        <a:rPr lang="en-US" sz="2400" b="1" dirty="0" err="1" smtClean="0"/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+59%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3.6x</a:t>
                      </a:r>
                      <a:endParaRPr lang="en-US" sz="2400" b="1" dirty="0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</a:t>
                      </a:r>
                      <a:r>
                        <a:rPr lang="en-US" sz="2400" b="1" dirty="0" err="1" smtClean="0"/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-59%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1/4.1x</a:t>
                      </a:r>
                      <a:endParaRPr lang="en-US" sz="2400" b="1" dirty="0"/>
                    </a:p>
                  </a:txBody>
                  <a:tcPr/>
                </a:tc>
              </a:tr>
              <a:tr h="364032">
                <a:tc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EDB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</a:t>
                      </a:r>
                      <a:r>
                        <a:rPr lang="en-US" sz="2400" b="1" dirty="0" err="1" smtClean="0"/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+3%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2.4x</a:t>
                      </a:r>
                      <a:endParaRPr lang="en-US" sz="2400" b="1" dirty="0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</a:t>
                      </a:r>
                      <a:r>
                        <a:rPr lang="en-US" sz="2400" b="1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-6%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1/1.1x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4032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NVD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</a:t>
                      </a:r>
                      <a:r>
                        <a:rPr lang="en-US" sz="2400" b="1" dirty="0" err="1" smtClean="0"/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+3%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3.9x</a:t>
                      </a:r>
                      <a:endParaRPr lang="en-US" sz="2400" b="1" dirty="0"/>
                    </a:p>
                  </a:txBody>
                  <a:tcPr/>
                </a:tc>
              </a:tr>
              <a:tr h="4200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v</a:t>
                      </a:r>
                      <a:r>
                        <a:rPr lang="en-US" sz="2400" b="1" dirty="0" err="1" smtClean="0">
                          <a:solidFill>
                            <a:srgbClr val="DC0403"/>
                          </a:solidFill>
                          <a:sym typeface="Symbol"/>
                        </a:rPr>
                        <a:t></a:t>
                      </a:r>
                      <a:r>
                        <a:rPr lang="en-US" sz="2400" b="1" dirty="0" err="1" smtClean="0"/>
                        <a:t>AV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-3%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1/1.0x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AD0C-C989-41DB-888F-917A2EB2C60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10" name="Segnaposto contenuto 6"/>
          <p:cNvSpPr>
            <a:spLocks noGrp="1"/>
          </p:cNvSpPr>
          <p:nvPr>
            <p:ph idx="1"/>
          </p:nvPr>
        </p:nvSpPr>
        <p:spPr>
          <a:xfrm>
            <a:off x="73701" y="1433016"/>
            <a:ext cx="3673839" cy="484486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C0403"/>
                </a:solidFill>
              </a:rPr>
              <a:t>if </a:t>
            </a:r>
            <a:r>
              <a:rPr lang="en-US" dirty="0" smtClean="0"/>
              <a:t>all </a:t>
            </a:r>
            <a:r>
              <a:rPr lang="en-US" dirty="0" smtClean="0">
                <a:solidFill>
                  <a:srgbClr val="DC0403"/>
                </a:solidFill>
              </a:rPr>
              <a:t>unfixed high &amp; medium risk vulnerabilities </a:t>
            </a:r>
            <a:r>
              <a:rPr lang="en-US" dirty="0" smtClean="0"/>
              <a:t>were to </a:t>
            </a:r>
            <a:r>
              <a:rPr lang="en-US" dirty="0" smtClean="0">
                <a:solidFill>
                  <a:srgbClr val="DC0403"/>
                </a:solidFill>
              </a:rPr>
              <a:t>be …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DC0403"/>
                </a:solidFill>
              </a:rPr>
              <a:t>attacks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DC0403"/>
                </a:solidFill>
              </a:rPr>
              <a:t>decline by </a:t>
            </a:r>
            <a:r>
              <a:rPr lang="en-US" b="1" dirty="0" smtClean="0">
                <a:solidFill>
                  <a:srgbClr val="DC0403"/>
                </a:solidFill>
              </a:rPr>
              <a:t>X%</a:t>
            </a:r>
          </a:p>
          <a:p>
            <a:r>
              <a:rPr lang="en-US" b="1" dirty="0" smtClean="0">
                <a:solidFill>
                  <a:srgbClr val="DC0403"/>
                </a:solidFill>
              </a:rPr>
              <a:t>X% is here!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37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Picture So Far - III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the CIO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wants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 I </a:t>
            </a:r>
            <a:r>
              <a:rPr lang="it-IT" dirty="0" err="1" smtClean="0"/>
              <a:t>read</a:t>
            </a:r>
            <a:r>
              <a:rPr lang="it-IT" dirty="0" smtClean="0"/>
              <a:t> on the news  </a:t>
            </a:r>
            <a:r>
              <a:rPr lang="it-IT" dirty="0" err="1" smtClean="0"/>
              <a:t>that</a:t>
            </a:r>
            <a:r>
              <a:rPr lang="it-IT" dirty="0" smtClean="0"/>
              <a:t> a “security </a:t>
            </a:r>
            <a:r>
              <a:rPr lang="it-IT" dirty="0" err="1" smtClean="0"/>
              <a:t>researcher</a:t>
            </a:r>
            <a:r>
              <a:rPr lang="it-IT" dirty="0" smtClean="0"/>
              <a:t>” </a:t>
            </a:r>
            <a:r>
              <a:rPr lang="it-IT" dirty="0" err="1" smtClean="0"/>
              <a:t>exploited</a:t>
            </a:r>
            <a:r>
              <a:rPr lang="it-IT" dirty="0" smtClean="0"/>
              <a:t> a </a:t>
            </a:r>
            <a:r>
              <a:rPr lang="it-IT" dirty="0" err="1" smtClean="0"/>
              <a:t>vulnerability</a:t>
            </a:r>
            <a:r>
              <a:rPr lang="it-IT" dirty="0" smtClean="0"/>
              <a:t> on X </a:t>
            </a:r>
            <a:r>
              <a:rPr lang="it-IT" dirty="0" err="1" smtClean="0"/>
              <a:t>to</a:t>
            </a:r>
            <a:r>
              <a:rPr lang="it-IT" dirty="0" smtClean="0"/>
              <a:t> do some bad </a:t>
            </a:r>
            <a:r>
              <a:rPr lang="it-IT" dirty="0" err="1" smtClean="0"/>
              <a:t>stuff</a:t>
            </a:r>
            <a:r>
              <a:rPr lang="it-IT" dirty="0" smtClean="0"/>
              <a:t>.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Should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worry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</a:p>
          <a:p>
            <a:r>
              <a:rPr lang="it-IT" dirty="0" smtClean="0"/>
              <a:t>The Question…</a:t>
            </a:r>
          </a:p>
          <a:p>
            <a:pPr marL="742950" lvl="2" indent="-342900"/>
            <a:r>
              <a:rPr lang="en-US" dirty="0" smtClean="0"/>
              <a:t>if all </a:t>
            </a:r>
            <a:r>
              <a:rPr lang="en-US" dirty="0" smtClean="0">
                <a:solidFill>
                  <a:srgbClr val="FF0000"/>
                </a:solidFill>
              </a:rPr>
              <a:t>unfixed high &amp; medium risk vulnerabilities </a:t>
            </a:r>
            <a:r>
              <a:rPr lang="en-US" dirty="0" smtClean="0"/>
              <a:t>were to be …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FF0000"/>
                </a:solidFill>
              </a:rPr>
              <a:t>attacks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FF0000"/>
                </a:solidFill>
              </a:rPr>
              <a:t>decline by </a:t>
            </a:r>
            <a:r>
              <a:rPr lang="en-US" dirty="0" smtClean="0"/>
              <a:t>X%</a:t>
            </a:r>
            <a:endParaRPr lang="it-IT" dirty="0" smtClean="0"/>
          </a:p>
          <a:p>
            <a:r>
              <a:rPr lang="en-US" dirty="0" smtClean="0"/>
              <a:t>The Answers…</a:t>
            </a:r>
          </a:p>
          <a:p>
            <a:pPr lvl="1"/>
            <a:r>
              <a:rPr lang="en-US" dirty="0" smtClean="0"/>
              <a:t>A security researcher published a proof of concept exploit?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decline by 3% </a:t>
            </a:r>
            <a:r>
              <a:rPr lang="en-US" dirty="0" smtClean="0">
                <a:sym typeface="Wingdings" pitchFamily="2" charset="2"/>
              </a:rPr>
              <a:t> delete email, life is too short</a:t>
            </a:r>
          </a:p>
          <a:p>
            <a:pPr lvl="1"/>
            <a:r>
              <a:rPr lang="en-US" dirty="0" smtClean="0"/>
              <a:t>An exploit kit has marketed  it and it has a CVSS high score?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decline by 59% </a:t>
            </a:r>
            <a:r>
              <a:rPr lang="en-US" dirty="0" smtClean="0">
                <a:sym typeface="Wingdings" pitchFamily="2" charset="2"/>
              </a:rPr>
              <a:t> ask antivirus company or upgrade software, post a huge notice on the web site customers should update </a:t>
            </a:r>
            <a:r>
              <a:rPr lang="en-US" dirty="0" err="1" smtClean="0">
                <a:sym typeface="Wingdings" pitchFamily="2" charset="2"/>
              </a:rPr>
              <a:t>sw</a:t>
            </a:r>
            <a:endParaRPr lang="en-US" dirty="0" smtClean="0">
              <a:sym typeface="Wingdings" pitchFamily="2" charset="2"/>
            </a:endParaRPr>
          </a:p>
          <a:p>
            <a:pPr lvl="2"/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55DE-4522-4E42-904E-4E970E26185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457" y="498747"/>
            <a:ext cx="3132361" cy="576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566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Where should we look for “real” exploits?</a:t>
            </a:r>
          </a:p>
          <a:p>
            <a:pPr lvl="1"/>
            <a:r>
              <a:rPr lang="en-US" dirty="0" smtClean="0"/>
              <a:t>EDB, NVD are the wrong datasets.</a:t>
            </a:r>
          </a:p>
          <a:p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worry</a:t>
            </a:r>
            <a:r>
              <a:rPr lang="it-IT" dirty="0" smtClean="0"/>
              <a:t>? </a:t>
            </a:r>
            <a:r>
              <a:rPr lang="it-IT" dirty="0" err="1" smtClean="0"/>
              <a:t>Rarely</a:t>
            </a:r>
            <a:endParaRPr lang="it-IT" dirty="0" smtClean="0"/>
          </a:p>
          <a:p>
            <a:r>
              <a:rPr lang="en-US" dirty="0" smtClean="0"/>
              <a:t>Sensitivity is high only for EKITS dataset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vuln</a:t>
            </a:r>
            <a:r>
              <a:rPr lang="en-US" dirty="0" smtClean="0"/>
              <a:t> sold in black market </a:t>
            </a:r>
            <a:r>
              <a:rPr lang="en-US" b="1" dirty="0" smtClean="0"/>
              <a:t>AND</a:t>
            </a:r>
            <a:r>
              <a:rPr lang="en-US" dirty="0" smtClean="0"/>
              <a:t> scores high CVSS,  better fix it (or ask a AV rule for it)</a:t>
            </a:r>
          </a:p>
          <a:p>
            <a:r>
              <a:rPr lang="en-US" dirty="0" smtClean="0"/>
              <a:t>No datasets shows high Specificity:</a:t>
            </a:r>
          </a:p>
          <a:p>
            <a:pPr lvl="1"/>
            <a:r>
              <a:rPr lang="en-US" dirty="0" smtClean="0"/>
              <a:t>CVSS doesn’t rule out “un-interesting” </a:t>
            </a:r>
            <a:r>
              <a:rPr lang="en-US" dirty="0" err="1" smtClean="0"/>
              <a:t>vulns</a:t>
            </a:r>
            <a:endParaRPr lang="en-US" dirty="0" smtClean="0"/>
          </a:p>
          <a:p>
            <a:pPr lvl="1"/>
            <a:r>
              <a:rPr lang="it-IT" dirty="0" err="1" smtClean="0"/>
              <a:t>Integrity</a:t>
            </a:r>
            <a:r>
              <a:rPr lang="it-IT" dirty="0" smtClean="0"/>
              <a:t>, </a:t>
            </a:r>
            <a:r>
              <a:rPr lang="it-IT" dirty="0" err="1" smtClean="0"/>
              <a:t>confidentiality</a:t>
            </a:r>
            <a:r>
              <a:rPr lang="it-IT" dirty="0" smtClean="0"/>
              <a:t>, </a:t>
            </a:r>
            <a:r>
              <a:rPr lang="it-IT" dirty="0" err="1" smtClean="0"/>
              <a:t>exploitability</a:t>
            </a:r>
            <a:r>
              <a:rPr lang="it-IT" dirty="0" smtClean="0"/>
              <a:t> look bad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endParaRPr lang="en-US" dirty="0" smtClean="0"/>
          </a:p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improve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challenge </a:t>
            </a:r>
            <a:r>
              <a:rPr lang="it-IT" dirty="0" err="1" smtClean="0"/>
              <a:t>ahead</a:t>
            </a:r>
            <a:endParaRPr lang="en-US" dirty="0" smtClean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3425-F349-4673-A386-BF517FB9B3A2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3840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SECONOMICS </a:t>
            </a:r>
            <a:r>
              <a:rPr lang="it-IT" dirty="0" err="1" smtClean="0"/>
              <a:t>Coordinator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51720" y="1556792"/>
            <a:ext cx="6696744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Academic</a:t>
            </a:r>
            <a:r>
              <a:rPr lang="it-IT" dirty="0" smtClean="0"/>
              <a:t> at </a:t>
            </a:r>
            <a:r>
              <a:rPr lang="it-IT" dirty="0" err="1" smtClean="0"/>
              <a:t>University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Researcher</a:t>
            </a:r>
            <a:r>
              <a:rPr lang="it-IT" dirty="0" smtClean="0"/>
              <a:t> in </a:t>
            </a:r>
            <a:r>
              <a:rPr lang="it-IT" dirty="0" err="1" smtClean="0"/>
              <a:t>Industry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Member</a:t>
            </a:r>
            <a:r>
              <a:rPr lang="it-IT" dirty="0" smtClean="0"/>
              <a:t> of Production Group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Marketing Salesman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Maintenance</a:t>
            </a:r>
            <a:r>
              <a:rPr lang="it-IT" dirty="0" smtClean="0"/>
              <a:t> </a:t>
            </a:r>
            <a:r>
              <a:rPr lang="it-IT" dirty="0" err="1" smtClean="0"/>
              <a:t>scapegoat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Customer</a:t>
            </a:r>
            <a:r>
              <a:rPr lang="it-IT" dirty="0" smtClean="0"/>
              <a:t>’s IT </a:t>
            </a:r>
            <a:r>
              <a:rPr lang="it-IT" dirty="0" err="1" smtClean="0"/>
              <a:t>Technician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Responsible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Business </a:t>
            </a:r>
            <a:r>
              <a:rPr lang="it-IT" dirty="0" err="1" smtClean="0"/>
              <a:t>Unit</a:t>
            </a:r>
            <a:endParaRPr lang="it-IT" dirty="0" smtClean="0"/>
          </a:p>
          <a:p>
            <a:pPr marL="514350" indent="-514350"/>
            <a:r>
              <a:rPr lang="it-IT" dirty="0" smtClean="0"/>
              <a:t>“The </a:t>
            </a:r>
            <a:r>
              <a:rPr lang="it-IT" dirty="0" err="1" smtClean="0"/>
              <a:t>Customer</a:t>
            </a:r>
            <a:r>
              <a:rPr lang="it-IT" dirty="0" smtClean="0"/>
              <a:t>”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shells</a:t>
            </a:r>
            <a:r>
              <a:rPr lang="it-IT" dirty="0" smtClean="0"/>
              <a:t> the </a:t>
            </a:r>
            <a:r>
              <a:rPr lang="it-IT" dirty="0" err="1" smtClean="0"/>
              <a:t>money</a:t>
            </a:r>
            <a:endParaRPr lang="en-US" dirty="0"/>
          </a:p>
        </p:txBody>
      </p:sp>
      <p:sp>
        <p:nvSpPr>
          <p:cNvPr id="5" name="Freccia circolare a destra 4"/>
          <p:cNvSpPr/>
          <p:nvPr/>
        </p:nvSpPr>
        <p:spPr>
          <a:xfrm>
            <a:off x="1691680" y="2996952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eccia circolare a destra 8"/>
          <p:cNvSpPr/>
          <p:nvPr/>
        </p:nvSpPr>
        <p:spPr>
          <a:xfrm>
            <a:off x="1691680" y="1844824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eccia circolare a destra 9"/>
          <p:cNvSpPr/>
          <p:nvPr/>
        </p:nvSpPr>
        <p:spPr>
          <a:xfrm>
            <a:off x="1691680" y="2420888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ccia circolare a destra 10"/>
          <p:cNvSpPr/>
          <p:nvPr/>
        </p:nvSpPr>
        <p:spPr>
          <a:xfrm>
            <a:off x="1619672" y="3573016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ccia circolare a destra 11"/>
          <p:cNvSpPr/>
          <p:nvPr/>
        </p:nvSpPr>
        <p:spPr>
          <a:xfrm>
            <a:off x="1619672" y="4077072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ccia circolare a destra 12"/>
          <p:cNvSpPr/>
          <p:nvPr/>
        </p:nvSpPr>
        <p:spPr>
          <a:xfrm>
            <a:off x="1619672" y="4581128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ccia circolare a destra 13"/>
          <p:cNvSpPr/>
          <p:nvPr/>
        </p:nvSpPr>
        <p:spPr>
          <a:xfrm>
            <a:off x="1619672" y="5157192"/>
            <a:ext cx="288032" cy="432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ccia circolare a destra 14"/>
          <p:cNvSpPr/>
          <p:nvPr/>
        </p:nvSpPr>
        <p:spPr>
          <a:xfrm>
            <a:off x="683568" y="1988840"/>
            <a:ext cx="720080" cy="352839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2002-2009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umetto 4 15"/>
          <p:cNvSpPr/>
          <p:nvPr/>
        </p:nvSpPr>
        <p:spPr>
          <a:xfrm>
            <a:off x="0" y="5877272"/>
            <a:ext cx="5328592" cy="980728"/>
          </a:xfrm>
          <a:prstGeom prst="cloudCallout">
            <a:avLst>
              <a:gd name="adj1" fmla="val -27206"/>
              <a:gd name="adj2" fmla="val -108796"/>
            </a:avLst>
          </a:prstGeom>
          <a:noFill/>
          <a:ln cmpd="tri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In 2002-2009 I </a:t>
            </a:r>
            <a:r>
              <a:rPr lang="it-IT" sz="1600" b="1" dirty="0" err="1" smtClean="0">
                <a:solidFill>
                  <a:srgbClr val="FF0000"/>
                </a:solidFill>
              </a:rPr>
              <a:t>was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parachuted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Deputy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Rector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for</a:t>
            </a:r>
            <a:r>
              <a:rPr lang="it-IT" sz="1600" b="1" dirty="0" smtClean="0">
                <a:solidFill>
                  <a:srgbClr val="FF0000"/>
                </a:solidFill>
              </a:rPr>
              <a:t> ICT </a:t>
            </a:r>
            <a:r>
              <a:rPr lang="it-IT" sz="1600" b="1" dirty="0" err="1" smtClean="0">
                <a:solidFill>
                  <a:srgbClr val="FF0000"/>
                </a:solidFill>
              </a:rPr>
              <a:t>Procurements</a:t>
            </a:r>
            <a:r>
              <a:rPr lang="it-IT" sz="1600" b="1" dirty="0" smtClean="0">
                <a:solidFill>
                  <a:srgbClr val="FF0000"/>
                </a:solidFill>
              </a:rPr>
              <a:t>. 3M€++ budget and 70+ people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pic>
        <p:nvPicPr>
          <p:cNvPr id="17" name="Immagine 16" descr="Parachu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08920"/>
            <a:ext cx="810766" cy="810766"/>
          </a:xfrm>
          <a:prstGeom prst="rect">
            <a:avLst/>
          </a:prstGeom>
        </p:spPr>
      </p:pic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985E-09BB-43D7-A2E3-E6483B75D868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SECONOMICS </a:t>
            </a:r>
            <a:r>
              <a:rPr lang="it-IT" dirty="0" err="1" smtClean="0"/>
              <a:t>Guidance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Example</a:t>
            </a:r>
            <a:r>
              <a:rPr lang="it-IT" dirty="0" smtClean="0"/>
              <a:t> of </a:t>
            </a:r>
            <a:r>
              <a:rPr lang="it-IT" dirty="0" err="1" smtClean="0"/>
              <a:t>effective</a:t>
            </a:r>
            <a:r>
              <a:rPr lang="it-IT" dirty="0" smtClean="0"/>
              <a:t> </a:t>
            </a:r>
            <a:r>
              <a:rPr lang="it-IT" dirty="0" err="1" smtClean="0"/>
              <a:t>guidance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decision</a:t>
            </a:r>
            <a:r>
              <a:rPr lang="it-IT" dirty="0" smtClean="0"/>
              <a:t> maker</a:t>
            </a:r>
          </a:p>
          <a:p>
            <a:pPr lvl="1"/>
            <a:r>
              <a:rPr lang="it-IT" dirty="0" smtClean="0"/>
              <a:t>“</a:t>
            </a:r>
            <a:r>
              <a:rPr lang="en-US" dirty="0" smtClean="0">
                <a:solidFill>
                  <a:srgbClr val="DC0403"/>
                </a:solidFill>
              </a:rPr>
              <a:t>if </a:t>
            </a:r>
            <a:r>
              <a:rPr lang="en-US" dirty="0" smtClean="0"/>
              <a:t>all presently </a:t>
            </a:r>
            <a:r>
              <a:rPr lang="en-US" dirty="0" smtClean="0">
                <a:solidFill>
                  <a:srgbClr val="FF0000"/>
                </a:solidFill>
              </a:rPr>
              <a:t>unbelted drivers and right front passengers </a:t>
            </a:r>
            <a:r>
              <a:rPr lang="en-US" dirty="0" smtClean="0"/>
              <a:t>were to </a:t>
            </a:r>
            <a:r>
              <a:rPr lang="en-US" dirty="0" smtClean="0">
                <a:solidFill>
                  <a:srgbClr val="DC0403"/>
                </a:solidFill>
              </a:rPr>
              <a:t>use … belt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DC0403"/>
                </a:solidFill>
              </a:rPr>
              <a:t>fatalities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DC0403"/>
                </a:solidFill>
              </a:rPr>
              <a:t>decline by 43%”</a:t>
            </a:r>
          </a:p>
          <a:p>
            <a:pPr lvl="2"/>
            <a:r>
              <a:rPr lang="en-US" dirty="0" smtClean="0"/>
              <a:t>L. Evans. “The effectiveness of safety belts in preventing fatalities.” Accident Analysis &amp; Prevention 18(3):229–241, 1986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give</a:t>
            </a:r>
            <a:r>
              <a:rPr lang="it-IT" dirty="0" smtClean="0"/>
              <a:t>:</a:t>
            </a:r>
          </a:p>
          <a:p>
            <a:pPr lvl="1"/>
            <a:r>
              <a:rPr lang="en-US" dirty="0" smtClean="0"/>
              <a:t>“A </a:t>
            </a:r>
            <a:r>
              <a:rPr lang="en-US" dirty="0" smtClean="0">
                <a:solidFill>
                  <a:srgbClr val="FF0000"/>
                </a:solidFill>
              </a:rPr>
              <a:t>risk-based approach </a:t>
            </a:r>
            <a:r>
              <a:rPr lang="en-US" dirty="0" smtClean="0"/>
              <a:t>(UK) for the protection of critical infrastructures </a:t>
            </a:r>
            <a:r>
              <a:rPr lang="en-US" dirty="0" smtClean="0">
                <a:solidFill>
                  <a:srgbClr val="FF0000"/>
                </a:solidFill>
              </a:rPr>
              <a:t>improves security by X% </a:t>
            </a:r>
            <a:r>
              <a:rPr lang="en-US" dirty="0" smtClean="0"/>
              <a:t>over a </a:t>
            </a:r>
            <a:r>
              <a:rPr lang="en-US" dirty="0" smtClean="0">
                <a:solidFill>
                  <a:srgbClr val="FF0000"/>
                </a:solidFill>
              </a:rPr>
              <a:t>compliance-based approach </a:t>
            </a:r>
            <a:r>
              <a:rPr lang="en-US" dirty="0" smtClean="0"/>
              <a:t>(US).” </a:t>
            </a:r>
          </a:p>
          <a:p>
            <a:pPr lvl="1"/>
            <a:r>
              <a:rPr lang="en-US" dirty="0" smtClean="0"/>
              <a:t>if all </a:t>
            </a:r>
            <a:r>
              <a:rPr lang="en-US" dirty="0" smtClean="0">
                <a:solidFill>
                  <a:srgbClr val="FF0000"/>
                </a:solidFill>
              </a:rPr>
              <a:t>unfixed high &amp; medium risk vulnerabilities </a:t>
            </a:r>
            <a:r>
              <a:rPr lang="en-US" dirty="0" smtClean="0"/>
              <a:t>were to be …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FF0000"/>
                </a:solidFill>
              </a:rPr>
              <a:t>attacks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FF0000"/>
                </a:solidFill>
              </a:rPr>
              <a:t>decline by </a:t>
            </a:r>
            <a:r>
              <a:rPr lang="en-US" dirty="0" smtClean="0"/>
              <a:t>X%</a:t>
            </a:r>
            <a:endParaRPr lang="it-IT" dirty="0" smtClean="0"/>
          </a:p>
          <a:p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35DB-62CB-47FF-B103-D4FB960088CC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Vunerabilities: The CIO Question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the CIO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wants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 I </a:t>
            </a:r>
            <a:r>
              <a:rPr lang="it-IT" dirty="0" err="1" smtClean="0"/>
              <a:t>read</a:t>
            </a:r>
            <a:r>
              <a:rPr lang="it-IT" dirty="0" smtClean="0"/>
              <a:t> on the news  </a:t>
            </a:r>
            <a:r>
              <a:rPr lang="it-IT" dirty="0" err="1" smtClean="0"/>
              <a:t>that</a:t>
            </a:r>
            <a:r>
              <a:rPr lang="it-IT" dirty="0" smtClean="0"/>
              <a:t> a “security </a:t>
            </a:r>
            <a:r>
              <a:rPr lang="it-IT" dirty="0" err="1" smtClean="0"/>
              <a:t>researcher</a:t>
            </a:r>
            <a:r>
              <a:rPr lang="it-IT" dirty="0" smtClean="0"/>
              <a:t>” </a:t>
            </a:r>
            <a:r>
              <a:rPr lang="it-IT" dirty="0" err="1" smtClean="0"/>
              <a:t>exploited</a:t>
            </a:r>
            <a:r>
              <a:rPr lang="it-IT" dirty="0" smtClean="0"/>
              <a:t> a </a:t>
            </a:r>
            <a:r>
              <a:rPr lang="it-IT" dirty="0" err="1" smtClean="0"/>
              <a:t>vulnerability</a:t>
            </a:r>
            <a:r>
              <a:rPr lang="it-IT" dirty="0" smtClean="0"/>
              <a:t> on X </a:t>
            </a:r>
            <a:r>
              <a:rPr lang="it-IT" dirty="0" err="1" smtClean="0"/>
              <a:t>to</a:t>
            </a:r>
            <a:r>
              <a:rPr lang="it-IT" dirty="0" smtClean="0"/>
              <a:t> do some bad </a:t>
            </a:r>
            <a:r>
              <a:rPr lang="it-IT" dirty="0" err="1" smtClean="0"/>
              <a:t>stuff</a:t>
            </a:r>
            <a:r>
              <a:rPr lang="it-IT" dirty="0" smtClean="0"/>
              <a:t>.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Should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worry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</a:p>
          <a:p>
            <a:r>
              <a:rPr lang="it-IT" dirty="0" smtClean="0"/>
              <a:t>and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listen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gurus…</a:t>
            </a:r>
            <a:endParaRPr lang="it-IT" dirty="0" smtClean="0"/>
          </a:p>
          <a:p>
            <a:pPr lvl="1"/>
            <a:r>
              <a:rPr lang="it-IT" dirty="0" smtClean="0"/>
              <a:t>“</a:t>
            </a:r>
            <a:r>
              <a:rPr lang="en-US" dirty="0" smtClean="0"/>
              <a:t>security is only as strong as the weakest link</a:t>
            </a:r>
            <a:r>
              <a:rPr lang="it-IT" dirty="0" smtClean="0"/>
              <a:t>”. B. </a:t>
            </a:r>
            <a:r>
              <a:rPr lang="it-IT" dirty="0" err="1" smtClean="0"/>
              <a:t>Schneier</a:t>
            </a:r>
            <a:endParaRPr lang="it-IT" dirty="0" smtClean="0"/>
          </a:p>
          <a:p>
            <a:pPr lvl="1"/>
            <a:r>
              <a:rPr lang="en-US" dirty="0" smtClean="0"/>
              <a:t>“One vulnerability after another has been discovered and exploited by criminals” R. Anderson</a:t>
            </a:r>
          </a:p>
          <a:p>
            <a:r>
              <a:rPr lang="it-IT" dirty="0" smtClean="0"/>
              <a:t>or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listen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NIST…</a:t>
            </a:r>
            <a:endParaRPr lang="it-IT" dirty="0" smtClean="0"/>
          </a:p>
          <a:p>
            <a:pPr lvl="1"/>
            <a:r>
              <a:rPr lang="it-IT" dirty="0" smtClean="0"/>
              <a:t>U.S. </a:t>
            </a:r>
            <a:r>
              <a:rPr lang="it-IT" dirty="0" err="1" smtClean="0"/>
              <a:t>Government</a:t>
            </a:r>
            <a:r>
              <a:rPr lang="it-IT" dirty="0" smtClean="0"/>
              <a:t> </a:t>
            </a:r>
            <a:r>
              <a:rPr lang="it-IT" dirty="0" err="1" smtClean="0"/>
              <a:t>mandates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Security Management </a:t>
            </a:r>
            <a:r>
              <a:rPr lang="it-IT" dirty="0" err="1" smtClean="0"/>
              <a:t>tools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CVSS score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assess</a:t>
            </a:r>
            <a:r>
              <a:rPr lang="it-IT" dirty="0" smtClean="0"/>
              <a:t> software </a:t>
            </a:r>
            <a:r>
              <a:rPr lang="it-IT" dirty="0" err="1" smtClean="0"/>
              <a:t>vulnerabilities</a:t>
            </a:r>
            <a:endParaRPr lang="it-IT" dirty="0" smtClean="0"/>
          </a:p>
          <a:p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really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worry…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no </a:t>
            </a:r>
            <a:r>
              <a:rPr lang="it-IT" dirty="0" err="1" smtClean="0"/>
              <a:t>guidance…</a:t>
            </a:r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17B6-8291-4EC5-BAB7-86955108EB14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Vulnerabilities: The Landscape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Lots</a:t>
            </a:r>
            <a:r>
              <a:rPr lang="it-IT" dirty="0" smtClean="0"/>
              <a:t> of </a:t>
            </a:r>
            <a:r>
              <a:rPr lang="it-IT" dirty="0" err="1" smtClean="0"/>
              <a:t>Vulnerabilities</a:t>
            </a:r>
            <a:r>
              <a:rPr lang="it-IT" dirty="0" smtClean="0"/>
              <a:t> are </a:t>
            </a:r>
            <a:r>
              <a:rPr lang="it-IT" dirty="0" err="1" smtClean="0"/>
              <a:t>published</a:t>
            </a:r>
            <a:r>
              <a:rPr lang="it-IT" dirty="0" smtClean="0"/>
              <a:t> </a:t>
            </a:r>
            <a:r>
              <a:rPr lang="it-IT" dirty="0" err="1" smtClean="0"/>
              <a:t>daily</a:t>
            </a:r>
            <a:endParaRPr lang="it-IT" dirty="0" smtClean="0"/>
          </a:p>
          <a:p>
            <a:pPr lvl="1"/>
            <a:r>
              <a:rPr lang="it-IT" dirty="0" smtClean="0"/>
              <a:t>NVD runs at 50K</a:t>
            </a:r>
          </a:p>
          <a:p>
            <a:pPr lvl="1"/>
            <a:r>
              <a:rPr lang="it-IT" dirty="0" smtClean="0"/>
              <a:t>CVSS </a:t>
            </a:r>
            <a:r>
              <a:rPr lang="it-IT" dirty="0" err="1" smtClean="0"/>
              <a:t>scoring</a:t>
            </a:r>
            <a:r>
              <a:rPr lang="it-IT" dirty="0" smtClean="0"/>
              <a:t> system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drafting</a:t>
            </a:r>
            <a:r>
              <a:rPr lang="it-IT" dirty="0" smtClean="0"/>
              <a:t> V.3</a:t>
            </a:r>
          </a:p>
          <a:p>
            <a:r>
              <a:rPr lang="it-IT" dirty="0" smtClean="0"/>
              <a:t>White Market</a:t>
            </a:r>
          </a:p>
          <a:p>
            <a:pPr lvl="1"/>
            <a:r>
              <a:rPr lang="it-IT" dirty="0" err="1" smtClean="0"/>
              <a:t>Vendors</a:t>
            </a:r>
            <a:r>
              <a:rPr lang="it-IT" dirty="0" smtClean="0"/>
              <a:t>’ “</a:t>
            </a:r>
            <a:r>
              <a:rPr lang="it-IT" dirty="0" err="1" smtClean="0"/>
              <a:t>Bounty</a:t>
            </a:r>
            <a:r>
              <a:rPr lang="it-IT" dirty="0" smtClean="0"/>
              <a:t> </a:t>
            </a:r>
            <a:r>
              <a:rPr lang="it-IT" dirty="0" err="1" smtClean="0"/>
              <a:t>programs</a:t>
            </a:r>
            <a:r>
              <a:rPr lang="it-IT" dirty="0" smtClean="0"/>
              <a:t>”</a:t>
            </a:r>
          </a:p>
          <a:p>
            <a:pPr lvl="1"/>
            <a:r>
              <a:rPr lang="it-IT" dirty="0" err="1" smtClean="0"/>
              <a:t>iDefender</a:t>
            </a:r>
            <a:r>
              <a:rPr lang="it-IT" dirty="0" smtClean="0"/>
              <a:t>, </a:t>
            </a:r>
            <a:r>
              <a:rPr lang="it-IT" dirty="0" err="1" smtClean="0"/>
              <a:t>TippingPoint</a:t>
            </a:r>
            <a:r>
              <a:rPr lang="it-IT" dirty="0" smtClean="0"/>
              <a:t> </a:t>
            </a:r>
            <a:r>
              <a:rPr lang="it-IT" dirty="0" err="1" smtClean="0"/>
              <a:t>acquisition</a:t>
            </a:r>
            <a:r>
              <a:rPr lang="it-IT" dirty="0" smtClean="0"/>
              <a:t> </a:t>
            </a:r>
            <a:r>
              <a:rPr lang="it-IT" dirty="0" err="1" smtClean="0"/>
              <a:t>program</a:t>
            </a:r>
            <a:endParaRPr lang="it-IT" dirty="0" smtClean="0"/>
          </a:p>
          <a:p>
            <a:pPr lvl="1"/>
            <a:r>
              <a:rPr lang="it-IT" dirty="0" smtClean="0"/>
              <a:t>“</a:t>
            </a:r>
            <a:r>
              <a:rPr lang="it-IT" dirty="0" err="1" smtClean="0"/>
              <a:t>Responsible</a:t>
            </a:r>
            <a:r>
              <a:rPr lang="it-IT" dirty="0" smtClean="0"/>
              <a:t> </a:t>
            </a:r>
            <a:r>
              <a:rPr lang="it-IT" dirty="0" err="1" smtClean="0"/>
              <a:t>Disclosure</a:t>
            </a:r>
            <a:r>
              <a:rPr lang="it-IT" dirty="0" smtClean="0"/>
              <a:t>” </a:t>
            </a:r>
            <a:r>
              <a:rPr lang="it-IT" dirty="0" err="1" smtClean="0"/>
              <a:t>debate</a:t>
            </a:r>
            <a:endParaRPr lang="it-IT" dirty="0" smtClean="0"/>
          </a:p>
          <a:p>
            <a:r>
              <a:rPr lang="it-IT" dirty="0" smtClean="0"/>
              <a:t>Black Market</a:t>
            </a:r>
          </a:p>
          <a:p>
            <a:pPr lvl="1"/>
            <a:r>
              <a:rPr lang="it-IT" dirty="0" smtClean="0"/>
              <a:t>Exploit Kits provide plug&amp;play  exploit</a:t>
            </a:r>
          </a:p>
          <a:p>
            <a:r>
              <a:rPr lang="it-IT" dirty="0" smtClean="0"/>
              <a:t>What can the CIO do?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3F0-FC9E-4C74-892D-9094D8127959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Vulnerabilities: Research Questions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What the CIO would like to know</a:t>
            </a:r>
          </a:p>
          <a:p>
            <a:pPr marL="742950" lvl="2" indent="-342900"/>
            <a:r>
              <a:rPr lang="en-US" dirty="0" smtClean="0"/>
              <a:t>if all </a:t>
            </a:r>
            <a:r>
              <a:rPr lang="en-US" dirty="0" smtClean="0">
                <a:solidFill>
                  <a:srgbClr val="FF0000"/>
                </a:solidFill>
              </a:rPr>
              <a:t>unfixed high &amp; medium risk vulnerabilities </a:t>
            </a:r>
            <a:r>
              <a:rPr lang="en-US" dirty="0" smtClean="0"/>
              <a:t>were to be …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…, </a:t>
            </a:r>
            <a:r>
              <a:rPr lang="en-US" dirty="0" smtClean="0">
                <a:solidFill>
                  <a:srgbClr val="FF0000"/>
                </a:solidFill>
              </a:rPr>
              <a:t>attacks</a:t>
            </a:r>
            <a:r>
              <a:rPr lang="en-US" dirty="0" smtClean="0"/>
              <a:t> to this group would </a:t>
            </a:r>
            <a:r>
              <a:rPr lang="en-US" dirty="0" smtClean="0">
                <a:solidFill>
                  <a:srgbClr val="FF0000"/>
                </a:solidFill>
              </a:rPr>
              <a:t>decline by </a:t>
            </a:r>
            <a:r>
              <a:rPr lang="en-US" dirty="0" smtClean="0"/>
              <a:t>X%</a:t>
            </a:r>
          </a:p>
          <a:p>
            <a:pPr marL="742950" lvl="2" indent="-342900"/>
            <a:r>
              <a:rPr lang="it-IT" dirty="0" smtClean="0"/>
              <a:t>A clear value proposition </a:t>
            </a:r>
            <a:r>
              <a:rPr lang="it-IT" dirty="0" smtClean="0">
                <a:sym typeface="Wingdings" pitchFamily="2" charset="2"/>
              </a:rPr>
              <a:t> if we fix high vulns we decrease risk by +43%, if we fix all medium only raises to +48%  +5% more is not worth the extra money, maybe even +43% is not worth</a:t>
            </a:r>
          </a:p>
          <a:p>
            <a:pPr marL="342900" lvl="1" indent="-342900"/>
            <a:r>
              <a:rPr lang="it-IT" dirty="0" err="1" smtClean="0">
                <a:sym typeface="Wingdings" pitchFamily="2" charset="2"/>
              </a:rPr>
              <a:t>What</a:t>
            </a:r>
            <a:r>
              <a:rPr lang="it-IT" dirty="0" smtClean="0">
                <a:sym typeface="Wingdings" pitchFamily="2" charset="2"/>
              </a:rPr>
              <a:t> security </a:t>
            </a:r>
            <a:r>
              <a:rPr lang="it-IT" dirty="0" err="1" smtClean="0">
                <a:sym typeface="Wingdings" pitchFamily="2" charset="2"/>
              </a:rPr>
              <a:t>researchers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deliver</a:t>
            </a:r>
            <a:r>
              <a:rPr lang="it-IT" dirty="0" smtClean="0">
                <a:sym typeface="Wingdings" pitchFamily="2" charset="2"/>
              </a:rPr>
              <a:t> </a:t>
            </a:r>
          </a:p>
          <a:p>
            <a:pPr marL="742950" lvl="2" indent="-342900"/>
            <a:r>
              <a:rPr lang="it-IT" dirty="0" err="1" smtClean="0">
                <a:sym typeface="Wingdings" pitchFamily="2" charset="2"/>
              </a:rPr>
              <a:t>Analysis</a:t>
            </a:r>
            <a:r>
              <a:rPr lang="it-IT" dirty="0" smtClean="0">
                <a:sym typeface="Wingdings" pitchFamily="2" charset="2"/>
              </a:rPr>
              <a:t> of complete </a:t>
            </a:r>
            <a:r>
              <a:rPr lang="it-IT" dirty="0" err="1" smtClean="0">
                <a:sym typeface="Wingdings" pitchFamily="2" charset="2"/>
              </a:rPr>
              <a:t>protection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against</a:t>
            </a:r>
            <a:r>
              <a:rPr lang="it-IT" dirty="0" smtClean="0">
                <a:sym typeface="Wingdings" pitchFamily="2" charset="2"/>
              </a:rPr>
              <a:t> a </a:t>
            </a:r>
            <a:r>
              <a:rPr lang="it-IT" dirty="0" err="1" smtClean="0">
                <a:sym typeface="Wingdings" pitchFamily="2" charset="2"/>
              </a:rPr>
              <a:t>powerful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adversary</a:t>
            </a:r>
            <a:endParaRPr lang="it-IT" dirty="0" smtClean="0">
              <a:sym typeface="Wingdings" pitchFamily="2" charset="2"/>
            </a:endParaRP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Attackers will target me in particular, intercept all my possible messages, exploit all my possible vulnerabilities, use all partners</a:t>
            </a:r>
          </a:p>
          <a:p>
            <a:pPr marL="742950" lvl="2" indent="-342900"/>
            <a:r>
              <a:rPr lang="it-IT" dirty="0" err="1" smtClean="0">
                <a:solidFill>
                  <a:srgbClr val="FF0000"/>
                </a:solidFill>
                <a:sym typeface="Wingdings" pitchFamily="2" charset="2"/>
              </a:rPr>
              <a:t>Fix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sym typeface="Wingdings" pitchFamily="2" charset="2"/>
              </a:rPr>
              <a:t>all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vulnerabilities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or </a:t>
            </a:r>
            <a:r>
              <a:rPr lang="it-IT" dirty="0" err="1" smtClean="0">
                <a:solidFill>
                  <a:srgbClr val="FF0000"/>
                </a:solidFill>
                <a:sym typeface="Wingdings" pitchFamily="2" charset="2"/>
              </a:rPr>
              <a:t>die</a:t>
            </a:r>
            <a:endParaRPr lang="it-IT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lvl="1" indent="-342900"/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even</a:t>
            </a:r>
            <a:r>
              <a:rPr lang="it-IT" dirty="0" smtClean="0">
                <a:sym typeface="Wingdings" pitchFamily="2" charset="2"/>
              </a:rPr>
              <a:t> U.S. warfare doctrine is so demanding</a:t>
            </a:r>
          </a:p>
          <a:p>
            <a:pPr marL="742950" lvl="2" indent="-342900"/>
            <a:r>
              <a:rPr lang="it-IT" dirty="0" smtClean="0">
                <a:sym typeface="Wingdings" pitchFamily="2" charset="2"/>
              </a:rPr>
              <a:t>Conclusion: we need data…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28B2-4A08-4E55-B062-B769320D59BE}" type="datetime1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F. Massacci  et al. -  Siemens Research Lab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0648-234E-4A41-9535-8798A46D90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4316</Words>
  <Application>Microsoft Office PowerPoint</Application>
  <PresentationFormat>On-screen Show (4:3)</PresentationFormat>
  <Paragraphs>815</Paragraphs>
  <Slides>48</Slides>
  <Notes>6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My software has a vulnerability, should I worry? IT Security for Decision Makers</vt:lpstr>
      <vt:lpstr>Outline</vt:lpstr>
      <vt:lpstr>What is SECONOMICS?</vt:lpstr>
      <vt:lpstr>SECONOMICS at Trento</vt:lpstr>
      <vt:lpstr>SECONOMICS Coordinator</vt:lpstr>
      <vt:lpstr>SECONOMICS Guidance</vt:lpstr>
      <vt:lpstr>Vunerabilities: The CIO Question</vt:lpstr>
      <vt:lpstr>Vulnerabilities: The Landscape</vt:lpstr>
      <vt:lpstr>Vulnerabilities: Research Questions</vt:lpstr>
      <vt:lpstr>Vulnerabilities: our baseline</vt:lpstr>
      <vt:lpstr>Vulnerabilities: a closer look</vt:lpstr>
      <vt:lpstr>Vulnerabilities: numbers speak</vt:lpstr>
      <vt:lpstr>Exploit Kits Study: a closer look</vt:lpstr>
      <vt:lpstr>EKit Study: infection dynamics</vt:lpstr>
      <vt:lpstr>Ekits: Anatomy as Sw Artefacts</vt:lpstr>
      <vt:lpstr>EKits: Expectations…</vt:lpstr>
      <vt:lpstr>EKits: Reality</vt:lpstr>
      <vt:lpstr>EKits: Gartner’s magic quadrant</vt:lpstr>
      <vt:lpstr>EKits: Analysis is used for statistics!</vt:lpstr>
      <vt:lpstr>The Picture So Far</vt:lpstr>
      <vt:lpstr>CVSS Empirical Study: the question</vt:lpstr>
      <vt:lpstr>CVSS Study: Background</vt:lpstr>
      <vt:lpstr>CVSS Study: threats to validity</vt:lpstr>
      <vt:lpstr>CVSS Study: Distribution of Scores</vt:lpstr>
      <vt:lpstr>Distribution of CVSS Scores (Table)</vt:lpstr>
      <vt:lpstr>CVSS Study: distribution explained</vt:lpstr>
      <vt:lpstr>CVSS Study: Map of Vulns, AREA = #num</vt:lpstr>
      <vt:lpstr>CVSS Study: Map of Vulns interpreted</vt:lpstr>
      <vt:lpstr>CVSS Study: Distr. of Impact scores</vt:lpstr>
      <vt:lpstr>CVSS Study:  impact scores expl.</vt:lpstr>
      <vt:lpstr>CVSS subfactors: Impact</vt:lpstr>
      <vt:lpstr>Distribution of Impact Subscores</vt:lpstr>
      <vt:lpstr>CVSS Study: distr. of exploitability</vt:lpstr>
      <vt:lpstr>CVSS Study: exploitability explained</vt:lpstr>
      <vt:lpstr>The Picture So Far - II</vt:lpstr>
      <vt:lpstr>CVSS Case Controlled Experiment</vt:lpstr>
      <vt:lpstr>CVSS CC Study: Experiment II</vt:lpstr>
      <vt:lpstr>CVSS CC Study: more medical tests</vt:lpstr>
      <vt:lpstr>CVSS CC Study: “should I worry” test</vt:lpstr>
      <vt:lpstr>CVSS subfactors: Exploitability</vt:lpstr>
      <vt:lpstr>Security Rating as “Generate Panic” test</vt:lpstr>
      <vt:lpstr>CVVS CC study: more medical tests</vt:lpstr>
      <vt:lpstr>Relative probabilities on samples</vt:lpstr>
      <vt:lpstr>Relative probabilities on samples - II</vt:lpstr>
      <vt:lpstr>CVSS as “should I worry” test - II</vt:lpstr>
      <vt:lpstr>WHAT THE CIO WANTED!</vt:lpstr>
      <vt:lpstr>The Picture So Far - III</vt:lpstr>
      <vt:lpstr>Preliminary Conclusions</vt:lpstr>
    </vt:vector>
  </TitlesOfParts>
  <Company>Università degli Studi di Milano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analysis on data quality for risk evaluation.</dc:title>
  <dc:creator>Luca Allodi</dc:creator>
  <cp:lastModifiedBy>massacci</cp:lastModifiedBy>
  <cp:revision>116</cp:revision>
  <dcterms:created xsi:type="dcterms:W3CDTF">2012-07-31T09:15:25Z</dcterms:created>
  <dcterms:modified xsi:type="dcterms:W3CDTF">2012-12-18T17:25:55Z</dcterms:modified>
</cp:coreProperties>
</file>