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39.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48.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4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37.xml" ContentType="application/vnd.openxmlformats-officedocument.presentationml.notesSlide+xml"/>
  <Override PartName="/ppt/notesSlides/notesSlide32.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42.xml" ContentType="application/vnd.openxmlformats-officedocument.presentationml.notesSlide+xml"/>
  <Override PartName="/ppt/notesSlides/notesSlide38.xml" ContentType="application/vnd.openxmlformats-officedocument.presentationml.notesSlide+xml"/>
  <Override PartName="/ppt/notesSlides/notesSlide28.xml" ContentType="application/vnd.openxmlformats-officedocument.presentationml.notesSlide+xml"/>
  <Override PartName="/ppt/notesSlides/notesSlide40.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45.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44.xml" ContentType="application/vnd.openxmlformats-officedocument.presentationml.notesSlide+xml"/>
  <Override PartName="/ppt/notesSlides/notesSlide46.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4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45.xml" ContentType="application/vnd.openxmlformats-officedocument.presentationml.slide+xml"/>
  <Override PartName="/ppt/slides/slide48.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40.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44.xml" ContentType="application/vnd.openxmlformats-officedocument.presentationml.slide+xml"/>
  <Override PartName="/ppt/slides/slide38.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46.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Lst>
  <p:sldSz cy="6858000" cx="9144000"/>
  <p:notesSz cy="10234600" cx="70993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C6250A4F-C00E-457D-B14D-8ABC3924FA18}">
  <a:tblStyle styleName="Table_0" styleId="{C6250A4F-C00E-457D-B14D-8ABC3924FA18}">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1" styleId="{8A8C4D2A-429E-4E32-8DF7-36418616DEF0}">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2" styleId="{439A9076-0BF8-4D98-8CAA-AE104E66538C}">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3" styleId="{5510428D-FE7A-40C8-A98D-ED5601917B59}">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4" styleId="{CB0910DF-273A-427D-9578-29AB6E8F69D5}">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5" styleId="{1A5D5A45-6BCE-4DE2-8326-DECA9D310A4B}">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6" styleId="{710C302F-D5CE-4A5B-9649-ADFB8C43439E}">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7" styleId="{50F6466C-B451-484F-9563-80BAE04D78AB}">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8" styleId="{DDE0119C-B6FC-4D7D-93B7-98F18413D5DA}">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9" styleId="{C44084FC-2B2D-4397-8D8E-0BE0B0CC607D}">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10" styleId="{041613DD-2F5D-4404-94A4-D33DF1E0C8E0}">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11" styleId="{3B3AEC54-1015-4B19-9D36-55C71B7EAE9E}">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12" styleId="{97BA70FF-7889-41BA-B5C5-A57B00412951}">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13" styleId="{67273E4C-6F9E-453B-B34C-BB79BFFEF3D8}">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 styleName="Table_14" styleId="{37C20CED-3700-472A-9DA0-F4719CEBD933}">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w="50800" cap="flat">
              <a:solidFill>
                <a:schemeClr val="dk1"/>
              </a:solidFill>
              <a:prstDash val="solid"/>
              <a:round/>
              <a:headEnd w="med" len="med" type="none"/>
              <a:tailEnd w="med" len="med" type="none"/>
            </a:ln>
          </a:top>
        </a:tcBdr>
        <a:fill>
          <a:solidFill>
            <a:srgbClr val="FFFFFF">
              <a:alpha val="0"/>
            </a:srgbClr>
          </a:solidFill>
        </a:fill>
      </a:tcStyle>
    </a:lastRow>
    <a:firstRow>
      <a:tcTxStyle b="on" i="off"/>
      <a:tcStyle>
        <a:tcBdr>
          <a:bottom>
            <a:ln w="25400" cap="flat">
              <a:solidFill>
                <a:schemeClr val="dk1"/>
              </a:solidFill>
              <a:prstDash val="solid"/>
              <a:round/>
              <a:headEnd w="med" len="med" type="none"/>
              <a:tailEnd w="med" len="med" type="none"/>
            </a:ln>
          </a:bottom>
        </a:tcBdr>
        <a:fill>
          <a:solidFill>
            <a:srgbClr val="FFFFFF">
              <a:alpha val="0"/>
            </a:srgbClr>
          </a:solidFill>
        </a:fill>
      </a:tcStyle>
    </a:firstRow>
  </a:tblStyle>
</a:tblStyleLst>
</file>

<file path=ppt/_rels/presentation.xml.rels><?xml version="1.0" encoding="UTF-8" standalone="yes"?><Relationships xmlns="http://schemas.openxmlformats.org/package/2006/relationships"><Relationship Target="slides/slide34.xml" Type="http://schemas.openxmlformats.org/officeDocument/2006/relationships/slide" Id="rId39"/><Relationship Target="slides/slide33.xml" Type="http://schemas.openxmlformats.org/officeDocument/2006/relationships/slide" Id="rId38"/><Relationship Target="slides/slide32.xml" Type="http://schemas.openxmlformats.org/officeDocument/2006/relationships/slide" Id="rId37"/><Relationship Target="slides/slide31.xml" Type="http://schemas.openxmlformats.org/officeDocument/2006/relationships/slide" Id="rId36"/><Relationship Target="slides/slide25.xml" Type="http://schemas.openxmlformats.org/officeDocument/2006/relationships/slide" Id="rId30"/><Relationship Target="slides/slide26.xml" Type="http://schemas.openxmlformats.org/officeDocument/2006/relationships/slide" Id="rId3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43.xml" Type="http://schemas.openxmlformats.org/officeDocument/2006/relationships/slide" Id="rId48"/><Relationship Target="slides/slide42.xml" Type="http://schemas.openxmlformats.org/officeDocument/2006/relationships/slide" Id="rId47"/><Relationship Target="slides/slide44.xml" Type="http://schemas.openxmlformats.org/officeDocument/2006/relationships/slide" Id="rId49"/><Relationship Target="presProps.xml" Type="http://schemas.openxmlformats.org/officeDocument/2006/relationships/presProps" Id="rId2"/><Relationship Target="theme/theme1.xml" Type="http://schemas.openxmlformats.org/officeDocument/2006/relationships/theme" Id="rId1"/><Relationship Target="slides/slide35.xml" Type="http://schemas.openxmlformats.org/officeDocument/2006/relationships/slide" Id="rId40"/><Relationship Target="slideMasters/slideMaster1.xml" Type="http://schemas.openxmlformats.org/officeDocument/2006/relationships/slideMaster" Id="rId4"/><Relationship Target="slides/slide36.xml" Type="http://schemas.openxmlformats.org/officeDocument/2006/relationships/slide" Id="rId41"/><Relationship Target="tableStyles.xml" Type="http://schemas.openxmlformats.org/officeDocument/2006/relationships/tableStyles" Id="rId3"/><Relationship Target="slides/slide37.xml" Type="http://schemas.openxmlformats.org/officeDocument/2006/relationships/slide" Id="rId42"/><Relationship Target="slides/slide38.xml" Type="http://schemas.openxmlformats.org/officeDocument/2006/relationships/slide" Id="rId43"/><Relationship Target="slides/slide39.xml" Type="http://schemas.openxmlformats.org/officeDocument/2006/relationships/slide" Id="rId44"/><Relationship Target="slides/slide40.xml" Type="http://schemas.openxmlformats.org/officeDocument/2006/relationships/slide" Id="rId45"/><Relationship Target="slides/slide41.xml" Type="http://schemas.openxmlformats.org/officeDocument/2006/relationships/slide" Id="rId46"/><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48.xml" Type="http://schemas.openxmlformats.org/officeDocument/2006/relationships/slide" Id="rId53"/><Relationship Target="slides/slide47.xml" Type="http://schemas.openxmlformats.org/officeDocument/2006/relationships/slide" Id="rId52"/><Relationship Target="slides/slide46.xml" Type="http://schemas.openxmlformats.org/officeDocument/2006/relationships/slide" Id="rId51"/><Relationship Target="slides/slide45.xml" Type="http://schemas.openxmlformats.org/officeDocument/2006/relationships/slide" Id="rId50"/><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slides/slide16.xml" Type="http://schemas.openxmlformats.org/officeDocument/2006/relationships/slide" Id="rId21"/><Relationship Target="slides/slide17.xml" Type="http://schemas.openxmlformats.org/officeDocument/2006/relationships/slide" Id="rId22"/><Relationship Target="slides/slide18.xml" Type="http://schemas.openxmlformats.org/officeDocument/2006/relationships/slide" Id="rId23"/><Relationship Target="slides/slide19.xml" Type="http://schemas.openxmlformats.org/officeDocument/2006/relationships/slide" Id="rId24"/><Relationship Target="slides/slide15.xml" Type="http://schemas.openxmlformats.org/officeDocument/2006/relationships/slide" Id="rId20"/></Relationships>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511731" cx="3076362"/>
          </a:xfrm>
          <a:prstGeom prst="rect">
            <a:avLst/>
          </a:prstGeom>
          <a:noFill/>
          <a:ln>
            <a:noFill/>
          </a:ln>
        </p:spPr>
        <p:txBody>
          <a:bodyPr bIns="91425" rIns="91425" lIns="91425" tIns="91425" anchor="t" anchorCtr="0"/>
          <a:lstStyle>
            <a:lvl1pPr algn="l" rtl="0" marR="0" indent="0" marL="0">
              <a:defRPr strike="noStrike" u="none" b="0" cap="none" baseline="0" sz="1300" i="0">
                <a:latin typeface="Arial"/>
                <a:ea typeface="Arial"/>
                <a:cs typeface="Arial"/>
                <a:sym typeface="Arial"/>
              </a:defRPr>
            </a:lvl1pPr>
            <a:lvl2pPr algn="l" rtl="0" marR="0" indent="0" marL="0">
              <a:defRPr/>
            </a:lvl2pPr>
            <a:lvl3pPr algn="l" rtl="0" marR="0" indent="0" marL="0">
              <a:defRPr/>
            </a:lvl3pPr>
            <a:lvl4pPr algn="l" rtl="0" marR="0" indent="0" marL="0">
              <a:defRPr/>
            </a:lvl4pPr>
            <a:lvl5pPr algn="l" rtl="0" marR="0" indent="0" marL="0">
              <a:defRPr/>
            </a:lvl5pPr>
            <a:lvl6pPr algn="l" rtl="0" marR="0" indent="0" marL="0">
              <a:defRPr/>
            </a:lvl6pPr>
            <a:lvl7pPr algn="l" rtl="0" marR="0" indent="0" marL="0">
              <a:defRPr/>
            </a:lvl7pPr>
            <a:lvl8pPr algn="l" rtl="0" marR="0" indent="0" marL="0">
              <a:defRPr/>
            </a:lvl8pPr>
            <a:lvl9pPr algn="l" rtl="0" marR="0" indent="0" marL="0">
              <a:defRPr/>
            </a:lvl9pPr>
          </a:lstStyle>
          <a:p/>
        </p:txBody>
      </p:sp>
      <p:sp>
        <p:nvSpPr>
          <p:cNvPr id="3" name="Shape 3"/>
          <p:cNvSpPr txBox="1"/>
          <p:nvPr>
            <p:ph idx="10" type="dt"/>
          </p:nvPr>
        </p:nvSpPr>
        <p:spPr>
          <a:xfrm>
            <a:off y="0" x="4021294"/>
            <a:ext cy="511731" cx="3076362"/>
          </a:xfrm>
          <a:prstGeom prst="rect">
            <a:avLst/>
          </a:prstGeom>
          <a:noFill/>
          <a:ln>
            <a:noFill/>
          </a:ln>
        </p:spPr>
        <p:txBody>
          <a:bodyPr bIns="91425" rIns="91425" lIns="91425" tIns="91425" anchor="t" anchorCtr="0"/>
          <a:lstStyle>
            <a:lvl1pPr algn="r" rtl="0" marR="0" indent="0" marL="0">
              <a:defRPr strike="noStrike" u="none" b="0" cap="none" baseline="0" sz="1300" i="0">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p:txBody>
      </p:sp>
      <p:sp>
        <p:nvSpPr>
          <p:cNvPr id="4" name="Shape 4"/>
          <p:cNvSpPr/>
          <p:nvPr>
            <p:ph idx="3"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5" name="Shape 5"/>
          <p:cNvSpPr txBox="1"/>
          <p:nvPr>
            <p:ph idx="1" type="body"/>
          </p:nvPr>
        </p:nvSpPr>
        <p:spPr>
          <a:xfrm>
            <a:off y="4861441" x="709929"/>
            <a:ext cy="4605576" cx="5679439"/>
          </a:xfrm>
          <a:prstGeom prst="rect">
            <a:avLst/>
          </a:prstGeom>
          <a:noFill/>
          <a:ln>
            <a:noFill/>
          </a:ln>
        </p:spPr>
        <p:txBody>
          <a:bodyPr bIns="91425" rIns="91425" lIns="91425" t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6" name="Shape 6"/>
          <p:cNvSpPr txBox="1"/>
          <p:nvPr>
            <p:ph idx="11" type="ftr"/>
          </p:nvPr>
        </p:nvSpPr>
        <p:spPr>
          <a:xfrm>
            <a:off y="9721106" x="0"/>
            <a:ext cy="511731" cx="3076362"/>
          </a:xfrm>
          <a:prstGeom prst="rect">
            <a:avLst/>
          </a:prstGeom>
          <a:noFill/>
          <a:ln>
            <a:noFill/>
          </a:ln>
        </p:spPr>
        <p:txBody>
          <a:bodyPr bIns="91425" rIns="91425" lIns="91425" tIns="91425" anchor="b" anchorCtr="0"/>
          <a:lstStyle>
            <a:lvl1pPr algn="l" rtl="0" marR="0" indent="0" marL="0">
              <a:defRPr strike="noStrike" u="none" b="0" cap="none" baseline="0" sz="1300" i="0">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p:txBody>
      </p:sp>
      <p:sp>
        <p:nvSpPr>
          <p:cNvPr id="7" name="Shape 7"/>
          <p:cNvSpPr txBox="1"/>
          <p:nvPr>
            <p:ph idx="12" type="sldNum"/>
          </p:nvPr>
        </p:nvSpPr>
        <p:spPr>
          <a:xfrm>
            <a:off y="9721106" x="4021294"/>
            <a:ext cy="511731" cx="3076362"/>
          </a:xfrm>
          <a:prstGeom prst="rect">
            <a:avLst/>
          </a:prstGeom>
          <a:noFill/>
          <a:ln>
            <a:noFill/>
          </a:ln>
        </p:spPr>
        <p:txBody>
          <a:bodyPr bIns="91425" rIns="91425" lIns="91425" tIns="91425" anchor="b" anchorCtr="0"/>
          <a:lstStyle>
            <a:lvl1pPr algn="r" rtl="0" marR="0" indent="0" marL="0">
              <a:defRPr strike="noStrike" u="none" b="0" cap="none" baseline="0" sz="1300" i="0">
                <a:latin typeface="Arial"/>
                <a:ea typeface="Arial"/>
                <a:cs typeface="Arial"/>
                <a:sym typeface="Arial"/>
              </a:defRPr>
            </a:lvl1pPr>
            <a:lvl2pPr algn="l" rtl="0" marR="0" indent="0" marL="0">
              <a:defRPr/>
            </a:lvl2pPr>
            <a:lvl3pPr algn="l" rtl="0" marR="0" indent="0" marL="0">
              <a:defRPr/>
            </a:lvl3pPr>
            <a:lvl4pPr algn="l" rtl="0" marR="0" indent="0" marL="0">
              <a:defRPr/>
            </a:lvl4pPr>
            <a:lvl5pPr algn="l" rtl="0" marR="0" indent="0" marL="0">
              <a:defRPr/>
            </a:lvl5pPr>
            <a:lvl6pPr algn="l" rtl="0" marR="0" indent="0" marL="0">
              <a:defRPr/>
            </a:lvl6pPr>
            <a:lvl7pPr algn="l" rtl="0" marR="0" indent="0" marL="0">
              <a:defRPr/>
            </a:lvl7pPr>
            <a:lvl8pPr algn="l" rtl="0" marR="0" indent="0" marL="0">
              <a:defRPr/>
            </a:lvl8pPr>
            <a:lvl9pPr algn="l" rtl="0" marR="0" indent="0" marL="0">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 name="Shape 57"/>
        <p:cNvGrpSpPr/>
        <p:nvPr/>
      </p:nvGrpSpPr>
      <p:grpSpPr>
        <a:xfrm>
          <a:off y="0" x="0"/>
          <a:ext cy="0" cx="0"/>
          <a:chOff y="0" x="0"/>
          <a:chExt cy="0" cx="0"/>
        </a:xfrm>
      </p:grpSpPr>
      <p:sp>
        <p:nvSpPr>
          <p:cNvPr id="58" name="Shape 58"/>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59" name="Shape 5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46" name="Shape 146"/>
          <p:cNvSpPr txBox="1"/>
          <p:nvPr>
            <p:ph idx="1" type="body"/>
          </p:nvPr>
        </p:nvSpPr>
        <p:spPr>
          <a:xfrm>
            <a:off y="4861441" x="709929"/>
            <a:ext cy="4605576" cx="5679439"/>
          </a:xfrm>
          <a:prstGeom prst="rect">
            <a:avLst/>
          </a:prstGeom>
          <a:noFill/>
          <a:ln>
            <a:noFill/>
          </a:ln>
        </p:spPr>
        <p:txBody>
          <a:bodyPr bIns="49500" rIns="99025" lIns="99025" tIns="49500" anchor="t" anchorCtr="0">
            <a:noAutofit/>
          </a:bodyPr>
          <a:lstStyle/>
          <a:p>
            <a:pPr>
              <a:buNone/>
            </a:pPr>
            <a:r>
              <a:rPr strike="noStrike" u="none" b="0" cap="none" baseline="0" sz="1800" lang="it-IT" i="0"/>
              <a:t>The Operational and Technical Concept describes the new ATM system the  ANSP would like to deploy.</a:t>
            </a:r>
          </a:p>
          <a:p>
            <a:r>
              <a:t/>
            </a:r>
          </a:p>
          <a:p>
            <a:pPr>
              <a:buNone/>
            </a:pPr>
            <a:r>
              <a:rPr strike="noStrike" u="none" b="0" cap="none" baseline="0" sz="1800" lang="it-IT" i="0"/>
              <a:t>The project team has to identify those parts of the Operation and Technical Concept that are within the scope of the risk assessment and those parts that are outside the project control. </a:t>
            </a:r>
          </a:p>
          <a:p>
            <a:r>
              <a:t/>
            </a:r>
          </a:p>
          <a:p>
            <a:pPr>
              <a:buNone/>
            </a:pPr>
            <a:r>
              <a:rPr strike="noStrike" u="none" b="0" cap="none" baseline="0" sz="1800" lang="it-IT" i="0"/>
              <a:t>This means to identify the System Boundaries and the Boundaries of Control.</a:t>
            </a:r>
          </a:p>
          <a:p>
            <a:r>
              <a:t/>
            </a:r>
          </a:p>
        </p:txBody>
      </p:sp>
      <p:sp>
        <p:nvSpPr>
          <p:cNvPr id="147" name="Shape 147"/>
          <p:cNvSpPr txBox="1"/>
          <p:nvPr>
            <p:ph idx="3" type="hdr"/>
          </p:nvPr>
        </p:nvSpPr>
        <p:spPr>
          <a:xfrm>
            <a:off y="0" x="0"/>
            <a:ext cy="511731" cx="3076362"/>
          </a:xfrm>
          <a:prstGeom prst="rect">
            <a:avLst/>
          </a:prstGeom>
          <a:noFill/>
          <a:ln>
            <a:noFill/>
          </a:ln>
        </p:spPr>
        <p:txBody>
          <a:bodyPr bIns="49500" rIns="99025" lIns="99025" tIns="49500" anchor="t" anchorCtr="0">
            <a:noAutofit/>
          </a:bodyPr>
          <a:lstStyle/>
          <a:p>
            <a:pPr algn="l" rtl="0" lvl="0" marR="0" indent="0" marL="0">
              <a:buSzPct val="25000"/>
              <a:buNone/>
            </a:pPr>
            <a:r>
              <a:rPr strike="noStrike" u="none" b="0" cap="none" baseline="0" sz="1300" lang="it-IT" i="0">
                <a:latin typeface="Arial"/>
                <a:ea typeface="Arial"/>
                <a:cs typeface="Arial"/>
                <a:sym typeface="Arial"/>
              </a:rPr>
              <a:t>Undergraduate programme in Computer sciences</a:t>
            </a:r>
          </a:p>
        </p:txBody>
      </p:sp>
      <p:sp>
        <p:nvSpPr>
          <p:cNvPr id="148" name="Shape 148"/>
          <p:cNvSpPr txBox="1"/>
          <p:nvPr>
            <p:ph idx="12" type="sldNum"/>
          </p:nvPr>
        </p:nvSpPr>
        <p:spPr>
          <a:xfrm>
            <a:off y="9721106" x="4021294"/>
            <a:ext cy="511731" cx="3076362"/>
          </a:xfrm>
          <a:prstGeom prst="rect">
            <a:avLst/>
          </a:prstGeom>
          <a:noFill/>
          <a:ln>
            <a:noFill/>
          </a:ln>
        </p:spPr>
        <p:txBody>
          <a:bodyPr bIns="49500" rIns="99025" lIns="99025" tIns="49500" anchor="b" anchorCtr="0">
            <a:noAutofit/>
          </a:bodyPr>
          <a:lstStyle/>
          <a:p>
            <a:pPr algn="r" rtl="0" lvl="0" marR="0" indent="0" marL="0">
              <a:buSzPct val="25000"/>
              <a:buNone/>
            </a:pPr>
            <a:r>
              <a:rPr lang="it-IT"/>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6" name="Shape 156"/>
        <p:cNvGrpSpPr/>
        <p:nvPr/>
      </p:nvGrpSpPr>
      <p:grpSpPr>
        <a:xfrm>
          <a:off y="0" x="0"/>
          <a:ext cy="0" cx="0"/>
          <a:chOff y="0" x="0"/>
          <a:chExt cy="0" cx="0"/>
        </a:xfrm>
      </p:grpSpPr>
      <p:sp>
        <p:nvSpPr>
          <p:cNvPr id="157" name="Shape 15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58" name="Shape 15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67" name="Shape 167"/>
          <p:cNvSpPr txBox="1"/>
          <p:nvPr>
            <p:ph idx="1" type="body"/>
          </p:nvPr>
        </p:nvSpPr>
        <p:spPr>
          <a:xfrm>
            <a:off y="4861441" x="709929"/>
            <a:ext cy="4605576" cx="5679439"/>
          </a:xfrm>
          <a:prstGeom prst="rect">
            <a:avLst/>
          </a:prstGeom>
          <a:noFill/>
          <a:ln>
            <a:noFill/>
          </a:ln>
        </p:spPr>
        <p:txBody>
          <a:bodyPr bIns="49500" rIns="99025" lIns="99025" tIns="49500" anchor="t" anchorCtr="0">
            <a:noAutofit/>
          </a:bodyPr>
          <a:lstStyle/>
          <a:p>
            <a:pPr>
              <a:buNone/>
            </a:pPr>
            <a:r>
              <a:rPr strike="noStrike" u="none" b="0" cap="none" baseline="0" sz="1800" lang="it-IT" i="0"/>
              <a:t>EU 2096:2005 lays down common requirement for the provision of air navigation services. </a:t>
            </a:r>
          </a:p>
        </p:txBody>
      </p:sp>
      <p:sp>
        <p:nvSpPr>
          <p:cNvPr id="168" name="Shape 168"/>
          <p:cNvSpPr txBox="1"/>
          <p:nvPr>
            <p:ph idx="3" type="hdr"/>
          </p:nvPr>
        </p:nvSpPr>
        <p:spPr>
          <a:xfrm>
            <a:off y="0" x="0"/>
            <a:ext cy="511731" cx="3076362"/>
          </a:xfrm>
          <a:prstGeom prst="rect">
            <a:avLst/>
          </a:prstGeom>
          <a:noFill/>
          <a:ln>
            <a:noFill/>
          </a:ln>
        </p:spPr>
        <p:txBody>
          <a:bodyPr bIns="49500" rIns="99025" lIns="99025" tIns="49500" anchor="t" anchorCtr="0">
            <a:noAutofit/>
          </a:bodyPr>
          <a:lstStyle/>
          <a:p>
            <a:pPr algn="l" rtl="0" lvl="0" marR="0" indent="0" marL="0">
              <a:buSzPct val="25000"/>
              <a:buNone/>
            </a:pPr>
            <a:r>
              <a:rPr strike="noStrike" u="none" b="0" cap="none" baseline="0" sz="1300" lang="it-IT" i="0">
                <a:latin typeface="Arial"/>
                <a:ea typeface="Arial"/>
                <a:cs typeface="Arial"/>
                <a:sym typeface="Arial"/>
              </a:rPr>
              <a:t>Undergraduate programme in Computer sciences</a:t>
            </a:r>
          </a:p>
        </p:txBody>
      </p:sp>
      <p:sp>
        <p:nvSpPr>
          <p:cNvPr id="169" name="Shape 169"/>
          <p:cNvSpPr txBox="1"/>
          <p:nvPr>
            <p:ph idx="12" type="sldNum"/>
          </p:nvPr>
        </p:nvSpPr>
        <p:spPr>
          <a:xfrm>
            <a:off y="9721106" x="4021294"/>
            <a:ext cy="511731" cx="3076362"/>
          </a:xfrm>
          <a:prstGeom prst="rect">
            <a:avLst/>
          </a:prstGeom>
          <a:noFill/>
          <a:ln>
            <a:noFill/>
          </a:ln>
        </p:spPr>
        <p:txBody>
          <a:bodyPr bIns="49500" rIns="99025" lIns="99025" tIns="49500" anchor="b" anchorCtr="0">
            <a:noAutofit/>
          </a:bodyPr>
          <a:lstStyle/>
          <a:p>
            <a:pPr algn="r" rtl="0" lvl="0" marR="0" indent="0" marL="0">
              <a:buSzPct val="25000"/>
              <a:buNone/>
            </a:pPr>
            <a:r>
              <a:rPr lang="it-IT"/>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78" name="Shape 17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5" name="Shape 185"/>
        <p:cNvGrpSpPr/>
        <p:nvPr/>
      </p:nvGrpSpPr>
      <p:grpSpPr>
        <a:xfrm>
          <a:off y="0" x="0"/>
          <a:ext cy="0" cx="0"/>
          <a:chOff y="0" x="0"/>
          <a:chExt cy="0" cx="0"/>
        </a:xfrm>
      </p:grpSpPr>
      <p:sp>
        <p:nvSpPr>
          <p:cNvPr id="186" name="Shape 18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87" name="Shape 18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5" name="Shape 195"/>
        <p:cNvGrpSpPr/>
        <p:nvPr/>
      </p:nvGrpSpPr>
      <p:grpSpPr>
        <a:xfrm>
          <a:off y="0" x="0"/>
          <a:ext cy="0" cx="0"/>
          <a:chOff y="0" x="0"/>
          <a:chExt cy="0" cx="0"/>
        </a:xfrm>
      </p:grpSpPr>
      <p:sp>
        <p:nvSpPr>
          <p:cNvPr id="196" name="Shape 19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97" name="Shape 19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4" name="Shape 204"/>
        <p:cNvGrpSpPr/>
        <p:nvPr/>
      </p:nvGrpSpPr>
      <p:grpSpPr>
        <a:xfrm>
          <a:off y="0" x="0"/>
          <a:ext cy="0" cx="0"/>
          <a:chOff y="0" x="0"/>
          <a:chExt cy="0" cx="0"/>
        </a:xfrm>
      </p:grpSpPr>
      <p:sp>
        <p:nvSpPr>
          <p:cNvPr id="205" name="Shape 205"/>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06" name="Shape 20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3" name="Shape 213"/>
        <p:cNvGrpSpPr/>
        <p:nvPr/>
      </p:nvGrpSpPr>
      <p:grpSpPr>
        <a:xfrm>
          <a:off y="0" x="0"/>
          <a:ext cy="0" cx="0"/>
          <a:chOff y="0" x="0"/>
          <a:chExt cy="0" cx="0"/>
        </a:xfrm>
      </p:grpSpPr>
      <p:sp>
        <p:nvSpPr>
          <p:cNvPr id="214" name="Shape 214"/>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15" name="Shape 215"/>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2" name="Shape 222"/>
        <p:cNvGrpSpPr/>
        <p:nvPr/>
      </p:nvGrpSpPr>
      <p:grpSpPr>
        <a:xfrm>
          <a:off y="0" x="0"/>
          <a:ext cy="0" cx="0"/>
          <a:chOff y="0" x="0"/>
          <a:chExt cy="0" cx="0"/>
        </a:xfrm>
      </p:grpSpPr>
      <p:sp>
        <p:nvSpPr>
          <p:cNvPr id="223" name="Shape 223"/>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24" name="Shape 224"/>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1" name="Shape 231"/>
        <p:cNvGrpSpPr/>
        <p:nvPr/>
      </p:nvGrpSpPr>
      <p:grpSpPr>
        <a:xfrm>
          <a:off y="0" x="0"/>
          <a:ext cy="0" cx="0"/>
          <a:chOff y="0" x="0"/>
          <a:chExt cy="0" cx="0"/>
        </a:xfrm>
      </p:grpSpPr>
      <p:sp>
        <p:nvSpPr>
          <p:cNvPr id="232" name="Shape 232"/>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33" name="Shape 23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6" name="Shape 66"/>
        <p:cNvGrpSpPr/>
        <p:nvPr/>
      </p:nvGrpSpPr>
      <p:grpSpPr>
        <a:xfrm>
          <a:off y="0" x="0"/>
          <a:ext cy="0" cx="0"/>
          <a:chOff y="0" x="0"/>
          <a:chExt cy="0" cx="0"/>
        </a:xfrm>
      </p:grpSpPr>
      <p:sp>
        <p:nvSpPr>
          <p:cNvPr id="67" name="Shape 6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68" name="Shape 6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1" name="Shape 241"/>
        <p:cNvGrpSpPr/>
        <p:nvPr/>
      </p:nvGrpSpPr>
      <p:grpSpPr>
        <a:xfrm>
          <a:off y="0" x="0"/>
          <a:ext cy="0" cx="0"/>
          <a:chOff y="0" x="0"/>
          <a:chExt cy="0" cx="0"/>
        </a:xfrm>
      </p:grpSpPr>
      <p:sp>
        <p:nvSpPr>
          <p:cNvPr id="242" name="Shape 242"/>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43" name="Shape 24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0" name="Shape 250"/>
        <p:cNvGrpSpPr/>
        <p:nvPr/>
      </p:nvGrpSpPr>
      <p:grpSpPr>
        <a:xfrm>
          <a:off y="0" x="0"/>
          <a:ext cy="0" cx="0"/>
          <a:chOff y="0" x="0"/>
          <a:chExt cy="0" cx="0"/>
        </a:xfrm>
      </p:grpSpPr>
      <p:sp>
        <p:nvSpPr>
          <p:cNvPr id="251" name="Shape 251"/>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52" name="Shape 252"/>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9" name="Shape 259"/>
        <p:cNvGrpSpPr/>
        <p:nvPr/>
      </p:nvGrpSpPr>
      <p:grpSpPr>
        <a:xfrm>
          <a:off y="0" x="0"/>
          <a:ext cy="0" cx="0"/>
          <a:chOff y="0" x="0"/>
          <a:chExt cy="0" cx="0"/>
        </a:xfrm>
      </p:grpSpPr>
      <p:sp>
        <p:nvSpPr>
          <p:cNvPr id="260" name="Shape 260"/>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61" name="Shape 261"/>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8" name="Shape 268"/>
        <p:cNvGrpSpPr/>
        <p:nvPr/>
      </p:nvGrpSpPr>
      <p:grpSpPr>
        <a:xfrm>
          <a:off y="0" x="0"/>
          <a:ext cy="0" cx="0"/>
          <a:chOff y="0" x="0"/>
          <a:chExt cy="0" cx="0"/>
        </a:xfrm>
      </p:grpSpPr>
      <p:sp>
        <p:nvSpPr>
          <p:cNvPr id="269" name="Shape 269"/>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70" name="Shape 270"/>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7" name="Shape 277"/>
        <p:cNvGrpSpPr/>
        <p:nvPr/>
      </p:nvGrpSpPr>
      <p:grpSpPr>
        <a:xfrm>
          <a:off y="0" x="0"/>
          <a:ext cy="0" cx="0"/>
          <a:chOff y="0" x="0"/>
          <a:chExt cy="0" cx="0"/>
        </a:xfrm>
      </p:grpSpPr>
      <p:sp>
        <p:nvSpPr>
          <p:cNvPr id="278" name="Shape 278"/>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79" name="Shape 27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6" name="Shape 286"/>
        <p:cNvGrpSpPr/>
        <p:nvPr/>
      </p:nvGrpSpPr>
      <p:grpSpPr>
        <a:xfrm>
          <a:off y="0" x="0"/>
          <a:ext cy="0" cx="0"/>
          <a:chOff y="0" x="0"/>
          <a:chExt cy="0" cx="0"/>
        </a:xfrm>
      </p:grpSpPr>
      <p:sp>
        <p:nvSpPr>
          <p:cNvPr id="287" name="Shape 28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88" name="Shape 28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6" name="Shape 296"/>
        <p:cNvGrpSpPr/>
        <p:nvPr/>
      </p:nvGrpSpPr>
      <p:grpSpPr>
        <a:xfrm>
          <a:off y="0" x="0"/>
          <a:ext cy="0" cx="0"/>
          <a:chOff y="0" x="0"/>
          <a:chExt cy="0" cx="0"/>
        </a:xfrm>
      </p:grpSpPr>
      <p:sp>
        <p:nvSpPr>
          <p:cNvPr id="297" name="Shape 29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298" name="Shape 29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5" name="Shape 305"/>
        <p:cNvGrpSpPr/>
        <p:nvPr/>
      </p:nvGrpSpPr>
      <p:grpSpPr>
        <a:xfrm>
          <a:off y="0" x="0"/>
          <a:ext cy="0" cx="0"/>
          <a:chOff y="0" x="0"/>
          <a:chExt cy="0" cx="0"/>
        </a:xfrm>
      </p:grpSpPr>
      <p:sp>
        <p:nvSpPr>
          <p:cNvPr id="306" name="Shape 30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07" name="Shape 30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4" name="Shape 314"/>
        <p:cNvGrpSpPr/>
        <p:nvPr/>
      </p:nvGrpSpPr>
      <p:grpSpPr>
        <a:xfrm>
          <a:off y="0" x="0"/>
          <a:ext cy="0" cx="0"/>
          <a:chOff y="0" x="0"/>
          <a:chExt cy="0" cx="0"/>
        </a:xfrm>
      </p:grpSpPr>
      <p:sp>
        <p:nvSpPr>
          <p:cNvPr id="315" name="Shape 315"/>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16" name="Shape 31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3" name="Shape 323"/>
        <p:cNvGrpSpPr/>
        <p:nvPr/>
      </p:nvGrpSpPr>
      <p:grpSpPr>
        <a:xfrm>
          <a:off y="0" x="0"/>
          <a:ext cy="0" cx="0"/>
          <a:chOff y="0" x="0"/>
          <a:chExt cy="0" cx="0"/>
        </a:xfrm>
      </p:grpSpPr>
      <p:sp>
        <p:nvSpPr>
          <p:cNvPr id="324" name="Shape 324"/>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25" name="Shape 325"/>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5" name="Shape 75"/>
        <p:cNvGrpSpPr/>
        <p:nvPr/>
      </p:nvGrpSpPr>
      <p:grpSpPr>
        <a:xfrm>
          <a:off y="0" x="0"/>
          <a:ext cy="0" cx="0"/>
          <a:chOff y="0" x="0"/>
          <a:chExt cy="0" cx="0"/>
        </a:xfrm>
      </p:grpSpPr>
      <p:sp>
        <p:nvSpPr>
          <p:cNvPr id="76" name="Shape 7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77" name="Shape 7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2" name="Shape 332"/>
        <p:cNvGrpSpPr/>
        <p:nvPr/>
      </p:nvGrpSpPr>
      <p:grpSpPr>
        <a:xfrm>
          <a:off y="0" x="0"/>
          <a:ext cy="0" cx="0"/>
          <a:chOff y="0" x="0"/>
          <a:chExt cy="0" cx="0"/>
        </a:xfrm>
      </p:grpSpPr>
      <p:sp>
        <p:nvSpPr>
          <p:cNvPr id="333" name="Shape 333"/>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34" name="Shape 334"/>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1" name="Shape 341"/>
        <p:cNvGrpSpPr/>
        <p:nvPr/>
      </p:nvGrpSpPr>
      <p:grpSpPr>
        <a:xfrm>
          <a:off y="0" x="0"/>
          <a:ext cy="0" cx="0"/>
          <a:chOff y="0" x="0"/>
          <a:chExt cy="0" cx="0"/>
        </a:xfrm>
      </p:grpSpPr>
      <p:sp>
        <p:nvSpPr>
          <p:cNvPr id="342" name="Shape 342"/>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43" name="Shape 34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0" name="Shape 350"/>
        <p:cNvGrpSpPr/>
        <p:nvPr/>
      </p:nvGrpSpPr>
      <p:grpSpPr>
        <a:xfrm>
          <a:off y="0" x="0"/>
          <a:ext cy="0" cx="0"/>
          <a:chOff y="0" x="0"/>
          <a:chExt cy="0" cx="0"/>
        </a:xfrm>
      </p:grpSpPr>
      <p:sp>
        <p:nvSpPr>
          <p:cNvPr id="351" name="Shape 351"/>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52" name="Shape 352"/>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9" name="Shape 359"/>
        <p:cNvGrpSpPr/>
        <p:nvPr/>
      </p:nvGrpSpPr>
      <p:grpSpPr>
        <a:xfrm>
          <a:off y="0" x="0"/>
          <a:ext cy="0" cx="0"/>
          <a:chOff y="0" x="0"/>
          <a:chExt cy="0" cx="0"/>
        </a:xfrm>
      </p:grpSpPr>
      <p:sp>
        <p:nvSpPr>
          <p:cNvPr id="360" name="Shape 360"/>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61" name="Shape 361"/>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8" name="Shape 368"/>
        <p:cNvGrpSpPr/>
        <p:nvPr/>
      </p:nvGrpSpPr>
      <p:grpSpPr>
        <a:xfrm>
          <a:off y="0" x="0"/>
          <a:ext cy="0" cx="0"/>
          <a:chOff y="0" x="0"/>
          <a:chExt cy="0" cx="0"/>
        </a:xfrm>
      </p:grpSpPr>
      <p:sp>
        <p:nvSpPr>
          <p:cNvPr id="369" name="Shape 369"/>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70" name="Shape 370"/>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8" name="Shape 378"/>
        <p:cNvGrpSpPr/>
        <p:nvPr/>
      </p:nvGrpSpPr>
      <p:grpSpPr>
        <a:xfrm>
          <a:off y="0" x="0"/>
          <a:ext cy="0" cx="0"/>
          <a:chOff y="0" x="0"/>
          <a:chExt cy="0" cx="0"/>
        </a:xfrm>
      </p:grpSpPr>
      <p:sp>
        <p:nvSpPr>
          <p:cNvPr id="379" name="Shape 379"/>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80" name="Shape 380"/>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8" name="Shape 388"/>
        <p:cNvGrpSpPr/>
        <p:nvPr/>
      </p:nvGrpSpPr>
      <p:grpSpPr>
        <a:xfrm>
          <a:off y="0" x="0"/>
          <a:ext cy="0" cx="0"/>
          <a:chOff y="0" x="0"/>
          <a:chExt cy="0" cx="0"/>
        </a:xfrm>
      </p:grpSpPr>
      <p:sp>
        <p:nvSpPr>
          <p:cNvPr id="389" name="Shape 389"/>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90" name="Shape 390"/>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7" name="Shape 397"/>
        <p:cNvGrpSpPr/>
        <p:nvPr/>
      </p:nvGrpSpPr>
      <p:grpSpPr>
        <a:xfrm>
          <a:off y="0" x="0"/>
          <a:ext cy="0" cx="0"/>
          <a:chOff y="0" x="0"/>
          <a:chExt cy="0" cx="0"/>
        </a:xfrm>
      </p:grpSpPr>
      <p:sp>
        <p:nvSpPr>
          <p:cNvPr id="398" name="Shape 398"/>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399" name="Shape 39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6" name="Shape 406"/>
        <p:cNvGrpSpPr/>
        <p:nvPr/>
      </p:nvGrpSpPr>
      <p:grpSpPr>
        <a:xfrm>
          <a:off y="0" x="0"/>
          <a:ext cy="0" cx="0"/>
          <a:chOff y="0" x="0"/>
          <a:chExt cy="0" cx="0"/>
        </a:xfrm>
      </p:grpSpPr>
      <p:sp>
        <p:nvSpPr>
          <p:cNvPr id="407" name="Shape 40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08" name="Shape 40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6" name="Shape 416"/>
        <p:cNvGrpSpPr/>
        <p:nvPr/>
      </p:nvGrpSpPr>
      <p:grpSpPr>
        <a:xfrm>
          <a:off y="0" x="0"/>
          <a:ext cy="0" cx="0"/>
          <a:chOff y="0" x="0"/>
          <a:chExt cy="0" cx="0"/>
        </a:xfrm>
      </p:grpSpPr>
      <p:sp>
        <p:nvSpPr>
          <p:cNvPr id="417" name="Shape 41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18" name="Shape 41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4" name="Shape 84"/>
        <p:cNvGrpSpPr/>
        <p:nvPr/>
      </p:nvGrpSpPr>
      <p:grpSpPr>
        <a:xfrm>
          <a:off y="0" x="0"/>
          <a:ext cy="0" cx="0"/>
          <a:chOff y="0" x="0"/>
          <a:chExt cy="0" cx="0"/>
        </a:xfrm>
      </p:grpSpPr>
      <p:sp>
        <p:nvSpPr>
          <p:cNvPr id="85" name="Shape 85"/>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86" name="Shape 8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6" name="Shape 426"/>
        <p:cNvGrpSpPr/>
        <p:nvPr/>
      </p:nvGrpSpPr>
      <p:grpSpPr>
        <a:xfrm>
          <a:off y="0" x="0"/>
          <a:ext cy="0" cx="0"/>
          <a:chOff y="0" x="0"/>
          <a:chExt cy="0" cx="0"/>
        </a:xfrm>
      </p:grpSpPr>
      <p:sp>
        <p:nvSpPr>
          <p:cNvPr id="427" name="Shape 42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428" name="Shape 428"/>
          <p:cNvSpPr txBox="1"/>
          <p:nvPr>
            <p:ph idx="1" type="body"/>
          </p:nvPr>
        </p:nvSpPr>
        <p:spPr>
          <a:xfrm>
            <a:off y="4861441" x="709929"/>
            <a:ext cy="4605576" cx="5679439"/>
          </a:xfrm>
          <a:prstGeom prst="rect">
            <a:avLst/>
          </a:prstGeom>
          <a:noFill/>
          <a:ln>
            <a:noFill/>
          </a:ln>
        </p:spPr>
        <p:txBody>
          <a:bodyPr bIns="49500" rIns="99025" lIns="99025" tIns="49500" anchor="t" anchorCtr="0">
            <a:noAutofit/>
          </a:bodyPr>
          <a:lstStyle/>
          <a:p/>
        </p:txBody>
      </p:sp>
      <p:sp>
        <p:nvSpPr>
          <p:cNvPr id="429" name="Shape 429"/>
          <p:cNvSpPr txBox="1"/>
          <p:nvPr>
            <p:ph idx="3" type="hdr"/>
          </p:nvPr>
        </p:nvSpPr>
        <p:spPr>
          <a:xfrm>
            <a:off y="0" x="0"/>
            <a:ext cy="511731" cx="3076362"/>
          </a:xfrm>
          <a:prstGeom prst="rect">
            <a:avLst/>
          </a:prstGeom>
          <a:noFill/>
          <a:ln>
            <a:noFill/>
          </a:ln>
        </p:spPr>
        <p:txBody>
          <a:bodyPr bIns="49500" rIns="99025" lIns="99025" tIns="49500" anchor="t" anchorCtr="0">
            <a:noAutofit/>
          </a:bodyPr>
          <a:lstStyle/>
          <a:p>
            <a:pPr algn="l" rtl="0" lvl="0" marR="0" indent="0" marL="0">
              <a:buSzPct val="25000"/>
              <a:buNone/>
            </a:pPr>
            <a:r>
              <a:rPr strike="noStrike" u="none" b="0" cap="none" baseline="0" sz="1300" lang="it-IT" i="0">
                <a:latin typeface="Arial"/>
                <a:ea typeface="Arial"/>
                <a:cs typeface="Arial"/>
                <a:sym typeface="Arial"/>
              </a:rPr>
              <a:t>Undergraduate programme in Computer sciences</a:t>
            </a:r>
          </a:p>
        </p:txBody>
      </p:sp>
      <p:sp>
        <p:nvSpPr>
          <p:cNvPr id="430" name="Shape 430"/>
          <p:cNvSpPr txBox="1"/>
          <p:nvPr>
            <p:ph idx="12" type="sldNum"/>
          </p:nvPr>
        </p:nvSpPr>
        <p:spPr>
          <a:xfrm>
            <a:off y="9721106" x="4021294"/>
            <a:ext cy="511731" cx="3076362"/>
          </a:xfrm>
          <a:prstGeom prst="rect">
            <a:avLst/>
          </a:prstGeom>
          <a:noFill/>
          <a:ln>
            <a:noFill/>
          </a:ln>
        </p:spPr>
        <p:txBody>
          <a:bodyPr bIns="49500" rIns="99025" lIns="99025" tIns="49500" anchor="b" anchorCtr="0">
            <a:noAutofit/>
          </a:bodyPr>
          <a:lstStyle/>
          <a:p>
            <a:pPr algn="r" rtl="0" lvl="0" marR="0" indent="0" marL="0">
              <a:buSzPct val="25000"/>
              <a:buNone/>
            </a:pPr>
            <a:r>
              <a:rPr lang="it-IT"/>
              <a:t>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7" name="Shape 437"/>
        <p:cNvGrpSpPr/>
        <p:nvPr/>
      </p:nvGrpSpPr>
      <p:grpSpPr>
        <a:xfrm>
          <a:off y="0" x="0"/>
          <a:ext cy="0" cx="0"/>
          <a:chOff y="0" x="0"/>
          <a:chExt cy="0" cx="0"/>
        </a:xfrm>
      </p:grpSpPr>
      <p:sp>
        <p:nvSpPr>
          <p:cNvPr id="438" name="Shape 438"/>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39" name="Shape 43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6" name="Shape 446"/>
        <p:cNvGrpSpPr/>
        <p:nvPr/>
      </p:nvGrpSpPr>
      <p:grpSpPr>
        <a:xfrm>
          <a:off y="0" x="0"/>
          <a:ext cy="0" cx="0"/>
          <a:chOff y="0" x="0"/>
          <a:chExt cy="0" cx="0"/>
        </a:xfrm>
      </p:grpSpPr>
      <p:sp>
        <p:nvSpPr>
          <p:cNvPr id="447" name="Shape 44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48" name="Shape 44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55" name="Shape 455"/>
        <p:cNvGrpSpPr/>
        <p:nvPr/>
      </p:nvGrpSpPr>
      <p:grpSpPr>
        <a:xfrm>
          <a:off y="0" x="0"/>
          <a:ext cy="0" cx="0"/>
          <a:chOff y="0" x="0"/>
          <a:chExt cy="0" cx="0"/>
        </a:xfrm>
      </p:grpSpPr>
      <p:sp>
        <p:nvSpPr>
          <p:cNvPr id="456" name="Shape 45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57" name="Shape 45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64" name="Shape 464"/>
        <p:cNvGrpSpPr/>
        <p:nvPr/>
      </p:nvGrpSpPr>
      <p:grpSpPr>
        <a:xfrm>
          <a:off y="0" x="0"/>
          <a:ext cy="0" cx="0"/>
          <a:chOff y="0" x="0"/>
          <a:chExt cy="0" cx="0"/>
        </a:xfrm>
      </p:grpSpPr>
      <p:sp>
        <p:nvSpPr>
          <p:cNvPr id="465" name="Shape 465"/>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66" name="Shape 46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73" name="Shape 473"/>
        <p:cNvGrpSpPr/>
        <p:nvPr/>
      </p:nvGrpSpPr>
      <p:grpSpPr>
        <a:xfrm>
          <a:off y="0" x="0"/>
          <a:ext cy="0" cx="0"/>
          <a:chOff y="0" x="0"/>
          <a:chExt cy="0" cx="0"/>
        </a:xfrm>
      </p:grpSpPr>
      <p:sp>
        <p:nvSpPr>
          <p:cNvPr id="474" name="Shape 474"/>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75" name="Shape 475"/>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82" name="Shape 482"/>
        <p:cNvGrpSpPr/>
        <p:nvPr/>
      </p:nvGrpSpPr>
      <p:grpSpPr>
        <a:xfrm>
          <a:off y="0" x="0"/>
          <a:ext cy="0" cx="0"/>
          <a:chOff y="0" x="0"/>
          <a:chExt cy="0" cx="0"/>
        </a:xfrm>
      </p:grpSpPr>
      <p:sp>
        <p:nvSpPr>
          <p:cNvPr id="483" name="Shape 483"/>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84" name="Shape 484"/>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91" name="Shape 491"/>
        <p:cNvGrpSpPr/>
        <p:nvPr/>
      </p:nvGrpSpPr>
      <p:grpSpPr>
        <a:xfrm>
          <a:off y="0" x="0"/>
          <a:ext cy="0" cx="0"/>
          <a:chOff y="0" x="0"/>
          <a:chExt cy="0" cx="0"/>
        </a:xfrm>
      </p:grpSpPr>
      <p:sp>
        <p:nvSpPr>
          <p:cNvPr id="492" name="Shape 492"/>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493" name="Shape 49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0" name="Shape 500"/>
        <p:cNvGrpSpPr/>
        <p:nvPr/>
      </p:nvGrpSpPr>
      <p:grpSpPr>
        <a:xfrm>
          <a:off y="0" x="0"/>
          <a:ext cy="0" cx="0"/>
          <a:chOff y="0" x="0"/>
          <a:chExt cy="0" cx="0"/>
        </a:xfrm>
      </p:grpSpPr>
      <p:sp>
        <p:nvSpPr>
          <p:cNvPr id="501" name="Shape 501"/>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502" name="Shape 502"/>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96" name="Shape 9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7" name="Shape 107"/>
        <p:cNvGrpSpPr/>
        <p:nvPr/>
      </p:nvGrpSpPr>
      <p:grpSpPr>
        <a:xfrm>
          <a:off y="0" x="0"/>
          <a:ext cy="0" cx="0"/>
          <a:chOff y="0" x="0"/>
          <a:chExt cy="0" cx="0"/>
        </a:xfrm>
      </p:grpSpPr>
      <p:sp>
        <p:nvSpPr>
          <p:cNvPr id="108" name="Shape 108"/>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09" name="Shape 10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18" name="Shape 11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5" name="Shape 125"/>
        <p:cNvGrpSpPr/>
        <p:nvPr/>
      </p:nvGrpSpPr>
      <p:grpSpPr>
        <a:xfrm>
          <a:off y="0" x="0"/>
          <a:ext cy="0" cx="0"/>
          <a:chOff y="0" x="0"/>
          <a:chExt cy="0" cx="0"/>
        </a:xfrm>
      </p:grpSpPr>
      <p:sp>
        <p:nvSpPr>
          <p:cNvPr id="126" name="Shape 12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27" name="Shape 12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txBox="1"/>
          <p:nvPr>
            <p:ph idx="1" type="body"/>
          </p:nvPr>
        </p:nvSpPr>
        <p:spPr>
          <a:xfrm>
            <a:off y="4861441" x="709929"/>
            <a:ext cy="4605576" cx="5679439"/>
          </a:xfrm>
          <a:prstGeom prst="rect">
            <a:avLst/>
          </a:prstGeom>
        </p:spPr>
        <p:txBody>
          <a:bodyPr bIns="91425" rIns="91425" lIns="91425" tIns="91425" anchor="ctr" anchorCtr="0">
            <a:noAutofit/>
          </a:bodyPr>
          <a:lstStyle/>
          <a:p/>
        </p:txBody>
      </p:sp>
      <p:sp>
        <p:nvSpPr>
          <p:cNvPr id="137" name="Shape 13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Target="../media/image00.png" Type="http://schemas.openxmlformats.org/officeDocument/2006/relationships/image" Id="rId2"/><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Diapositiva titolo">
    <p:spTree>
      <p:nvGrpSpPr>
        <p:cNvPr id="16" name="Shape 16"/>
        <p:cNvGrpSpPr/>
        <p:nvPr/>
      </p:nvGrpSpPr>
      <p:grpSpPr>
        <a:xfrm>
          <a:off y="0" x="0"/>
          <a:ext cy="0" cx="0"/>
          <a:chOff y="0" x="0"/>
          <a:chExt cy="0" cx="0"/>
        </a:xfrm>
      </p:grpSpPr>
      <p:sp>
        <p:nvSpPr>
          <p:cNvPr id="17" name="Shape 17"/>
          <p:cNvSpPr/>
          <p:nvPr/>
        </p:nvSpPr>
        <p:spPr>
          <a:xfrm>
            <a:off y="-26988" x="0"/>
            <a:ext cy="1008063" cx="9144000"/>
          </a:xfrm>
          <a:prstGeom prst="rect">
            <a:avLst/>
          </a:prstGeom>
          <a:solidFill>
            <a:srgbClr val="008000"/>
          </a:solidFill>
          <a:ln>
            <a:noFill/>
          </a:ln>
        </p:spPr>
        <p:txBody>
          <a:bodyPr bIns="45700" rIns="91425" lIns="91425" tIns="45700" anchor="ctr" anchorCtr="0">
            <a:noAutofit/>
          </a:bodyPr>
          <a:lstStyle/>
          <a:p/>
        </p:txBody>
      </p:sp>
      <p:pic>
        <p:nvPicPr>
          <p:cNvPr id="18" name="Shape 18"/>
          <p:cNvPicPr preferRelativeResize="0"/>
          <p:nvPr/>
        </p:nvPicPr>
        <p:blipFill>
          <a:blip r:embed="rId2"/>
          <a:stretch>
            <a:fillRect/>
          </a:stretch>
        </p:blipFill>
        <p:spPr>
          <a:xfrm>
            <a:off y="109538" x="6630988"/>
            <a:ext cy="798512" cx="1763712"/>
          </a:xfrm>
          <a:prstGeom prst="rect">
            <a:avLst/>
          </a:prstGeom>
        </p:spPr>
      </p:pic>
      <p:sp>
        <p:nvSpPr>
          <p:cNvPr id="19" name="Shape 19"/>
          <p:cNvSpPr txBox="1"/>
          <p:nvPr>
            <p:ph type="ctrTitle"/>
          </p:nvPr>
        </p:nvSpPr>
        <p:spPr>
          <a:xfrm>
            <a:off y="2130425" x="685800"/>
            <a:ext cy="1470024" cx="7772400"/>
          </a:xfrm>
          <a:prstGeom prst="rect">
            <a:avLst/>
          </a:prstGeom>
          <a:noFill/>
          <a:ln>
            <a:noFill/>
          </a:ln>
        </p:spPr>
        <p:txBody>
          <a:bodyPr bIns="91425" rIns="91425" lIns="91425" tIns="91425" anchor="ctr" anchorCtr="0"/>
          <a:lstStyle>
            <a:lvl1pPr algn="ctr" rtl="0" marR="0" indent="0" marL="0">
              <a:spcBef>
                <a:spcPts val="0"/>
              </a:spcBef>
              <a:spcAft>
                <a:spcPts val="0"/>
              </a:spcAft>
              <a:defRPr strike="noStrike" u="none" b="1" cap="none" baseline="0" sz="3300" i="0">
                <a:solidFill>
                  <a:srgbClr val="FC3E00"/>
                </a:solidFill>
                <a:latin typeface="Arial Narrow"/>
                <a:ea typeface="Arial Narrow"/>
                <a:cs typeface="Arial Narrow"/>
                <a:sym typeface="Arial Narrow"/>
              </a:defRPr>
            </a:lvl1pPr>
            <a:lvl2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2pPr>
            <a:lvl3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3pPr>
            <a:lvl4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4pPr>
            <a:lvl5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5pPr>
            <a:lvl6pPr algn="l" rtl="0" marR="0" indent="0" marL="457200">
              <a:spcBef>
                <a:spcPts val="0"/>
              </a:spcBef>
              <a:spcAft>
                <a:spcPts val="0"/>
              </a:spcAft>
              <a:defRPr strike="noStrike" u="none" b="1" cap="none" baseline="0" sz="2500" i="0">
                <a:solidFill>
                  <a:schemeClr val="lt1"/>
                </a:solidFill>
                <a:latin typeface="Arial Narrow"/>
                <a:ea typeface="Arial Narrow"/>
                <a:cs typeface="Arial Narrow"/>
                <a:sym typeface="Arial Narrow"/>
              </a:defRPr>
            </a:lvl6pPr>
            <a:lvl7pPr algn="l" rtl="0" marR="0" indent="0" marL="914400">
              <a:spcBef>
                <a:spcPts val="0"/>
              </a:spcBef>
              <a:spcAft>
                <a:spcPts val="0"/>
              </a:spcAft>
              <a:defRPr strike="noStrike" u="none" b="1" cap="none" baseline="0" sz="2500" i="0">
                <a:solidFill>
                  <a:schemeClr val="lt1"/>
                </a:solidFill>
                <a:latin typeface="Arial Narrow"/>
                <a:ea typeface="Arial Narrow"/>
                <a:cs typeface="Arial Narrow"/>
                <a:sym typeface="Arial Narrow"/>
              </a:defRPr>
            </a:lvl7pPr>
            <a:lvl8pPr algn="l" rtl="0" marR="0" indent="0" marL="1371600">
              <a:spcBef>
                <a:spcPts val="0"/>
              </a:spcBef>
              <a:spcAft>
                <a:spcPts val="0"/>
              </a:spcAft>
              <a:defRPr strike="noStrike" u="none" b="1" cap="none" baseline="0" sz="2500" i="0">
                <a:solidFill>
                  <a:schemeClr val="lt1"/>
                </a:solidFill>
                <a:latin typeface="Arial Narrow"/>
                <a:ea typeface="Arial Narrow"/>
                <a:cs typeface="Arial Narrow"/>
                <a:sym typeface="Arial Narrow"/>
              </a:defRPr>
            </a:lvl8pPr>
            <a:lvl9pPr algn="l" rtl="0" marR="0" indent="0" marL="1828800">
              <a:spcBef>
                <a:spcPts val="0"/>
              </a:spcBef>
              <a:spcAft>
                <a:spcPts val="0"/>
              </a:spcAft>
              <a:defRPr strike="noStrike" u="none" b="1" cap="none" baseline="0" sz="2500" i="0">
                <a:solidFill>
                  <a:schemeClr val="lt1"/>
                </a:solidFill>
                <a:latin typeface="Arial Narrow"/>
                <a:ea typeface="Arial Narrow"/>
                <a:cs typeface="Arial Narrow"/>
                <a:sym typeface="Arial Narrow"/>
              </a:defRPr>
            </a:lvl9pPr>
          </a:lstStyle>
          <a:p/>
        </p:txBody>
      </p:sp>
      <p:sp>
        <p:nvSpPr>
          <p:cNvPr id="20" name="Shape 20"/>
          <p:cNvSpPr txBox="1"/>
          <p:nvPr>
            <p:ph idx="1" type="subTitle"/>
          </p:nvPr>
        </p:nvSpPr>
        <p:spPr>
          <a:xfrm>
            <a:off y="3860800" x="1403350"/>
            <a:ext cy="1271587" cx="6400799"/>
          </a:xfrm>
          <a:prstGeom prst="rect">
            <a:avLst/>
          </a:prstGeom>
          <a:noFill/>
          <a:ln>
            <a:noFill/>
          </a:ln>
        </p:spPr>
        <p:txBody>
          <a:bodyPr bIns="91425" rIns="91425" lIns="91425" tIns="91425" anchor="t" anchorCtr="0"/>
          <a:lstStyle>
            <a:lvl1pPr algn="ctr" rtl="0" marR="0" indent="0" marL="0">
              <a:spcBef>
                <a:spcPts val="560"/>
              </a:spcBef>
              <a:spcAft>
                <a:spcPts val="0"/>
              </a:spcAft>
              <a:buClr>
                <a:srgbClr val="1312FF"/>
              </a:buClr>
              <a:buFont typeface="Arial Narrow"/>
              <a:buNone/>
              <a:defRPr strike="noStrike" u="none" b="1" cap="none" baseline="0" sz="2800" i="0">
                <a:solidFill>
                  <a:srgbClr val="1312FF"/>
                </a:solidFill>
                <a:latin typeface="Arial Narrow"/>
                <a:ea typeface="Arial Narrow"/>
                <a:cs typeface="Arial Narrow"/>
                <a:sym typeface="Arial Narrow"/>
              </a:defRPr>
            </a:lvl1pPr>
            <a:lvl2pPr algn="l" rtl="0" marR="0" indent="-107950" marL="742950">
              <a:spcBef>
                <a:spcPts val="560"/>
              </a:spcBef>
              <a:spcAft>
                <a:spcPts val="0"/>
              </a:spcAft>
              <a:buClr>
                <a:srgbClr val="FC3E00"/>
              </a:buClr>
              <a:buFont typeface="Arial Narrow"/>
              <a:buChar char="–"/>
              <a:defRPr strike="noStrike" u="none" b="0" cap="none" baseline="0" sz="2800" i="0">
                <a:solidFill>
                  <a:srgbClr val="FC3E00"/>
                </a:solidFill>
                <a:latin typeface="Arial Narrow"/>
                <a:ea typeface="Arial Narrow"/>
                <a:cs typeface="Arial Narrow"/>
                <a:sym typeface="Arial Narrow"/>
              </a:defRPr>
            </a:lvl2pPr>
            <a:lvl3pPr algn="l" rtl="0" marR="0" indent="-76200" marL="1143000">
              <a:spcBef>
                <a:spcPts val="480"/>
              </a:spcBef>
              <a:spcAft>
                <a:spcPts val="0"/>
              </a:spcAft>
              <a:buClr>
                <a:schemeClr val="dk1"/>
              </a:buClr>
              <a:buFont typeface="Arial Narrow"/>
              <a:buChar char="•"/>
              <a:defRPr strike="noStrike" u="none" b="0" cap="none" baseline="0" sz="2400" i="0">
                <a:solidFill>
                  <a:schemeClr val="dk1"/>
                </a:solidFill>
                <a:latin typeface="Arial Narrow"/>
                <a:ea typeface="Arial Narrow"/>
                <a:cs typeface="Arial Narrow"/>
                <a:sym typeface="Arial Narrow"/>
              </a:defRPr>
            </a:lvl3pPr>
            <a:lvl4pPr algn="l" rtl="0" marR="0" indent="-101600" marL="16002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4pPr>
            <a:lvl5pPr algn="l" rtl="0" marR="0" indent="-101600" marL="20574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5pPr>
            <a:lvl6pPr algn="l" rtl="0" marR="0" indent="-101600" marL="25146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6pPr>
            <a:lvl7pPr algn="l" rtl="0" marR="0" indent="-101600" marL="29718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7pPr>
            <a:lvl8pPr algn="l" rtl="0" marR="0" indent="-101600" marL="34290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8pPr>
            <a:lvl9pPr algn="l" rtl="0" marR="0" indent="-101600" marL="38862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9pPr>
          </a:lstStyle>
          <a:p/>
        </p:txBody>
      </p:sp>
      <p:sp>
        <p:nvSpPr>
          <p:cNvPr id="21" name="Shape 21"/>
          <p:cNvSpPr txBox="1"/>
          <p:nvPr>
            <p:ph idx="11" type="ftr"/>
          </p:nvPr>
        </p:nvSpPr>
        <p:spPr>
          <a:xfrm>
            <a:off y="6237312" x="2339751"/>
            <a:ext cy="476249" cx="4608512"/>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22" name="Shape 22"/>
          <p:cNvSpPr txBox="1"/>
          <p:nvPr>
            <p:ph idx="12" type="sldNum"/>
          </p:nvPr>
        </p:nvSpPr>
        <p:spPr>
          <a:xfrm>
            <a:off y="6245225" x="7524328"/>
            <a:ext cy="476249" cx="1162471"/>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23" name="Shape 23"/>
          <p:cNvSpPr txBox="1"/>
          <p:nvPr>
            <p:ph idx="10" type="dt"/>
          </p:nvPr>
        </p:nvSpPr>
        <p:spPr>
          <a:xfrm>
            <a:off y="6245225" x="457200"/>
            <a:ext cy="476249" cx="1018456"/>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olo e contenuto">
    <p:spTree>
      <p:nvGrpSpPr>
        <p:cNvPr id="24" name="Shape 24"/>
        <p:cNvGrpSpPr/>
        <p:nvPr/>
      </p:nvGrpSpPr>
      <p:grpSpPr>
        <a:xfrm>
          <a:off y="0" x="0"/>
          <a:ext cy="0" cx="0"/>
          <a:chOff y="0" x="0"/>
          <a:chExt cy="0" cx="0"/>
        </a:xfrm>
      </p:grpSpPr>
      <p:sp>
        <p:nvSpPr>
          <p:cNvPr id="25" name="Shape 25"/>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26" name="Shape 26"/>
          <p:cNvSpPr txBox="1"/>
          <p:nvPr>
            <p:ph idx="1" type="body"/>
          </p:nvPr>
        </p:nvSpPr>
        <p:spPr>
          <a:xfrm>
            <a:off y="1052736" x="251519"/>
            <a:ext cy="5040783" cx="8640960"/>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1312FF"/>
              </a:buClr>
              <a:buFont typeface="Arial Narrow"/>
              <a:buChar char="•"/>
              <a:defRPr b="1" sz="3200">
                <a:solidFill>
                  <a:srgbClr val="1312FF"/>
                </a:solidFill>
                <a:latin typeface="Arial Narrow"/>
                <a:ea typeface="Arial Narrow"/>
                <a:cs typeface="Arial Narrow"/>
                <a:sym typeface="Arial Narrow"/>
              </a:defRPr>
            </a:lvl1pPr>
            <a:lvl2pPr algn="l" rtl="0" indent="-107950" marL="742950">
              <a:spcBef>
                <a:spcPts val="560"/>
              </a:spcBef>
              <a:spcAft>
                <a:spcPts val="0"/>
              </a:spcAft>
              <a:buClr>
                <a:srgbClr val="FC3E00"/>
              </a:buClr>
              <a:buFont typeface="Arial Narrow"/>
              <a:buChar char="–"/>
              <a:defRPr sz="2800">
                <a:solidFill>
                  <a:srgbClr val="FC3E00"/>
                </a:solidFill>
                <a:latin typeface="Arial Narrow"/>
                <a:ea typeface="Arial Narrow"/>
                <a:cs typeface="Arial Narrow"/>
                <a:sym typeface="Arial Narrow"/>
              </a:defRPr>
            </a:lvl2pPr>
            <a:lvl3pPr algn="l" rtl="0" indent="-76200" marL="1143000">
              <a:spcBef>
                <a:spcPts val="480"/>
              </a:spcBef>
              <a:spcAft>
                <a:spcPts val="0"/>
              </a:spcAft>
              <a:buClr>
                <a:schemeClr val="dk1"/>
              </a:buClr>
              <a:buFont typeface="Arial Narrow"/>
              <a:buChar char="•"/>
              <a:defRPr sz="2400">
                <a:solidFill>
                  <a:schemeClr val="dk1"/>
                </a:solidFill>
                <a:latin typeface="Arial Narrow"/>
                <a:ea typeface="Arial Narrow"/>
                <a:cs typeface="Arial Narrow"/>
                <a:sym typeface="Arial Narrow"/>
              </a:defRPr>
            </a:lvl3pPr>
            <a:lvl4pPr algn="l" rtl="0" indent="-101600" marL="1600200">
              <a:spcBef>
                <a:spcPts val="400"/>
              </a:spcBef>
              <a:spcAft>
                <a:spcPts val="0"/>
              </a:spcAft>
              <a:buClr>
                <a:schemeClr val="dk1"/>
              </a:buClr>
              <a:buFont typeface="Arial Narrow"/>
              <a:buChar char="–"/>
              <a:defRPr sz="2000">
                <a:solidFill>
                  <a:schemeClr val="dk1"/>
                </a:solidFill>
                <a:latin typeface="Arial Narrow"/>
                <a:ea typeface="Arial Narrow"/>
                <a:cs typeface="Arial Narrow"/>
                <a:sym typeface="Arial Narrow"/>
              </a:defRPr>
            </a:lvl4pPr>
            <a:lvl5pPr algn="l" rtl="0" indent="-101600" marL="2057400">
              <a:spcBef>
                <a:spcPts val="400"/>
              </a:spcBef>
              <a:spcAft>
                <a:spcPts val="0"/>
              </a:spcAft>
              <a:buClr>
                <a:schemeClr val="dk1"/>
              </a:buClr>
              <a:buFont typeface="Arial Narrow"/>
              <a:buChar char="»"/>
              <a:defRPr sz="2000">
                <a:solidFill>
                  <a:schemeClr val="dk1"/>
                </a:solidFill>
                <a:latin typeface="Arial Narrow"/>
                <a:ea typeface="Arial Narrow"/>
                <a:cs typeface="Arial Narrow"/>
                <a:sym typeface="Arial Narrow"/>
              </a:defRPr>
            </a:lvl5pPr>
            <a:lvl6pPr algn="l" rtl="0" indent="-101600" marL="2514600">
              <a:spcBef>
                <a:spcPts val="400"/>
              </a:spcBef>
              <a:spcAft>
                <a:spcPts val="0"/>
              </a:spcAft>
              <a:buClr>
                <a:schemeClr val="dk1"/>
              </a:buClr>
              <a:buFont typeface="Arial Narrow"/>
              <a:buChar char="»"/>
              <a:defRPr sz="2000">
                <a:solidFill>
                  <a:schemeClr val="dk1"/>
                </a:solidFill>
                <a:latin typeface="Arial Narrow"/>
                <a:ea typeface="Arial Narrow"/>
                <a:cs typeface="Arial Narrow"/>
                <a:sym typeface="Arial Narrow"/>
              </a:defRPr>
            </a:lvl6pPr>
            <a:lvl7pPr algn="l" rtl="0" indent="-101600" marL="2971800">
              <a:spcBef>
                <a:spcPts val="400"/>
              </a:spcBef>
              <a:spcAft>
                <a:spcPts val="0"/>
              </a:spcAft>
              <a:buClr>
                <a:schemeClr val="dk1"/>
              </a:buClr>
              <a:buFont typeface="Arial Narrow"/>
              <a:buChar char="»"/>
              <a:defRPr sz="2000">
                <a:solidFill>
                  <a:schemeClr val="dk1"/>
                </a:solidFill>
                <a:latin typeface="Arial Narrow"/>
                <a:ea typeface="Arial Narrow"/>
                <a:cs typeface="Arial Narrow"/>
                <a:sym typeface="Arial Narrow"/>
              </a:defRPr>
            </a:lvl7pPr>
            <a:lvl8pPr algn="l" rtl="0" indent="-101600" marL="3429000">
              <a:spcBef>
                <a:spcPts val="400"/>
              </a:spcBef>
              <a:spcAft>
                <a:spcPts val="0"/>
              </a:spcAft>
              <a:buClr>
                <a:schemeClr val="dk1"/>
              </a:buClr>
              <a:buFont typeface="Arial Narrow"/>
              <a:buChar char="»"/>
              <a:defRPr sz="2000">
                <a:solidFill>
                  <a:schemeClr val="dk1"/>
                </a:solidFill>
                <a:latin typeface="Arial Narrow"/>
                <a:ea typeface="Arial Narrow"/>
                <a:cs typeface="Arial Narrow"/>
                <a:sym typeface="Arial Narrow"/>
              </a:defRPr>
            </a:lvl8pPr>
            <a:lvl9pPr algn="l" rtl="0" indent="-101600" marL="3886200">
              <a:spcBef>
                <a:spcPts val="400"/>
              </a:spcBef>
              <a:spcAft>
                <a:spcPts val="0"/>
              </a:spcAft>
              <a:buClr>
                <a:schemeClr val="dk1"/>
              </a:buClr>
              <a:buFont typeface="Arial Narrow"/>
              <a:buChar char="»"/>
              <a:defRPr sz="2000">
                <a:solidFill>
                  <a:schemeClr val="dk1"/>
                </a:solidFill>
                <a:latin typeface="Arial Narrow"/>
                <a:ea typeface="Arial Narrow"/>
                <a:cs typeface="Arial Narrow"/>
                <a:sym typeface="Arial Narrow"/>
              </a:defRPr>
            </a:lvl9pPr>
          </a:lstStyle>
          <a:p/>
        </p:txBody>
      </p:sp>
      <p:sp>
        <p:nvSpPr>
          <p:cNvPr id="27" name="Shape 27"/>
          <p:cNvSpPr txBox="1"/>
          <p:nvPr>
            <p:ph idx="11" type="ftr"/>
          </p:nvPr>
        </p:nvSpPr>
        <p:spPr>
          <a:xfrm>
            <a:off y="6237312" x="2411759"/>
            <a:ext cy="457200" cx="4465638"/>
          </a:xfrm>
          <a:prstGeom prst="rect">
            <a:avLst/>
          </a:prstGeom>
          <a:noFill/>
          <a:ln>
            <a:noFill/>
          </a:ln>
        </p:spPr>
        <p:txBody>
          <a:bodyPr bIns="91425" rIns="91425" lIns="91425" tIns="91425" anchor="t" anchorCtr="0"/>
          <a:lstStyle>
            <a:lvl1pPr algn="ctr"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28" name="Shape 28"/>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29" name="Shape 29"/>
          <p:cNvSpPr txBox="1"/>
          <p:nvPr>
            <p:ph idx="10" type="dt"/>
          </p:nvPr>
        </p:nvSpPr>
        <p:spPr>
          <a:xfrm>
            <a:off y="6237312" x="179511"/>
            <a:ext cy="476249" cx="1162049"/>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Due contenuti">
    <p:spTree>
      <p:nvGrpSpPr>
        <p:cNvPr id="30" name="Shape 30"/>
        <p:cNvGrpSpPr/>
        <p:nvPr/>
      </p:nvGrpSpPr>
      <p:grpSpPr>
        <a:xfrm>
          <a:off y="0" x="0"/>
          <a:ext cy="0" cx="0"/>
          <a:chOff y="0" x="0"/>
          <a:chExt cy="0" cx="0"/>
        </a:xfrm>
      </p:grpSpPr>
      <p:sp>
        <p:nvSpPr>
          <p:cNvPr id="31" name="Shape 31"/>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32" name="Shape 32"/>
          <p:cNvSpPr txBox="1"/>
          <p:nvPr>
            <p:ph idx="1" type="body"/>
          </p:nvPr>
        </p:nvSpPr>
        <p:spPr>
          <a:xfrm>
            <a:off y="1052512" x="457200"/>
            <a:ext cy="5073650" cx="4038599"/>
          </a:xfrm>
          <a:prstGeom prst="rect">
            <a:avLst/>
          </a:prstGeom>
          <a:noFill/>
          <a:ln>
            <a:noFill/>
          </a:ln>
        </p:spPr>
        <p:txBody>
          <a:bodyPr bIns="91425" rIns="91425" lIns="91425" t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
        <p:nvSpPr>
          <p:cNvPr id="33" name="Shape 33"/>
          <p:cNvSpPr txBox="1"/>
          <p:nvPr>
            <p:ph idx="2" type="body"/>
          </p:nvPr>
        </p:nvSpPr>
        <p:spPr>
          <a:xfrm>
            <a:off y="1052512" x="4648200"/>
            <a:ext cy="5073650" cx="4038599"/>
          </a:xfrm>
          <a:prstGeom prst="rect">
            <a:avLst/>
          </a:prstGeom>
          <a:noFill/>
          <a:ln>
            <a:noFill/>
          </a:ln>
        </p:spPr>
        <p:txBody>
          <a:bodyPr bIns="91425" rIns="91425" lIns="91425" t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
        <p:nvSpPr>
          <p:cNvPr id="34" name="Shape 34"/>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35" name="Shape 35"/>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36" name="Shape 36"/>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Solo titolo">
    <p:spTree>
      <p:nvGrpSpPr>
        <p:cNvPr id="37" name="Shape 37"/>
        <p:cNvGrpSpPr/>
        <p:nvPr/>
      </p:nvGrpSpPr>
      <p:grpSpPr>
        <a:xfrm>
          <a:off y="0" x="0"/>
          <a:ext cy="0" cx="0"/>
          <a:chOff y="0" x="0"/>
          <a:chExt cy="0" cx="0"/>
        </a:xfrm>
      </p:grpSpPr>
      <p:sp>
        <p:nvSpPr>
          <p:cNvPr id="38" name="Shape 38"/>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39" name="Shape 39"/>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40" name="Shape 40"/>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41" name="Shape 41"/>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OverObj">
  <p:cSld name="Titolo e testo sopra contenuto">
    <p:spTree>
      <p:nvGrpSpPr>
        <p:cNvPr id="42" name="Shape 42"/>
        <p:cNvGrpSpPr/>
        <p:nvPr/>
      </p:nvGrpSpPr>
      <p:grpSpPr>
        <a:xfrm>
          <a:off y="0" x="0"/>
          <a:ext cy="0" cx="0"/>
          <a:chOff y="0" x="0"/>
          <a:chExt cy="0" cx="0"/>
        </a:xfrm>
      </p:grpSpPr>
      <p:sp>
        <p:nvSpPr>
          <p:cNvPr id="43" name="Shape 43"/>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44" name="Shape 44"/>
          <p:cNvSpPr txBox="1"/>
          <p:nvPr>
            <p:ph idx="1" type="body"/>
          </p:nvPr>
        </p:nvSpPr>
        <p:spPr>
          <a:xfrm>
            <a:off y="1052512" x="457200"/>
            <a:ext cy="2460624" cx="8229600"/>
          </a:xfrm>
          <a:prstGeom prst="rect">
            <a:avLst/>
          </a:prstGeom>
          <a:noFill/>
          <a:ln>
            <a:noFill/>
          </a:ln>
        </p:spPr>
        <p:txBody>
          <a:bodyPr bIns="91425" rIns="91425" lIns="91425" tIns="91425" anchor="t" anchorCtr="0"/>
          <a:lstStyle>
            <a:lvl1pPr rtl="0">
              <a:defRPr sz="2800"/>
            </a:lvl1pPr>
            <a:lvl2pPr rtl="0">
              <a:defRPr sz="2400"/>
            </a:lvl2pPr>
            <a:lvl3pPr rtl="0">
              <a:defRPr sz="2000"/>
            </a:lvl3pPr>
            <a:lvl4pPr rtl="0">
              <a:defRPr sz="1800"/>
            </a:lvl4pPr>
            <a:lvl5pPr rtl="0">
              <a:defRPr sz="1800"/>
            </a:lvl5pPr>
            <a:lvl6pPr rtl="0">
              <a:defRPr/>
            </a:lvl6pPr>
            <a:lvl7pPr rtl="0">
              <a:defRPr/>
            </a:lvl7pPr>
            <a:lvl8pPr rtl="0">
              <a:defRPr/>
            </a:lvl8pPr>
            <a:lvl9pPr rtl="0">
              <a:defRPr/>
            </a:lvl9pPr>
          </a:lstStyle>
          <a:p/>
        </p:txBody>
      </p:sp>
      <p:sp>
        <p:nvSpPr>
          <p:cNvPr id="45" name="Shape 45"/>
          <p:cNvSpPr txBox="1"/>
          <p:nvPr>
            <p:ph idx="2" type="body"/>
          </p:nvPr>
        </p:nvSpPr>
        <p:spPr>
          <a:xfrm>
            <a:off y="3665537" x="457200"/>
            <a:ext cy="2460624" cx="8229600"/>
          </a:xfrm>
          <a:prstGeom prst="rect">
            <a:avLst/>
          </a:prstGeom>
          <a:noFill/>
          <a:ln>
            <a:noFill/>
          </a:ln>
        </p:spPr>
        <p:txBody>
          <a:bodyPr bIns="91425" rIns="91425" lIns="91425" tIns="91425" anchor="t" anchorCtr="0"/>
          <a:lstStyle>
            <a:lvl1pPr rtl="0">
              <a:defRPr sz="2800"/>
            </a:lvl1pPr>
            <a:lvl2pPr rtl="0">
              <a:defRPr sz="2400"/>
            </a:lvl2pPr>
            <a:lvl3pPr rtl="0">
              <a:defRPr sz="2000"/>
            </a:lvl3pPr>
            <a:lvl4pPr rtl="0">
              <a:defRPr sz="1800"/>
            </a:lvl4pPr>
            <a:lvl5pPr rtl="0">
              <a:defRPr sz="1800"/>
            </a:lvl5pPr>
            <a:lvl6pPr rtl="0">
              <a:defRPr/>
            </a:lvl6pPr>
            <a:lvl7pPr rtl="0">
              <a:defRPr/>
            </a:lvl7pPr>
            <a:lvl8pPr rtl="0">
              <a:defRPr/>
            </a:lvl8pPr>
            <a:lvl9pPr rtl="0">
              <a:defRPr/>
            </a:lvl9pPr>
          </a:lstStyle>
          <a:p/>
        </p:txBody>
      </p:sp>
      <p:sp>
        <p:nvSpPr>
          <p:cNvPr id="46" name="Shape 46"/>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47" name="Shape 47"/>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48" name="Shape 48"/>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bl">
  <p:cSld name="Titolo e tabella">
    <p:spTree>
      <p:nvGrpSpPr>
        <p:cNvPr id="49" name="Shape 49"/>
        <p:cNvGrpSpPr/>
        <p:nvPr/>
      </p:nvGrpSpPr>
      <p:grpSpPr>
        <a:xfrm>
          <a:off y="0" x="0"/>
          <a:ext cy="0" cx="0"/>
          <a:chOff y="0" x="0"/>
          <a:chExt cy="0" cx="0"/>
        </a:xfrm>
      </p:grpSpPr>
      <p:sp>
        <p:nvSpPr>
          <p:cNvPr id="50" name="Shape 50"/>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51" name="Shape 51"/>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52" name="Shape 52"/>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53" name="Shape 53"/>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1.xml" Type="http://schemas.openxmlformats.org/officeDocument/2006/relationships/slideLayout" Id="rId2"/><Relationship Target="../media/image00.png" Type="http://schemas.openxmlformats.org/officeDocument/2006/relationships/image" Id="rId1"/><Relationship Target="../slideLayouts/slideLayout3.xml" Type="http://schemas.openxmlformats.org/officeDocument/2006/relationships/slideLayout" Id="rId4"/><Relationship Target="../slideLayouts/slideLayout2.xml" Type="http://schemas.openxmlformats.org/officeDocument/2006/relationships/slideLayout" Id="rId3"/><Relationship Target="../slideLayouts/slideLayout5.xml" Type="http://schemas.openxmlformats.org/officeDocument/2006/relationships/slideLayout" Id="rId6"/><Relationship Target="../slideLayouts/slideLayout4.xml" Type="http://schemas.openxmlformats.org/officeDocument/2006/relationships/slideLayout" Id="rId5"/><Relationship Target="../theme/theme3.xml" Type="http://schemas.openxmlformats.org/officeDocument/2006/relationships/theme" Id="rId8"/><Relationship Target="../slideLayouts/slideLayout6.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p:nvPr/>
        </p:nvSpPr>
        <p:spPr>
          <a:xfrm>
            <a:off y="-26988" x="0"/>
            <a:ext cy="1008063" cx="9144000"/>
          </a:xfrm>
          <a:prstGeom prst="rect">
            <a:avLst/>
          </a:prstGeom>
          <a:solidFill>
            <a:srgbClr val="008000"/>
          </a:solidFill>
          <a:ln>
            <a:noFill/>
          </a:ln>
        </p:spPr>
        <p:txBody>
          <a:bodyPr bIns="45700" rIns="91425" lIns="91425" tIns="45700" anchor="ctr" anchorCtr="0">
            <a:noAutofit/>
          </a:bodyPr>
          <a:lstStyle/>
          <a:p/>
        </p:txBody>
      </p:sp>
      <p:sp>
        <p:nvSpPr>
          <p:cNvPr id="10" name="Shape 10"/>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
        <p:nvSpPr>
          <p:cNvPr id="11" name="Shape 11"/>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defRPr strike="noStrike" u="none" b="0" cap="none" baseline="0" sz="1200" i="0">
                <a:solidFill>
                  <a:srgbClr val="008000"/>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pic>
        <p:nvPicPr>
          <p:cNvPr id="12" name="Shape 12"/>
          <p:cNvPicPr preferRelativeResize="0"/>
          <p:nvPr/>
        </p:nvPicPr>
        <p:blipFill>
          <a:blip r:embed="rId1"/>
          <a:stretch>
            <a:fillRect/>
          </a:stretch>
        </p:blipFill>
        <p:spPr>
          <a:xfrm>
            <a:off y="109538" x="6630988"/>
            <a:ext cy="798512" cx="1763712"/>
          </a:xfrm>
          <a:prstGeom prst="rect">
            <a:avLst/>
          </a:prstGeom>
        </p:spPr>
      </p:pic>
      <p:sp>
        <p:nvSpPr>
          <p:cNvPr id="13" name="Shape 13"/>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1pPr>
            <a:lvl2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2pPr>
            <a:lvl3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3pPr>
            <a:lvl4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4pPr>
            <a:lvl5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5pPr>
            <a:lvl6pPr algn="l" rtl="0" marR="0" indent="0" marL="457200">
              <a:spcBef>
                <a:spcPts val="0"/>
              </a:spcBef>
              <a:spcAft>
                <a:spcPts val="0"/>
              </a:spcAft>
              <a:defRPr strike="noStrike" u="none" b="1" cap="none" baseline="0" sz="2500" i="0">
                <a:solidFill>
                  <a:schemeClr val="lt1"/>
                </a:solidFill>
                <a:latin typeface="Arial Narrow"/>
                <a:ea typeface="Arial Narrow"/>
                <a:cs typeface="Arial Narrow"/>
                <a:sym typeface="Arial Narrow"/>
              </a:defRPr>
            </a:lvl6pPr>
            <a:lvl7pPr algn="l" rtl="0" marR="0" indent="0" marL="914400">
              <a:spcBef>
                <a:spcPts val="0"/>
              </a:spcBef>
              <a:spcAft>
                <a:spcPts val="0"/>
              </a:spcAft>
              <a:defRPr strike="noStrike" u="none" b="1" cap="none" baseline="0" sz="2500" i="0">
                <a:solidFill>
                  <a:schemeClr val="lt1"/>
                </a:solidFill>
                <a:latin typeface="Arial Narrow"/>
                <a:ea typeface="Arial Narrow"/>
                <a:cs typeface="Arial Narrow"/>
                <a:sym typeface="Arial Narrow"/>
              </a:defRPr>
            </a:lvl7pPr>
            <a:lvl8pPr algn="l" rtl="0" marR="0" indent="0" marL="1371600">
              <a:spcBef>
                <a:spcPts val="0"/>
              </a:spcBef>
              <a:spcAft>
                <a:spcPts val="0"/>
              </a:spcAft>
              <a:defRPr strike="noStrike" u="none" b="1" cap="none" baseline="0" sz="2500" i="0">
                <a:solidFill>
                  <a:schemeClr val="lt1"/>
                </a:solidFill>
                <a:latin typeface="Arial Narrow"/>
                <a:ea typeface="Arial Narrow"/>
                <a:cs typeface="Arial Narrow"/>
                <a:sym typeface="Arial Narrow"/>
              </a:defRPr>
            </a:lvl8pPr>
            <a:lvl9pPr algn="l" rtl="0" marR="0" indent="0" marL="1828800">
              <a:spcBef>
                <a:spcPts val="0"/>
              </a:spcBef>
              <a:spcAft>
                <a:spcPts val="0"/>
              </a:spcAft>
              <a:defRPr strike="noStrike" u="none" b="1" cap="none" baseline="0" sz="2500" i="0">
                <a:solidFill>
                  <a:schemeClr val="lt1"/>
                </a:solidFill>
                <a:latin typeface="Arial Narrow"/>
                <a:ea typeface="Arial Narrow"/>
                <a:cs typeface="Arial Narrow"/>
                <a:sym typeface="Arial Narrow"/>
              </a:defRPr>
            </a:lvl9pPr>
          </a:lstStyle>
          <a:p/>
        </p:txBody>
      </p:sp>
      <p:sp>
        <p:nvSpPr>
          <p:cNvPr id="14" name="Shape 14"/>
          <p:cNvSpPr txBox="1"/>
          <p:nvPr>
            <p:ph idx="1" type="body"/>
          </p:nvPr>
        </p:nvSpPr>
        <p:spPr>
          <a:xfrm>
            <a:off y="1052512" x="251519"/>
            <a:ext cy="5073650" cx="8640960"/>
          </a:xfrm>
          <a:prstGeom prst="rect">
            <a:avLst/>
          </a:prstGeom>
          <a:noFill/>
          <a:ln>
            <a:noFill/>
          </a:ln>
        </p:spPr>
        <p:txBody>
          <a:bodyPr bIns="91425" rIns="91425" lIns="91425" tIns="91425" anchor="t" anchorCtr="0"/>
          <a:lstStyle>
            <a:lvl1pPr algn="l" rtl="0" marR="0" indent="-139700" marL="342900">
              <a:spcBef>
                <a:spcPts val="640"/>
              </a:spcBef>
              <a:spcAft>
                <a:spcPts val="0"/>
              </a:spcAft>
              <a:buClr>
                <a:srgbClr val="1312FF"/>
              </a:buClr>
              <a:buFont typeface="Arial Narrow"/>
              <a:buChar char="•"/>
              <a:defRPr strike="noStrike" u="none" b="1" cap="none" baseline="0" sz="3200" i="0">
                <a:solidFill>
                  <a:srgbClr val="1312FF"/>
                </a:solidFill>
                <a:latin typeface="Arial Narrow"/>
                <a:ea typeface="Arial Narrow"/>
                <a:cs typeface="Arial Narrow"/>
                <a:sym typeface="Arial Narrow"/>
              </a:defRPr>
            </a:lvl1pPr>
            <a:lvl2pPr algn="l" rtl="0" marR="0" indent="-107950" marL="742950">
              <a:spcBef>
                <a:spcPts val="560"/>
              </a:spcBef>
              <a:spcAft>
                <a:spcPts val="0"/>
              </a:spcAft>
              <a:buClr>
                <a:srgbClr val="FC3E00"/>
              </a:buClr>
              <a:buFont typeface="Arial Narrow"/>
              <a:buChar char="–"/>
              <a:defRPr strike="noStrike" u="none" b="0" cap="none" baseline="0" sz="2800" i="0">
                <a:solidFill>
                  <a:srgbClr val="FC3E00"/>
                </a:solidFill>
                <a:latin typeface="Arial Narrow"/>
                <a:ea typeface="Arial Narrow"/>
                <a:cs typeface="Arial Narrow"/>
                <a:sym typeface="Arial Narrow"/>
              </a:defRPr>
            </a:lvl2pPr>
            <a:lvl3pPr algn="l" rtl="0" marR="0" indent="-76200" marL="1143000">
              <a:spcBef>
                <a:spcPts val="480"/>
              </a:spcBef>
              <a:spcAft>
                <a:spcPts val="0"/>
              </a:spcAft>
              <a:buClr>
                <a:schemeClr val="dk1"/>
              </a:buClr>
              <a:buFont typeface="Arial Narrow"/>
              <a:buChar char="•"/>
              <a:defRPr strike="noStrike" u="none" b="0" cap="none" baseline="0" sz="2400" i="0">
                <a:solidFill>
                  <a:schemeClr val="dk1"/>
                </a:solidFill>
                <a:latin typeface="Arial Narrow"/>
                <a:ea typeface="Arial Narrow"/>
                <a:cs typeface="Arial Narrow"/>
                <a:sym typeface="Arial Narrow"/>
              </a:defRPr>
            </a:lvl3pPr>
            <a:lvl4pPr algn="l" rtl="0" marR="0" indent="-101600" marL="16002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4pPr>
            <a:lvl5pPr algn="l" rtl="0" marR="0" indent="-101600" marL="20574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5pPr>
            <a:lvl6pPr algn="l" rtl="0" marR="0" indent="-101600" marL="25146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6pPr>
            <a:lvl7pPr algn="l" rtl="0" marR="0" indent="-101600" marL="29718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7pPr>
            <a:lvl8pPr algn="l" rtl="0" marR="0" indent="-101600" marL="34290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8pPr>
            <a:lvl9pPr algn="l" rtl="0" marR="0" indent="-101600" marL="3886200">
              <a:spcBef>
                <a:spcPts val="400"/>
              </a:spcBef>
              <a:spcAft>
                <a:spcPts val="0"/>
              </a:spcAft>
              <a:buClr>
                <a:schemeClr val="dk1"/>
              </a:buClr>
              <a:buFont typeface="Arial Narrow"/>
              <a:buChar char="»"/>
              <a:defRPr strike="noStrike" u="none" b="0" cap="none" baseline="0" sz="2000" i="0">
                <a:solidFill>
                  <a:schemeClr val="dk1"/>
                </a:solidFill>
                <a:latin typeface="Arial Narrow"/>
                <a:ea typeface="Arial Narrow"/>
                <a:cs typeface="Arial Narrow"/>
                <a:sym typeface="Arial Narrow"/>
              </a:defRPr>
            </a:lvl9pPr>
          </a:lstStyle>
          <a:p/>
        </p:txBody>
      </p:sp>
      <p:sp>
        <p:nvSpPr>
          <p:cNvPr id="15" name="Shape 15"/>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defRPr strike="noStrike" u="none" b="0" cap="none" baseline="0" sz="1400" i="0">
                <a:solidFill>
                  <a:schemeClr val="dk1"/>
                </a:solidFill>
                <a:latin typeface="Arial Narrow"/>
                <a:ea typeface="Arial Narrow"/>
                <a:cs typeface="Arial Narrow"/>
                <a:sym typeface="Arial Narrow"/>
              </a:defRPr>
            </a:lvl1pPr>
            <a:lvl2pPr algn="l" rtl="0" marR="0" indent="0" marL="457200">
              <a:defRPr strike="noStrike" u="none" b="0" cap="none" baseline="0" sz="1800" i="0">
                <a:solidFill>
                  <a:schemeClr val="dk1"/>
                </a:solidFill>
                <a:latin typeface="Arial Narrow"/>
                <a:ea typeface="Arial Narrow"/>
                <a:cs typeface="Arial Narrow"/>
                <a:sym typeface="Arial Narrow"/>
              </a:defRPr>
            </a:lvl2pPr>
            <a:lvl3pPr algn="l" rtl="0" marR="0" indent="0" marL="914400">
              <a:defRPr strike="noStrike" u="none" b="0" cap="none" baseline="0" sz="1800" i="0">
                <a:solidFill>
                  <a:schemeClr val="dk1"/>
                </a:solidFill>
                <a:latin typeface="Arial Narrow"/>
                <a:ea typeface="Arial Narrow"/>
                <a:cs typeface="Arial Narrow"/>
                <a:sym typeface="Arial Narrow"/>
              </a:defRPr>
            </a:lvl3pPr>
            <a:lvl4pPr algn="l" rtl="0" marR="0" indent="0" marL="1371600">
              <a:defRPr strike="noStrike" u="none" b="0" cap="none" baseline="0" sz="1800" i="0">
                <a:solidFill>
                  <a:schemeClr val="dk1"/>
                </a:solidFill>
                <a:latin typeface="Arial Narrow"/>
                <a:ea typeface="Arial Narrow"/>
                <a:cs typeface="Arial Narrow"/>
                <a:sym typeface="Arial Narrow"/>
              </a:defRPr>
            </a:lvl4pPr>
            <a:lvl5pPr algn="l" rtl="0" marR="0" indent="0" marL="1828800">
              <a:defRPr strike="noStrike" u="none" b="0" cap="none" baseline="0" sz="1800" i="0">
                <a:solidFill>
                  <a:schemeClr val="dk1"/>
                </a:solidFill>
                <a:latin typeface="Arial Narrow"/>
                <a:ea typeface="Arial Narrow"/>
                <a:cs typeface="Arial Narrow"/>
                <a:sym typeface="Arial Narrow"/>
              </a:defRPr>
            </a:lvl5pPr>
            <a:lvl6pPr algn="l" rtl="0" marR="0" indent="0" marL="2286000">
              <a:defRPr strike="noStrike" u="none" b="0" cap="none" baseline="0" sz="1800" i="0">
                <a:solidFill>
                  <a:schemeClr val="dk1"/>
                </a:solidFill>
                <a:latin typeface="Arial Narrow"/>
                <a:ea typeface="Arial Narrow"/>
                <a:cs typeface="Arial Narrow"/>
                <a:sym typeface="Arial Narrow"/>
              </a:defRPr>
            </a:lvl6pPr>
            <a:lvl7pPr algn="l" rtl="0" marR="0" indent="0" marL="2743200">
              <a:defRPr strike="noStrike" u="none" b="0" cap="none" baseline="0" sz="1800" i="0">
                <a:solidFill>
                  <a:schemeClr val="dk1"/>
                </a:solidFill>
                <a:latin typeface="Arial Narrow"/>
                <a:ea typeface="Arial Narrow"/>
                <a:cs typeface="Arial Narrow"/>
                <a:sym typeface="Arial Narrow"/>
              </a:defRPr>
            </a:lvl7pPr>
            <a:lvl8pPr algn="l" rtl="0" marR="0" indent="0" marL="3200400">
              <a:defRPr strike="noStrike" u="none" b="0" cap="none" baseline="0" sz="1800" i="0">
                <a:solidFill>
                  <a:schemeClr val="dk1"/>
                </a:solidFill>
                <a:latin typeface="Arial Narrow"/>
                <a:ea typeface="Arial Narrow"/>
                <a:cs typeface="Arial Narrow"/>
                <a:sym typeface="Arial Narrow"/>
              </a:defRPr>
            </a:lvl8pPr>
            <a:lvl9pPr algn="l" rtl="0" marR="0" indent="0" marL="3657600">
              <a:defRPr strike="noStrike" u="none" b="0" cap="none" baseline="0" sz="1800" i="0">
                <a:solidFill>
                  <a:schemeClr val="dk1"/>
                </a:solidFill>
                <a:latin typeface="Arial Narrow"/>
                <a:ea typeface="Arial Narrow"/>
                <a:cs typeface="Arial Narrow"/>
                <a:sym typeface="Arial Narrow"/>
              </a:defRPr>
            </a:lvl9pPr>
          </a:lstStyle>
          <a:p/>
        </p:txBody>
      </p:sp>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file://localhost/Users/federicamariapaci/Desktop/SurveillanceSystemOTC.pdf" Type="http://schemas.openxmlformats.org/officeDocument/2006/relationships/hyperlink" TargetMode="External"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 Target="../media/image08.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 Target="../media/image04.png" Type="http://schemas.openxmlformats.org/officeDocument/2006/relationships/image" Id="rId3"/></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2.xml" Type="http://schemas.openxmlformats.org/officeDocument/2006/relationships/slideLayout" Id="rId1"/></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2.xml" Type="http://schemas.openxmlformats.org/officeDocument/2006/relationships/slideLayout" Id="rId1"/></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2.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2.xml" Type="http://schemas.openxmlformats.org/officeDocument/2006/relationships/slideLayout" Id="rId1"/></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2.xml" Type="http://schemas.openxmlformats.org/officeDocument/2006/relationships/slideLayout" Id="rId1"/></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2.xml" Type="http://schemas.openxmlformats.org/officeDocument/2006/relationships/slideLayout" Id="rId1"/></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2.xml" Type="http://schemas.openxmlformats.org/officeDocument/2006/relationships/slideLayout" Id="rId1"/><Relationship Target="../media/image06.png" Type="http://schemas.openxmlformats.org/officeDocument/2006/relationships/image" Id="rId3"/></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2.xml" Type="http://schemas.openxmlformats.org/officeDocument/2006/relationships/slideLayout" Id="rId1"/></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2.xml" Type="http://schemas.openxmlformats.org/officeDocument/2006/relationships/slideLayout" Id="rId1"/></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2.xml" Type="http://schemas.openxmlformats.org/officeDocument/2006/relationships/slideLayout" Id="rId1"/><Relationship Target="../media/image07.png" Type="http://schemas.openxmlformats.org/officeDocument/2006/relationships/image" Id="rId3"/></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slideLayouts/slideLayout2.xml" Type="http://schemas.openxmlformats.org/officeDocument/2006/relationships/slideLayout" Id="rId1"/></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2.xml" Type="http://schemas.openxmlformats.org/officeDocument/2006/relationships/slideLayout" Id="rId1"/></Relationships>
</file>

<file path=ppt/slides/_rels/slide43.xml.rels><?xml version="1.0" encoding="UTF-8" standalone="yes"?><Relationships xmlns="http://schemas.openxmlformats.org/package/2006/relationships"><Relationship Target="../notesSlides/notesSlide43.xml" Type="http://schemas.openxmlformats.org/officeDocument/2006/relationships/notesSlide" Id="rId2"/><Relationship Target="../slideLayouts/slideLayout2.xml" Type="http://schemas.openxmlformats.org/officeDocument/2006/relationships/slideLayout" Id="rId1"/></Relationships>
</file>

<file path=ppt/slides/_rels/slide44.xml.rels><?xml version="1.0" encoding="UTF-8" standalone="yes"?><Relationships xmlns="http://schemas.openxmlformats.org/package/2006/relationships"><Relationship Target="../notesSlides/notesSlide44.xml" Type="http://schemas.openxmlformats.org/officeDocument/2006/relationships/notesSlide" Id="rId2"/><Relationship Target="../slideLayouts/slideLayout2.xml" Type="http://schemas.openxmlformats.org/officeDocument/2006/relationships/slideLayout" Id="rId1"/></Relationships>
</file>

<file path=ppt/slides/_rels/slide45.xml.rels><?xml version="1.0" encoding="UTF-8" standalone="yes"?><Relationships xmlns="http://schemas.openxmlformats.org/package/2006/relationships"><Relationship Target="../notesSlides/notesSlide45.xml" Type="http://schemas.openxmlformats.org/officeDocument/2006/relationships/notesSlide" Id="rId2"/><Relationship Target="../slideLayouts/slideLayout2.xml" Type="http://schemas.openxmlformats.org/officeDocument/2006/relationships/slideLayout" Id="rId1"/></Relationships>
</file>

<file path=ppt/slides/_rels/slide46.xml.rels><?xml version="1.0" encoding="UTF-8" standalone="yes"?><Relationships xmlns="http://schemas.openxmlformats.org/package/2006/relationships"><Relationship Target="../notesSlides/notesSlide46.xml" Type="http://schemas.openxmlformats.org/officeDocument/2006/relationships/notesSlide" Id="rId2"/><Relationship Target="../slideLayouts/slideLayout2.xml" Type="http://schemas.openxmlformats.org/officeDocument/2006/relationships/slideLayout" Id="rId1"/></Relationships>
</file>

<file path=ppt/slides/_rels/slide47.xml.rels><?xml version="1.0" encoding="UTF-8" standalone="yes"?><Relationships xmlns="http://schemas.openxmlformats.org/package/2006/relationships"><Relationship Target="../notesSlides/notesSlide47.xml" Type="http://schemas.openxmlformats.org/officeDocument/2006/relationships/notesSlide" Id="rId2"/><Relationship Target="../slideLayouts/slideLayout2.xml" Type="http://schemas.openxmlformats.org/officeDocument/2006/relationships/slideLayout" Id="rId1"/></Relationships>
</file>

<file path=ppt/slides/_rels/slide48.xml.rels><?xml version="1.0" encoding="UTF-8" standalone="yes"?><Relationships xmlns="http://schemas.openxmlformats.org/package/2006/relationships"><Relationship Target="../notesSlides/notesSlide48.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5.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ctrTitle"/>
          </p:nvPr>
        </p:nvSpPr>
        <p:spPr>
          <a:xfrm>
            <a:off y="2130425" x="685800"/>
            <a:ext cy="1470024" cx="7772400"/>
          </a:xfrm>
          <a:prstGeom prst="rect">
            <a:avLst/>
          </a:prstGeom>
          <a:noFill/>
          <a:ln>
            <a:noFill/>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3300" lang="it-IT" i="0">
                <a:solidFill>
                  <a:srgbClr val="FC3E00"/>
                </a:solidFill>
                <a:latin typeface="Arial Narrow"/>
                <a:ea typeface="Arial Narrow"/>
                <a:cs typeface="Arial Narrow"/>
                <a:sym typeface="Arial Narrow"/>
              </a:rPr>
              <a:t>Security Engineering</a:t>
            </a:r>
            <a:r>
              <a:rPr strike="noStrike" u="none" b="1" cap="none" baseline="0" sz="2000" lang="it-IT" i="0">
                <a:solidFill>
                  <a:srgbClr val="FC3E00"/>
                </a:solidFill>
                <a:latin typeface="Arial Narrow"/>
                <a:ea typeface="Arial Narrow"/>
                <a:cs typeface="Arial Narrow"/>
                <a:sym typeface="Arial Narrow"/>
              </a:rPr>
              <a:t>MSc in Computer Science</a:t>
            </a:r>
            <a:br>
              <a:rPr strike="noStrike" u="none" b="1" cap="none" baseline="0" sz="2000" lang="it-IT" i="0">
                <a:solidFill>
                  <a:srgbClr val="FC3E00"/>
                </a:solidFill>
                <a:latin typeface="Arial Narrow"/>
                <a:ea typeface="Arial Narrow"/>
                <a:cs typeface="Arial Narrow"/>
                <a:sym typeface="Arial Narrow"/>
              </a:rPr>
            </a:br>
            <a:r>
              <a:rPr strike="noStrike" u="none" b="1" cap="none" baseline="0" sz="2000" lang="it-IT" i="0">
                <a:solidFill>
                  <a:srgbClr val="FC3E00"/>
                </a:solidFill>
                <a:latin typeface="Arial Narrow"/>
                <a:ea typeface="Arial Narrow"/>
                <a:cs typeface="Arial Narrow"/>
                <a:sym typeface="Arial Narrow"/>
              </a:rPr>
              <a:t>EIT Master on Security and Privacy</a:t>
            </a:r>
          </a:p>
        </p:txBody>
      </p:sp>
      <p:sp>
        <p:nvSpPr>
          <p:cNvPr id="56" name="Shape 56"/>
          <p:cNvSpPr txBox="1"/>
          <p:nvPr>
            <p:ph idx="1" type="subTitle"/>
          </p:nvPr>
        </p:nvSpPr>
        <p:spPr>
          <a:xfrm>
            <a:off y="3860800" x="1403350"/>
            <a:ext cy="1271587" cx="6400799"/>
          </a:xfrm>
          <a:prstGeom prst="rect">
            <a:avLst/>
          </a:prstGeom>
          <a:noFill/>
          <a:ln>
            <a:noFill/>
          </a:ln>
        </p:spPr>
        <p:txBody>
          <a:bodyPr bIns="45700" rIns="91425" lIns="91425" tIns="45700" anchor="t" anchorCtr="0">
            <a:noAutofit/>
          </a:bodyPr>
          <a:lstStyle/>
          <a:p>
            <a:pPr algn="ctr" rtl="0" lvl="0" marR="0" indent="0" marL="0">
              <a:spcBef>
                <a:spcPts val="560"/>
              </a:spcBef>
              <a:spcAft>
                <a:spcPts val="0"/>
              </a:spcAft>
              <a:buClr>
                <a:srgbClr val="1312FF"/>
              </a:buClr>
              <a:buSzPct val="25000"/>
              <a:buFont typeface="Arial Narrow"/>
              <a:buNone/>
            </a:pPr>
            <a:r>
              <a:rPr strike="noStrike" u="none" b="1" cap="none" baseline="0" sz="2800" lang="it-IT" i="0">
                <a:solidFill>
                  <a:srgbClr val="1312FF"/>
                </a:solidFill>
                <a:latin typeface="Arial Narrow"/>
                <a:ea typeface="Arial Narrow"/>
                <a:cs typeface="Arial Narrow"/>
                <a:sym typeface="Arial Narrow"/>
              </a:rPr>
              <a:t>Lecture 07 – Risk Assessment with SecRAM</a:t>
            </a:r>
          </a:p>
          <a:p>
            <a:pPr algn="ctr" rtl="0" lvl="0" marR="0" indent="0" marL="0">
              <a:spcBef>
                <a:spcPts val="560"/>
              </a:spcBef>
              <a:spcAft>
                <a:spcPts val="0"/>
              </a:spcAft>
              <a:buClr>
                <a:srgbClr val="1312FF"/>
              </a:buClr>
              <a:buSzPct val="25000"/>
              <a:buFont typeface="Arial Narrow"/>
              <a:buNone/>
            </a:pPr>
            <a:r>
              <a:rPr strike="noStrike" u="none" b="1" cap="none" baseline="0" sz="2800" lang="it-IT" i="0">
                <a:solidFill>
                  <a:srgbClr val="1312FF"/>
                </a:solidFill>
                <a:latin typeface="Arial Narrow"/>
                <a:ea typeface="Arial Narrow"/>
                <a:cs typeface="Arial Narrow"/>
                <a:sym typeface="Arial Narrow"/>
              </a:rPr>
              <a:t>Federica Paci</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y="0" x="0"/>
          <a:ext cy="0" cx="0"/>
          <a:chOff y="0" x="0"/>
          <a:chExt cy="0" cx="0"/>
        </a:xfrm>
      </p:grpSpPr>
      <p:sp>
        <p:nvSpPr>
          <p:cNvPr id="139" name="Shape 13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Define System Boundaries</a:t>
            </a:r>
          </a:p>
        </p:txBody>
      </p:sp>
      <p:sp>
        <p:nvSpPr>
          <p:cNvPr id="140" name="Shape 140"/>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lnSpc>
                <a:spcPct val="13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Operational and Technical Concept (OTC)</a:t>
            </a:r>
          </a:p>
          <a:p>
            <a:pPr algn="l" rtl="0" lvl="0" marR="0" indent="-342900" marL="342900">
              <a:lnSpc>
                <a:spcPct val="13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Project Team</a:t>
            </a:r>
          </a:p>
          <a:p>
            <a:pPr algn="l" rtl="0" lvl="0" marR="0" indent="-342900" marL="342900">
              <a:lnSpc>
                <a:spcPct val="13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System Boundaries </a:t>
            </a:r>
          </a:p>
          <a:p>
            <a:pPr algn="l" rtl="0" lvl="1" marR="0" indent="-285750" marL="742950">
              <a:lnSpc>
                <a:spcPct val="130000"/>
              </a:lnSpc>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Larger system with all the assets</a:t>
            </a:r>
          </a:p>
          <a:p>
            <a:pPr algn="l" rtl="0" lvl="0" marR="0" indent="-342900" marL="342900">
              <a:lnSpc>
                <a:spcPct val="13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Boundaries of Control </a:t>
            </a:r>
          </a:p>
          <a:p>
            <a:pPr algn="l" rtl="0" lvl="1" marR="0" indent="-285750" marL="742950">
              <a:lnSpc>
                <a:spcPct val="130000"/>
              </a:lnSpc>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Parts of the system under direct influence of ANSP </a:t>
            </a:r>
          </a:p>
          <a:p>
            <a:pPr algn="l" rtl="0" lvl="0" marR="0" indent="-342900" marL="342900">
              <a:lnSpc>
                <a:spcPct val="13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Output: OTC updated with system boundaries</a:t>
            </a:r>
          </a:p>
          <a:p>
            <a:r>
              <a:t/>
            </a:r>
          </a:p>
          <a:p>
            <a:r>
              <a:t/>
            </a:r>
          </a:p>
        </p:txBody>
      </p:sp>
      <p:sp>
        <p:nvSpPr>
          <p:cNvPr id="141" name="Shape 14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42" name="Shape 14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43" name="Shape 14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y="0" x="0"/>
          <a:ext cy="0" cx="0"/>
          <a:chOff y="0" x="0"/>
          <a:chExt cy="0" cx="0"/>
        </a:xfrm>
      </p:grpSpPr>
      <p:sp>
        <p:nvSpPr>
          <p:cNvPr id="150" name="Shape 15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Define System Boundary</a:t>
            </a:r>
          </a:p>
        </p:txBody>
      </p:sp>
      <p:sp>
        <p:nvSpPr>
          <p:cNvPr id="151" name="Shape 15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Boundary of Control</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Primary and Secondary Radars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Surveillance Data Processing and Distribution System (SDPD)</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Control Center</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Surveillance Data</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System Boundaries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Components in the Boundary of Control</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Surveillance Data from remote ASNPs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Equipment Maintainer</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Air Traffic Controlles and Controller Working Position</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Third Party Contractor for SDPD Maintenance</a:t>
            </a:r>
          </a:p>
          <a:p>
            <a:r>
              <a:t/>
            </a:r>
          </a:p>
          <a:p>
            <a:r>
              <a:t/>
            </a:r>
          </a:p>
        </p:txBody>
      </p:sp>
      <p:sp>
        <p:nvSpPr>
          <p:cNvPr id="152" name="Shape 15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53" name="Shape 15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54" name="Shape 15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
        <p:nvSpPr>
          <p:cNvPr id="155" name="Shape 155"/>
          <p:cNvSpPr txBox="1"/>
          <p:nvPr/>
        </p:nvSpPr>
        <p:spPr>
          <a:xfrm>
            <a:off y="3501007" x="7092279"/>
            <a:ext cy="523219" cx="1152128"/>
          </a:xfrm>
          <a:prstGeom prst="rect">
            <a:avLst/>
          </a:prstGeom>
          <a:noFill/>
          <a:ln>
            <a:noFill/>
          </a:ln>
        </p:spPr>
        <p:txBody>
          <a:bodyPr bIns="45700" rIns="91425" lIns="91425" tIns="45700" anchor="t" anchorCtr="0">
            <a:noAutofit/>
          </a:bodyPr>
          <a:lstStyle/>
          <a:p>
            <a:pPr algn="l" rtl="0" lvl="0" marR="0" indent="0" marL="0">
              <a:spcBef>
                <a:spcPts val="0"/>
              </a:spcBef>
              <a:spcAft>
                <a:spcPts val="0"/>
              </a:spcAft>
              <a:buSzPct val="25000"/>
              <a:buNone/>
            </a:pPr>
            <a:r>
              <a:rPr strike="noStrike" u="sng" b="1" cap="none" baseline="0" sz="2800" lang="it-IT" i="0">
                <a:solidFill>
                  <a:schemeClr val="hlink"/>
                </a:solidFill>
                <a:latin typeface="Arial Narrow"/>
                <a:ea typeface="Arial Narrow"/>
                <a:cs typeface="Arial Narrow"/>
                <a:sym typeface="Arial Narrow"/>
                <a:hlinkClick r:id="rId3"/>
              </a:rPr>
              <a:t>OTC</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y="0" x="0"/>
          <a:ext cy="0" cx="0"/>
          <a:chOff y="0" x="0"/>
          <a:chExt cy="0" cx="0"/>
        </a:xfrm>
      </p:grpSpPr>
      <p:sp>
        <p:nvSpPr>
          <p:cNvPr id="160" name="Shape 16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Develop Security Goals</a:t>
            </a:r>
          </a:p>
        </p:txBody>
      </p:sp>
      <p:sp>
        <p:nvSpPr>
          <p:cNvPr id="161" name="Shape 16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Input: Security Policy of ANSP, EU 2096/2005</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People Involved: Security Experts</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Security goals in Security Policy further refined in project specific goals</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Security Goals should be SMART</a:t>
            </a:r>
          </a:p>
          <a:p>
            <a:pPr algn="l" rtl="0" lvl="1" marR="0" indent="-285750" marL="742950">
              <a:spcBef>
                <a:spcPts val="560"/>
              </a:spcBef>
              <a:spcAft>
                <a:spcPts val="0"/>
              </a:spcAft>
              <a:buClr>
                <a:srgbClr val="FC3E00"/>
              </a:buClr>
              <a:buSzPct val="107692"/>
              <a:buFont typeface="Arial Narrow"/>
              <a:buChar char="–"/>
            </a:pPr>
            <a:r>
              <a:rPr strike="noStrike" u="none" b="1" cap="none" baseline="0" sz="2600" lang="it-IT" i="0">
                <a:solidFill>
                  <a:srgbClr val="FC3E00"/>
                </a:solidFill>
                <a:latin typeface="Arial Narrow"/>
                <a:ea typeface="Arial Narrow"/>
                <a:cs typeface="Arial Narrow"/>
                <a:sym typeface="Arial Narrow"/>
              </a:rPr>
              <a:t>S</a:t>
            </a:r>
            <a:r>
              <a:rPr strike="noStrike" u="none" b="0" cap="none" baseline="0" sz="2600" lang="it-IT" i="0">
                <a:solidFill>
                  <a:srgbClr val="FC3E00"/>
                </a:solidFill>
                <a:latin typeface="Arial Narrow"/>
                <a:ea typeface="Arial Narrow"/>
                <a:cs typeface="Arial Narrow"/>
                <a:sym typeface="Arial Narrow"/>
              </a:rPr>
              <a:t>pecific  - Goals should specify what they are to achieve</a:t>
            </a:r>
          </a:p>
          <a:p>
            <a:pPr algn="l" rtl="0" lvl="1" marR="0" indent="-285750" marL="742950">
              <a:spcBef>
                <a:spcPts val="560"/>
              </a:spcBef>
              <a:spcAft>
                <a:spcPts val="0"/>
              </a:spcAft>
              <a:buClr>
                <a:srgbClr val="FC3E00"/>
              </a:buClr>
              <a:buSzPct val="107692"/>
              <a:buFont typeface="Arial Narrow"/>
              <a:buChar char="–"/>
            </a:pPr>
            <a:r>
              <a:rPr strike="noStrike" u="none" b="1" cap="none" baseline="0" sz="2600" lang="it-IT" i="0">
                <a:solidFill>
                  <a:srgbClr val="FC3E00"/>
                </a:solidFill>
                <a:latin typeface="Arial Narrow"/>
                <a:ea typeface="Arial Narrow"/>
                <a:cs typeface="Arial Narrow"/>
                <a:sym typeface="Arial Narrow"/>
              </a:rPr>
              <a:t>M</a:t>
            </a:r>
            <a:r>
              <a:rPr strike="noStrike" u="none" b="0" cap="none" baseline="0" sz="2600" lang="it-IT" i="0">
                <a:solidFill>
                  <a:srgbClr val="FC3E00"/>
                </a:solidFill>
                <a:latin typeface="Arial Narrow"/>
                <a:ea typeface="Arial Narrow"/>
                <a:cs typeface="Arial Narrow"/>
                <a:sym typeface="Arial Narrow"/>
              </a:rPr>
              <a:t>easurable – Goals should be associated with metrics</a:t>
            </a:r>
          </a:p>
          <a:p>
            <a:pPr algn="l" rtl="0" lvl="1" marR="0" indent="-285750" marL="742950">
              <a:spcBef>
                <a:spcPts val="560"/>
              </a:spcBef>
              <a:spcAft>
                <a:spcPts val="0"/>
              </a:spcAft>
              <a:buClr>
                <a:srgbClr val="FC3E00"/>
              </a:buClr>
              <a:buSzPct val="107692"/>
              <a:buFont typeface="Arial Narrow"/>
              <a:buChar char="–"/>
            </a:pPr>
            <a:r>
              <a:rPr strike="noStrike" u="none" b="1" cap="none" baseline="0" sz="2600" lang="it-IT" i="0">
                <a:solidFill>
                  <a:srgbClr val="FC3E00"/>
                </a:solidFill>
                <a:latin typeface="Arial Narrow"/>
                <a:ea typeface="Arial Narrow"/>
                <a:cs typeface="Arial Narrow"/>
                <a:sym typeface="Arial Narrow"/>
              </a:rPr>
              <a:t>A</a:t>
            </a:r>
            <a:r>
              <a:rPr strike="noStrike" u="none" b="0" cap="none" baseline="0" sz="2600" lang="it-IT" i="0">
                <a:solidFill>
                  <a:srgbClr val="FC3E00"/>
                </a:solidFill>
                <a:latin typeface="Arial Narrow"/>
                <a:ea typeface="Arial Narrow"/>
                <a:cs typeface="Arial Narrow"/>
                <a:sym typeface="Arial Narrow"/>
              </a:rPr>
              <a:t>chievable – Are the goals achievable and attainable?</a:t>
            </a:r>
          </a:p>
          <a:p>
            <a:pPr algn="l" rtl="0" lvl="1" marR="0" indent="-285750" marL="742950">
              <a:spcBef>
                <a:spcPts val="560"/>
              </a:spcBef>
              <a:spcAft>
                <a:spcPts val="0"/>
              </a:spcAft>
              <a:buClr>
                <a:srgbClr val="FC3E00"/>
              </a:buClr>
              <a:buSzPct val="107692"/>
              <a:buFont typeface="Arial Narrow"/>
              <a:buChar char="–"/>
            </a:pPr>
            <a:r>
              <a:rPr strike="noStrike" u="none" b="1" cap="none" baseline="0" sz="2600" lang="it-IT" i="0">
                <a:solidFill>
                  <a:srgbClr val="FC3E00"/>
                </a:solidFill>
                <a:latin typeface="Arial Narrow"/>
                <a:ea typeface="Arial Narrow"/>
                <a:cs typeface="Arial Narrow"/>
                <a:sym typeface="Arial Narrow"/>
              </a:rPr>
              <a:t>R</a:t>
            </a:r>
            <a:r>
              <a:rPr strike="noStrike" u="none" b="0" cap="none" baseline="0" sz="2600" lang="it-IT" i="0">
                <a:solidFill>
                  <a:srgbClr val="FC3E00"/>
                </a:solidFill>
                <a:latin typeface="Arial Narrow"/>
                <a:ea typeface="Arial Narrow"/>
                <a:cs typeface="Arial Narrow"/>
                <a:sym typeface="Arial Narrow"/>
              </a:rPr>
              <a:t>eliastic – Are the goals achievable w.t.r available resources?</a:t>
            </a:r>
          </a:p>
          <a:p>
            <a:pPr algn="l" rtl="0" lvl="1" marR="0" indent="-285750" marL="742950">
              <a:spcBef>
                <a:spcPts val="560"/>
              </a:spcBef>
              <a:spcAft>
                <a:spcPts val="0"/>
              </a:spcAft>
              <a:buClr>
                <a:srgbClr val="FC3E00"/>
              </a:buClr>
              <a:buSzPct val="107692"/>
              <a:buFont typeface="Arial Narrow"/>
              <a:buChar char="–"/>
            </a:pPr>
            <a:r>
              <a:rPr strike="noStrike" u="none" b="1" cap="none" baseline="0" sz="2600" lang="it-IT" i="0">
                <a:solidFill>
                  <a:srgbClr val="FC3E00"/>
                </a:solidFill>
                <a:latin typeface="Arial Narrow"/>
                <a:ea typeface="Arial Narrow"/>
                <a:cs typeface="Arial Narrow"/>
                <a:sym typeface="Arial Narrow"/>
              </a:rPr>
              <a:t>T</a:t>
            </a:r>
            <a:r>
              <a:rPr strike="noStrike" u="none" b="0" cap="none" baseline="0" sz="2600" lang="it-IT" i="0">
                <a:solidFill>
                  <a:srgbClr val="FC3E00"/>
                </a:solidFill>
                <a:latin typeface="Arial Narrow"/>
                <a:ea typeface="Arial Narrow"/>
                <a:cs typeface="Arial Narrow"/>
                <a:sym typeface="Arial Narrow"/>
              </a:rPr>
              <a:t>ime-Bound – When is the team going to achieve the goals?</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Output: Security Goals</a:t>
            </a:r>
          </a:p>
          <a:p>
            <a:r>
              <a:t/>
            </a:r>
          </a:p>
          <a:p>
            <a:r>
              <a:t/>
            </a:r>
          </a:p>
          <a:p>
            <a:r>
              <a:t/>
            </a:r>
          </a:p>
          <a:p>
            <a:r>
              <a:t/>
            </a:r>
          </a:p>
        </p:txBody>
      </p:sp>
      <p:sp>
        <p:nvSpPr>
          <p:cNvPr id="162" name="Shape 16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63" name="Shape 16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64" name="Shape 16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y="0" x="0"/>
          <a:ext cy="0" cx="0"/>
          <a:chOff y="0" x="0"/>
          <a:chExt cy="0" cx="0"/>
        </a:xfrm>
      </p:grpSpPr>
      <p:sp>
        <p:nvSpPr>
          <p:cNvPr id="171" name="Shape 17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Develop Security Goals </a:t>
            </a:r>
          </a:p>
        </p:txBody>
      </p:sp>
      <p:graphicFrame>
        <p:nvGraphicFramePr>
          <p:cNvPr id="172" name="Shape 172"/>
          <p:cNvGraphicFramePr/>
          <p:nvPr/>
        </p:nvGraphicFramePr>
        <p:xfrm>
          <a:off y="1473216" x="285719"/>
          <a:ext cy="3000000" cx="3000000"/>
        </p:xfrm>
        <a:graphic>
          <a:graphicData uri="http://schemas.openxmlformats.org/drawingml/2006/table">
            <a:tbl>
              <a:tblPr firstRow="1" bandRow="1">
                <a:noFill/>
                <a:tableStyleId>{C6250A4F-C00E-457D-B14D-8ABC3924FA18}</a:tableStyleId>
              </a:tblPr>
              <a:tblGrid>
                <a:gridCol w="2880775"/>
                <a:gridCol w="2880775"/>
                <a:gridCol w="2880775"/>
              </a:tblGrid>
              <a:tr h="370850">
                <a:tc>
                  <a:txBody>
                    <a:bodyPr>
                      <a:noAutofit/>
                    </a:bodyPr>
                    <a:lstStyle/>
                    <a:p>
                      <a:pPr algn="l" rtl="0" lvl="0">
                        <a:spcBef>
                          <a:spcPts val="0"/>
                        </a:spcBef>
                        <a:spcAft>
                          <a:spcPts val="0"/>
                        </a:spcAft>
                        <a:buSzPct val="25000"/>
                        <a:buNone/>
                      </a:pPr>
                      <a:r>
                        <a:rPr lang="it-IT"/>
                        <a:t>Security Goal</a:t>
                      </a:r>
                    </a:p>
                  </a:txBody>
                  <a:tcPr marR="91450" marB="45725" marT="45725" marL="91450"/>
                </a:tc>
                <a:tc>
                  <a:txBody>
                    <a:bodyPr>
                      <a:noAutofit/>
                    </a:bodyPr>
                    <a:lstStyle/>
                    <a:p>
                      <a:pPr algn="l" rtl="0" lvl="0">
                        <a:spcBef>
                          <a:spcPts val="0"/>
                        </a:spcBef>
                        <a:spcAft>
                          <a:spcPts val="0"/>
                        </a:spcAft>
                        <a:buSzPct val="25000"/>
                        <a:buNone/>
                      </a:pPr>
                      <a:r>
                        <a:rPr lang="it-IT"/>
                        <a:t>Maximum Impact</a:t>
                      </a:r>
                    </a:p>
                  </a:txBody>
                  <a:tcPr marR="91450" marB="45725" marT="45725" marL="91450"/>
                </a:tc>
                <a:tc>
                  <a:txBody>
                    <a:bodyPr>
                      <a:noAutofit/>
                    </a:bodyPr>
                    <a:lstStyle/>
                    <a:p>
                      <a:pPr algn="l" rtl="0" lvl="0">
                        <a:spcBef>
                          <a:spcPts val="0"/>
                        </a:spcBef>
                        <a:spcAft>
                          <a:spcPts val="0"/>
                        </a:spcAft>
                        <a:buSzPct val="25000"/>
                        <a:buNone/>
                      </a:pPr>
                      <a:r>
                        <a:rPr lang="it-IT"/>
                        <a:t>Description</a:t>
                      </a:r>
                    </a:p>
                  </a:txBody>
                  <a:tcPr marR="91450" marB="45725" marT="45725" marL="91450"/>
                </a:tc>
              </a:tr>
              <a:tr h="370850">
                <a:tc>
                  <a:txBody>
                    <a:bodyPr>
                      <a:noAutofit/>
                    </a:bodyPr>
                    <a:lstStyle/>
                    <a:p>
                      <a:pPr algn="l" rtl="0" lvl="0">
                        <a:spcBef>
                          <a:spcPts val="0"/>
                        </a:spcBef>
                        <a:spcAft>
                          <a:spcPts val="0"/>
                        </a:spcAft>
                        <a:buSzPct val="25000"/>
                        <a:buNone/>
                      </a:pPr>
                      <a:r>
                        <a:rPr sz="1400" lang="it-IT"/>
                        <a:t>Provide accurate and timely air situation picture</a:t>
                      </a:r>
                      <a:r>
                        <a:rPr baseline="0" sz="1400" lang="it-IT"/>
                        <a:t> for safety</a:t>
                      </a:r>
                    </a:p>
                  </a:txBody>
                  <a:tcPr marR="91450" marB="45725" marT="45725" marL="91450"/>
                </a:tc>
                <a:tc>
                  <a:txBody>
                    <a:bodyPr>
                      <a:noAutofit/>
                    </a:bodyPr>
                    <a:lstStyle/>
                    <a:p>
                      <a:pPr algn="l" rtl="0" lvl="0">
                        <a:spcBef>
                          <a:spcPts val="0"/>
                        </a:spcBef>
                        <a:spcAft>
                          <a:spcPts val="0"/>
                        </a:spcAft>
                        <a:buSzPct val="25000"/>
                        <a:buNone/>
                      </a:pPr>
                      <a:r>
                        <a:rPr sz="1400" lang="it-IT"/>
                        <a:t>Very High</a:t>
                      </a:r>
                    </a:p>
                  </a:txBody>
                  <a:tcPr marR="91450" marB="45725" marT="45725" marL="91450"/>
                </a:tc>
                <a:tc>
                  <a:txBody>
                    <a:bodyPr>
                      <a:noAutofit/>
                    </a:bodyPr>
                    <a:lstStyle/>
                    <a:p>
                      <a:pPr algn="l" rtl="0" lvl="0">
                        <a:spcBef>
                          <a:spcPts val="0"/>
                        </a:spcBef>
                        <a:spcAft>
                          <a:spcPts val="0"/>
                        </a:spcAft>
                        <a:buSzPct val="25000"/>
                        <a:buNone/>
                      </a:pPr>
                      <a:r>
                        <a:rPr sz="1400" lang="it-IT"/>
                        <a:t>Ensuring</a:t>
                      </a:r>
                      <a:r>
                        <a:rPr baseline="0" sz="1400" lang="it-IT"/>
                        <a:t> safety of air traffic by providing controller the information needed to maintain separation between aircraft in flight, and between aircraft and the ground</a:t>
                      </a:r>
                    </a:p>
                  </a:txBody>
                  <a:tcPr marR="91450" marB="45725" marT="45725" marL="91450"/>
                </a:tc>
              </a:tr>
              <a:tr h="370850">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400" lang="it-IT"/>
                        <a:t>Provide accurate and timely air situation picture</a:t>
                      </a:r>
                      <a:r>
                        <a:rPr baseline="0" sz="1400" lang="it-IT"/>
                        <a:t> for flow and capacity management</a:t>
                      </a:r>
                    </a:p>
                  </a:txBody>
                  <a:tcPr marR="91450" marB="45725" marT="45725" marL="91450"/>
                </a:tc>
                <a:tc>
                  <a:txBody>
                    <a:bodyPr>
                      <a:noAutofit/>
                    </a:bodyPr>
                    <a:lstStyle/>
                    <a:p>
                      <a:pPr algn="l" rtl="0" lvl="0">
                        <a:spcBef>
                          <a:spcPts val="0"/>
                        </a:spcBef>
                        <a:spcAft>
                          <a:spcPts val="0"/>
                        </a:spcAft>
                        <a:buSzPct val="25000"/>
                        <a:buNone/>
                      </a:pPr>
                      <a:r>
                        <a:rPr sz="1400" lang="it-IT"/>
                        <a:t>High</a:t>
                      </a:r>
                    </a:p>
                  </a:txBody>
                  <a:tcPr marR="91450" marB="45725" marT="45725" marL="91450"/>
                </a:tc>
                <a:tc>
                  <a:txBody>
                    <a:bodyPr>
                      <a:noAutofit/>
                    </a:bodyPr>
                    <a:lstStyle/>
                    <a:p>
                      <a:pPr algn="l" rtl="0" lvl="0">
                        <a:spcBef>
                          <a:spcPts val="0"/>
                        </a:spcBef>
                        <a:spcAft>
                          <a:spcPts val="0"/>
                        </a:spcAft>
                        <a:buSzPct val="25000"/>
                        <a:buNone/>
                      </a:pPr>
                      <a:r>
                        <a:rPr sz="1400" lang="it-IT"/>
                        <a:t>Ensure</a:t>
                      </a:r>
                      <a:r>
                        <a:rPr baseline="0" sz="1400" lang="it-IT"/>
                        <a:t> that flow and capacity are maintained</a:t>
                      </a:r>
                    </a:p>
                  </a:txBody>
                  <a:tcPr marR="91450" marB="45725" marT="45725" marL="91450"/>
                </a:tc>
              </a:tr>
              <a:tr h="370850">
                <a:tc>
                  <a:txBody>
                    <a:bodyPr>
                      <a:noAutofit/>
                    </a:bodyPr>
                    <a:lstStyle/>
                    <a:p>
                      <a:pPr algn="l" rtl="0" lvl="0">
                        <a:spcBef>
                          <a:spcPts val="0"/>
                        </a:spcBef>
                        <a:spcAft>
                          <a:spcPts val="0"/>
                        </a:spcAft>
                        <a:buSzPct val="25000"/>
                        <a:buNone/>
                      </a:pPr>
                      <a:r>
                        <a:rPr sz="1400" lang="it-IT"/>
                        <a:t>Complying</a:t>
                      </a:r>
                      <a:r>
                        <a:rPr baseline="0" sz="1400" lang="it-IT"/>
                        <a:t> with law and regulation</a:t>
                      </a:r>
                    </a:p>
                  </a:txBody>
                  <a:tcPr marR="91450" marB="45725" marT="45725" marL="91450"/>
                </a:tc>
                <a:tc>
                  <a:txBody>
                    <a:bodyPr>
                      <a:noAutofit/>
                    </a:bodyPr>
                    <a:lstStyle/>
                    <a:p>
                      <a:pPr algn="l" rtl="0" lvl="0">
                        <a:spcBef>
                          <a:spcPts val="0"/>
                        </a:spcBef>
                        <a:spcAft>
                          <a:spcPts val="0"/>
                        </a:spcAft>
                        <a:buSzPct val="25000"/>
                        <a:buNone/>
                      </a:pPr>
                      <a:r>
                        <a:rPr sz="1400" lang="it-IT"/>
                        <a:t>Medium</a:t>
                      </a:r>
                    </a:p>
                  </a:txBody>
                  <a:tcPr marR="91450" marB="45725" marT="45725" marL="91450"/>
                </a:tc>
                <a:tc>
                  <a:txBody>
                    <a:bodyPr>
                      <a:noAutofit/>
                    </a:bodyPr>
                    <a:lstStyle/>
                    <a:p>
                      <a:pPr algn="l" rtl="0" lvl="0">
                        <a:spcBef>
                          <a:spcPts val="0"/>
                        </a:spcBef>
                        <a:spcAft>
                          <a:spcPts val="0"/>
                        </a:spcAft>
                        <a:buSzPct val="25000"/>
                        <a:buNone/>
                      </a:pPr>
                      <a:r>
                        <a:rPr sz="1400" lang="it-IT"/>
                        <a:t>Complaying</a:t>
                      </a:r>
                      <a:r>
                        <a:rPr baseline="0" sz="1400" lang="it-IT"/>
                        <a:t> with national and European statutory and regulatory requirements</a:t>
                      </a:r>
                    </a:p>
                  </a:txBody>
                  <a:tcPr marR="91450" marB="45725" marT="45725" marL="91450"/>
                </a:tc>
              </a:tr>
              <a:tr h="370850">
                <a:tc>
                  <a:txBody>
                    <a:bodyPr>
                      <a:noAutofit/>
                    </a:bodyPr>
                    <a:lstStyle/>
                    <a:p>
                      <a:pPr algn="l" rtl="0" lvl="0">
                        <a:spcBef>
                          <a:spcPts val="0"/>
                        </a:spcBef>
                        <a:spcAft>
                          <a:spcPts val="0"/>
                        </a:spcAft>
                        <a:buSzPct val="25000"/>
                        <a:buNone/>
                      </a:pPr>
                      <a:r>
                        <a:rPr sz="1400" lang="it-IT"/>
                        <a:t>Efficient use of ANSP</a:t>
                      </a:r>
                      <a:r>
                        <a:rPr baseline="0" sz="1400" lang="it-IT"/>
                        <a:t> assets</a:t>
                      </a:r>
                    </a:p>
                  </a:txBody>
                  <a:tcPr marR="91450" marB="45725" marT="45725" marL="91450"/>
                </a:tc>
                <a:tc>
                  <a:txBody>
                    <a:bodyPr>
                      <a:noAutofit/>
                    </a:bodyPr>
                    <a:lstStyle/>
                    <a:p>
                      <a:pPr algn="l" rtl="0" lvl="0">
                        <a:spcBef>
                          <a:spcPts val="0"/>
                        </a:spcBef>
                        <a:spcAft>
                          <a:spcPts val="0"/>
                        </a:spcAft>
                        <a:buSzPct val="25000"/>
                        <a:buNone/>
                      </a:pPr>
                      <a:r>
                        <a:rPr sz="1400" lang="it-IT"/>
                        <a:t>Low</a:t>
                      </a:r>
                    </a:p>
                  </a:txBody>
                  <a:tcPr marR="91450" marB="45725" marT="45725" marL="91450"/>
                </a:tc>
                <a:tc>
                  <a:txBody>
                    <a:bodyPr>
                      <a:noAutofit/>
                    </a:bodyPr>
                    <a:lstStyle/>
                    <a:p>
                      <a:pPr algn="l" rtl="0" lvl="0">
                        <a:spcBef>
                          <a:spcPts val="0"/>
                        </a:spcBef>
                        <a:spcAft>
                          <a:spcPts val="0"/>
                        </a:spcAft>
                        <a:buSzPct val="25000"/>
                        <a:buNone/>
                      </a:pPr>
                      <a:r>
                        <a:rPr sz="1400" lang="it-IT"/>
                        <a:t>The cost of maintaining the service provided</a:t>
                      </a:r>
                      <a:r>
                        <a:rPr baseline="0" sz="1400" lang="it-IT"/>
                        <a:t> by this system is a significant factor in the efficiency and overall financial performance of the ANSP</a:t>
                      </a:r>
                    </a:p>
                  </a:txBody>
                  <a:tcPr marR="91450" marB="45725" marT="45725" marL="91450"/>
                </a:tc>
              </a:tr>
              <a:tr h="370850">
                <a:tc>
                  <a:txBody>
                    <a:bodyPr>
                      <a:noAutofit/>
                    </a:bodyPr>
                    <a:lstStyle/>
                    <a:p>
                      <a:pPr algn="l" rtl="0" lvl="0">
                        <a:spcBef>
                          <a:spcPts val="0"/>
                        </a:spcBef>
                        <a:spcAft>
                          <a:spcPts val="0"/>
                        </a:spcAft>
                        <a:buSzPct val="25000"/>
                        <a:buNone/>
                      </a:pPr>
                      <a:r>
                        <a:rPr sz="1400" lang="it-IT"/>
                        <a:t>Confidentiality</a:t>
                      </a:r>
                      <a:r>
                        <a:rPr baseline="0" sz="1400" lang="it-IT"/>
                        <a:t> of military air traffic</a:t>
                      </a:r>
                    </a:p>
                  </a:txBody>
                  <a:tcPr marR="91450" marB="45725" marT="45725" marL="91450"/>
                </a:tc>
                <a:tc>
                  <a:txBody>
                    <a:bodyPr>
                      <a:noAutofit/>
                    </a:bodyPr>
                    <a:lstStyle/>
                    <a:p>
                      <a:pPr algn="l" rtl="0" lvl="0">
                        <a:spcBef>
                          <a:spcPts val="0"/>
                        </a:spcBef>
                        <a:spcAft>
                          <a:spcPts val="0"/>
                        </a:spcAft>
                        <a:buSzPct val="25000"/>
                        <a:buNone/>
                      </a:pPr>
                      <a:r>
                        <a:rPr sz="1400" lang="it-IT"/>
                        <a:t>Low</a:t>
                      </a:r>
                    </a:p>
                  </a:txBody>
                  <a:tcPr marR="91450" marB="45725" marT="45725" marL="91450"/>
                </a:tc>
                <a:tc>
                  <a:txBody>
                    <a:bodyPr>
                      <a:noAutofit/>
                    </a:bodyPr>
                    <a:lstStyle/>
                    <a:p>
                      <a:pPr algn="l" rtl="0" lvl="0">
                        <a:spcBef>
                          <a:spcPts val="0"/>
                        </a:spcBef>
                        <a:spcAft>
                          <a:spcPts val="0"/>
                        </a:spcAft>
                        <a:buSzPct val="25000"/>
                        <a:buNone/>
                      </a:pPr>
                      <a:r>
                        <a:rPr sz="1400" lang="it-IT"/>
                        <a:t>Air</a:t>
                      </a:r>
                      <a:r>
                        <a:rPr baseline="0" sz="1400" lang="it-IT"/>
                        <a:t>crafts tracks released  to staff with appropriate national security cleareance</a:t>
                      </a:r>
                    </a:p>
                  </a:txBody>
                  <a:tcPr marR="91450" marB="45725" marT="45725" marL="91450"/>
                </a:tc>
              </a:tr>
            </a:tbl>
          </a:graphicData>
        </a:graphic>
      </p:graphicFrame>
      <p:sp>
        <p:nvSpPr>
          <p:cNvPr id="173" name="Shape 17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74" name="Shape 17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75" name="Shape 17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Develop System Description</a:t>
            </a:r>
          </a:p>
        </p:txBody>
      </p:sp>
      <p:sp>
        <p:nvSpPr>
          <p:cNvPr id="181" name="Shape 18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Input: Operational and Technical Concept</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People Involved: Project Team</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System Model that allows threat identification</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Actors and their Roles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Physical Elements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Supporting Services and Infrastructures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Services Provided</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Communications Systems </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Information and Data</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Assumptions</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Output: Updated Operational and Technical Concept </a:t>
            </a:r>
          </a:p>
          <a:p>
            <a:r>
              <a:t/>
            </a:r>
          </a:p>
          <a:p>
            <a:r>
              <a:t/>
            </a:r>
          </a:p>
          <a:p>
            <a:r>
              <a:t/>
            </a:r>
          </a:p>
        </p:txBody>
      </p:sp>
      <p:sp>
        <p:nvSpPr>
          <p:cNvPr id="182" name="Shape 18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83" name="Shape 18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84" name="Shape 18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8" name="Shape 188"/>
        <p:cNvGrpSpPr/>
        <p:nvPr/>
      </p:nvGrpSpPr>
      <p:grpSpPr>
        <a:xfrm>
          <a:off y="0" x="0"/>
          <a:ext cy="0" cx="0"/>
          <a:chOff y="0" x="0"/>
          <a:chExt cy="0" cx="0"/>
        </a:xfrm>
      </p:grpSpPr>
      <p:sp>
        <p:nvSpPr>
          <p:cNvPr id="189" name="Shape 18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Develop System Description</a:t>
            </a:r>
          </a:p>
        </p:txBody>
      </p:sp>
      <p:pic>
        <p:nvPicPr>
          <p:cNvPr id="190" name="Shape 190"/>
          <p:cNvPicPr preferRelativeResize="0"/>
          <p:nvPr/>
        </p:nvPicPr>
        <p:blipFill>
          <a:blip r:embed="rId3"/>
          <a:stretch>
            <a:fillRect/>
          </a:stretch>
        </p:blipFill>
        <p:spPr>
          <a:xfrm rot="5400000">
            <a:off y="34281" x="2258330"/>
            <a:ext cy="7056783" cx="4771350"/>
          </a:xfrm>
          <a:prstGeom prst="rect">
            <a:avLst/>
          </a:prstGeom>
        </p:spPr>
      </p:pic>
      <p:sp>
        <p:nvSpPr>
          <p:cNvPr id="191" name="Shape 191"/>
          <p:cNvSpPr txBox="1"/>
          <p:nvPr>
            <p:ph idx="1" type="body"/>
          </p:nvPr>
        </p:nvSpPr>
        <p:spPr>
          <a:xfrm rot="5400000">
            <a:off y="34281" x="-1404395"/>
            <a:ext cy="7056783" cx="12096807"/>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
        <p:nvSpPr>
          <p:cNvPr id="192" name="Shape 19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93" name="Shape 19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94" name="Shape 19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y="0" x="0"/>
          <a:ext cy="0" cx="0"/>
          <a:chOff y="0" x="0"/>
          <a:chExt cy="0" cx="0"/>
        </a:xfrm>
      </p:grpSpPr>
      <p:sp>
        <p:nvSpPr>
          <p:cNvPr id="199" name="Shape 19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Develop System Description</a:t>
            </a:r>
          </a:p>
        </p:txBody>
      </p:sp>
      <p:sp>
        <p:nvSpPr>
          <p:cNvPr id="200" name="Shape 20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01" name="Shape 20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02" name="Shape 20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graphicFrame>
        <p:nvGraphicFramePr>
          <p:cNvPr id="203" name="Shape 203"/>
          <p:cNvGraphicFramePr/>
          <p:nvPr/>
        </p:nvGraphicFramePr>
        <p:xfrm>
          <a:off y="1945640" x="214282"/>
          <a:ext cy="3000000" cx="3000000"/>
        </p:xfrm>
        <a:graphic>
          <a:graphicData uri="http://schemas.openxmlformats.org/drawingml/2006/table">
            <a:tbl>
              <a:tblPr firstRow="1" bandRow="1">
                <a:noFill/>
                <a:tableStyleId>{8A8C4D2A-429E-4E32-8DF7-36418616DEF0}</a:tableStyleId>
              </a:tblPr>
              <a:tblGrid>
                <a:gridCol w="4321175"/>
                <a:gridCol w="4321175"/>
              </a:tblGrid>
              <a:tr h="370850">
                <a:tc>
                  <a:txBody>
                    <a:bodyPr>
                      <a:noAutofit/>
                    </a:bodyPr>
                    <a:lstStyle/>
                    <a:p>
                      <a:pPr algn="l" rtl="0" lvl="0">
                        <a:spcBef>
                          <a:spcPts val="0"/>
                        </a:spcBef>
                        <a:spcAft>
                          <a:spcPts val="0"/>
                        </a:spcAft>
                        <a:buSzPct val="25000"/>
                        <a:buNone/>
                      </a:pPr>
                      <a:r>
                        <a:rPr lang="it-IT"/>
                        <a:t>Local ANSP</a:t>
                      </a:r>
                    </a:p>
                  </a:txBody>
                  <a:tcPr marR="91450" marB="45725" marT="45725" marL="91450"/>
                </a:tc>
                <a:tc>
                  <a:txBody>
                    <a:bodyPr>
                      <a:noAutofit/>
                    </a:bodyPr>
                    <a:lstStyle/>
                    <a:p>
                      <a:pPr algn="l" rtl="0" lvl="0">
                        <a:spcBef>
                          <a:spcPts val="0"/>
                        </a:spcBef>
                        <a:spcAft>
                          <a:spcPts val="0"/>
                        </a:spcAft>
                        <a:buSzPct val="25000"/>
                        <a:buNone/>
                      </a:pPr>
                      <a:r>
                        <a:rPr lang="it-IT"/>
                        <a:t>Description</a:t>
                      </a:r>
                    </a:p>
                  </a:txBody>
                  <a:tcPr marR="91450" marB="45725" marT="45725" marL="91450"/>
                </a:tc>
              </a:tr>
              <a:tr h="370850">
                <a:tc>
                  <a:txBody>
                    <a:bodyPr>
                      <a:noAutofit/>
                    </a:bodyPr>
                    <a:lstStyle/>
                    <a:p>
                      <a:pPr algn="l" rtl="0" lvl="0">
                        <a:spcBef>
                          <a:spcPts val="0"/>
                        </a:spcBef>
                        <a:spcAft>
                          <a:spcPts val="0"/>
                        </a:spcAft>
                        <a:buSzPct val="25000"/>
                        <a:buNone/>
                      </a:pPr>
                      <a:r>
                        <a:rPr lang="it-IT"/>
                        <a:t>Local ANSP</a:t>
                      </a:r>
                    </a:p>
                  </a:txBody>
                  <a:tcPr marR="91450" marB="45725" marT="45725" marL="91450"/>
                </a:tc>
                <a:tc>
                  <a:txBody>
                    <a:bodyPr>
                      <a:noAutofit/>
                    </a:bodyPr>
                    <a:lstStyle/>
                    <a:p>
                      <a:pPr algn="l" rtl="0" lvl="0">
                        <a:spcBef>
                          <a:spcPts val="0"/>
                        </a:spcBef>
                        <a:spcAft>
                          <a:spcPts val="0"/>
                        </a:spcAft>
                        <a:buSzPct val="25000"/>
                        <a:buNone/>
                      </a:pPr>
                      <a:r>
                        <a:rPr lang="it-IT"/>
                        <a:t>The ANSP</a:t>
                      </a:r>
                      <a:r>
                        <a:rPr baseline="0" lang="it-IT"/>
                        <a:t> that owns the surveillance data system to be assesed</a:t>
                      </a:r>
                    </a:p>
                  </a:txBody>
                  <a:tcPr marR="91450" marB="45725" marT="45725" marL="91450"/>
                </a:tc>
              </a:tr>
              <a:tr h="370850">
                <a:tc>
                  <a:txBody>
                    <a:bodyPr>
                      <a:noAutofit/>
                    </a:bodyPr>
                    <a:lstStyle/>
                    <a:p>
                      <a:pPr algn="l" rtl="0" lvl="0">
                        <a:spcBef>
                          <a:spcPts val="0"/>
                        </a:spcBef>
                        <a:spcAft>
                          <a:spcPts val="0"/>
                        </a:spcAft>
                        <a:buSzPct val="25000"/>
                        <a:buNone/>
                      </a:pPr>
                      <a:r>
                        <a:rPr lang="it-IT"/>
                        <a:t>Remote ANSP</a:t>
                      </a:r>
                    </a:p>
                  </a:txBody>
                  <a:tcPr marR="91450" marB="45725" marT="45725" marL="91450"/>
                </a:tc>
                <a:tc>
                  <a:txBody>
                    <a:bodyPr>
                      <a:noAutofit/>
                    </a:bodyPr>
                    <a:lstStyle/>
                    <a:p>
                      <a:pPr algn="l" rtl="0" lvl="0">
                        <a:spcBef>
                          <a:spcPts val="0"/>
                        </a:spcBef>
                        <a:spcAft>
                          <a:spcPts val="0"/>
                        </a:spcAft>
                        <a:buSzPct val="25000"/>
                        <a:buNone/>
                      </a:pPr>
                      <a:r>
                        <a:rPr lang="it-IT"/>
                        <a:t>A remote provider</a:t>
                      </a:r>
                      <a:r>
                        <a:rPr baseline="0" lang="it-IT"/>
                        <a:t> of real-time surveillance data</a:t>
                      </a:r>
                    </a:p>
                  </a:txBody>
                  <a:tcPr marR="91450" marB="45725" marT="45725" marL="91450"/>
                </a:tc>
              </a:tr>
              <a:tr h="370850">
                <a:tc>
                  <a:txBody>
                    <a:bodyPr>
                      <a:noAutofit/>
                    </a:bodyPr>
                    <a:lstStyle/>
                    <a:p>
                      <a:pPr algn="l" rtl="0" lvl="0">
                        <a:spcBef>
                          <a:spcPts val="0"/>
                        </a:spcBef>
                        <a:spcAft>
                          <a:spcPts val="0"/>
                        </a:spcAft>
                        <a:buSzPct val="25000"/>
                        <a:buNone/>
                      </a:pPr>
                      <a:r>
                        <a:rPr lang="it-IT"/>
                        <a:t>Equipment Maintainer</a:t>
                      </a:r>
                    </a:p>
                  </a:txBody>
                  <a:tcPr marR="91450" marB="45725" marT="45725" marL="91450"/>
                </a:tc>
                <a:tc>
                  <a:txBody>
                    <a:bodyPr>
                      <a:noAutofit/>
                    </a:bodyPr>
                    <a:lstStyle/>
                    <a:p>
                      <a:pPr algn="l" rtl="0" lvl="0">
                        <a:spcBef>
                          <a:spcPts val="0"/>
                        </a:spcBef>
                        <a:spcAft>
                          <a:spcPts val="0"/>
                        </a:spcAft>
                        <a:buSzPct val="25000"/>
                        <a:buNone/>
                      </a:pPr>
                      <a:r>
                        <a:rPr lang="it-IT"/>
                        <a:t>The</a:t>
                      </a:r>
                      <a:r>
                        <a:rPr baseline="0" lang="it-IT"/>
                        <a:t> maintainer of Radars, networks, and SDPD</a:t>
                      </a:r>
                    </a:p>
                  </a:txBody>
                  <a:tcPr marR="91450" marB="45725" marT="45725" marL="91450"/>
                </a:tc>
              </a:tr>
              <a:tr h="370850">
                <a:tc>
                  <a:txBody>
                    <a:bodyPr>
                      <a:noAutofit/>
                    </a:bodyPr>
                    <a:lstStyle/>
                    <a:p>
                      <a:pPr algn="l" rtl="0" lvl="0">
                        <a:spcBef>
                          <a:spcPts val="0"/>
                        </a:spcBef>
                        <a:spcAft>
                          <a:spcPts val="0"/>
                        </a:spcAft>
                        <a:buSzPct val="25000"/>
                        <a:buNone/>
                      </a:pPr>
                      <a:r>
                        <a:rPr lang="it-IT"/>
                        <a:t>Equipment Supplier</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lang="it-IT"/>
                        <a:t>The</a:t>
                      </a:r>
                      <a:r>
                        <a:rPr baseline="0" lang="it-IT"/>
                        <a:t> supplier of Radars, networks, and SDPD</a:t>
                      </a:r>
                    </a:p>
                  </a:txBody>
                  <a:tcPr marR="91450" marB="45725" marT="45725" marL="91450"/>
                </a:tc>
              </a:tr>
              <a:tr h="370850">
                <a:tc>
                  <a:txBody>
                    <a:bodyPr>
                      <a:noAutofit/>
                    </a:bodyPr>
                    <a:lstStyle/>
                    <a:p>
                      <a:pPr algn="l" rtl="0" lvl="0">
                        <a:spcBef>
                          <a:spcPts val="0"/>
                        </a:spcBef>
                        <a:spcAft>
                          <a:spcPts val="0"/>
                        </a:spcAft>
                        <a:buSzPct val="25000"/>
                        <a:buNone/>
                      </a:pPr>
                      <a:r>
                        <a:rPr lang="it-IT"/>
                        <a:t>Aircraft</a:t>
                      </a:r>
                      <a:r>
                        <a:rPr baseline="0" lang="it-IT"/>
                        <a:t> Operator</a:t>
                      </a:r>
                    </a:p>
                  </a:txBody>
                  <a:tcPr marR="91450" marB="45725" marT="45725" marL="91450"/>
                </a:tc>
                <a:tc>
                  <a:txBody>
                    <a:bodyPr>
                      <a:noAutofit/>
                    </a:bodyPr>
                    <a:lstStyle/>
                    <a:p>
                      <a:pPr algn="l" rtl="0" lvl="0">
                        <a:spcBef>
                          <a:spcPts val="0"/>
                        </a:spcBef>
                        <a:spcAft>
                          <a:spcPts val="0"/>
                        </a:spcAft>
                        <a:buSzPct val="25000"/>
                        <a:buNone/>
                      </a:pPr>
                      <a:r>
                        <a:rPr lang="it-IT"/>
                        <a:t>Responsible</a:t>
                      </a:r>
                      <a:r>
                        <a:rPr baseline="0" lang="it-IT"/>
                        <a:t> for aircraft</a:t>
                      </a:r>
                    </a:p>
                    <a:p>
                      <a:r>
                        <a:t/>
                      </a:r>
                    </a:p>
                  </a:txBody>
                  <a:tcPr marR="91450" marB="45725" marT="45725" marL="91450"/>
                </a:tc>
              </a:tr>
              <a:tr h="370850">
                <a:tc>
                  <a:txBody>
                    <a:bodyPr>
                      <a:noAutofit/>
                    </a:bodyPr>
                    <a:lstStyle/>
                    <a:p>
                      <a:pPr algn="l" rtl="0" lvl="0">
                        <a:spcBef>
                          <a:spcPts val="0"/>
                        </a:spcBef>
                        <a:spcAft>
                          <a:spcPts val="0"/>
                        </a:spcAft>
                        <a:buSzPct val="25000"/>
                        <a:buNone/>
                      </a:pPr>
                      <a:r>
                        <a:rPr lang="it-IT"/>
                        <a:t>Aircraft</a:t>
                      </a:r>
                      <a:r>
                        <a:rPr baseline="0" lang="it-IT"/>
                        <a:t> Manufacturer</a:t>
                      </a:r>
                    </a:p>
                  </a:txBody>
                  <a:tcPr marR="91450" marB="45725" marT="45725" marL="91450"/>
                </a:tc>
                <a:tc>
                  <a:txBody>
                    <a:bodyPr>
                      <a:noAutofit/>
                    </a:bodyPr>
                    <a:lstStyle/>
                    <a:p>
                      <a:pPr algn="l" rtl="0" lvl="0">
                        <a:spcBef>
                          <a:spcPts val="0"/>
                        </a:spcBef>
                        <a:spcAft>
                          <a:spcPts val="0"/>
                        </a:spcAft>
                        <a:buSzPct val="25000"/>
                        <a:buNone/>
                      </a:pPr>
                      <a:r>
                        <a:rPr lang="it-IT"/>
                        <a:t>Delivers aircraft</a:t>
                      </a:r>
                      <a:r>
                        <a:rPr baseline="0" lang="it-IT"/>
                        <a:t> to Aircraft operator</a:t>
                      </a:r>
                    </a:p>
                  </a:txBody>
                  <a:tcPr marR="91450" marB="45725" marT="45725" marL="91450"/>
                </a:tc>
              </a:tr>
              <a:tr h="370850">
                <a:tc>
                  <a:txBody>
                    <a:bodyPr>
                      <a:noAutofit/>
                    </a:bodyPr>
                    <a:lstStyle/>
                    <a:p>
                      <a:pPr algn="l" rtl="0" lvl="0">
                        <a:spcBef>
                          <a:spcPts val="0"/>
                        </a:spcBef>
                        <a:spcAft>
                          <a:spcPts val="0"/>
                        </a:spcAft>
                        <a:buSzPct val="25000"/>
                        <a:buNone/>
                      </a:pPr>
                      <a:r>
                        <a:rPr lang="it-IT"/>
                        <a:t>NSA</a:t>
                      </a:r>
                    </a:p>
                  </a:txBody>
                  <a:tcPr marR="91450" marB="45725" marT="45725" marL="91450"/>
                </a:tc>
                <a:tc>
                  <a:txBody>
                    <a:bodyPr>
                      <a:noAutofit/>
                    </a:bodyPr>
                    <a:lstStyle/>
                    <a:p>
                      <a:pPr algn="l" rtl="0" lvl="0">
                        <a:spcBef>
                          <a:spcPts val="0"/>
                        </a:spcBef>
                        <a:spcAft>
                          <a:spcPts val="0"/>
                        </a:spcAft>
                        <a:buSzPct val="25000"/>
                        <a:buNone/>
                      </a:pPr>
                      <a:r>
                        <a:rPr lang="it-IT"/>
                        <a:t>Approves the operation of the system according to EC 2096/2005</a:t>
                      </a:r>
                    </a:p>
                  </a:txBody>
                  <a:tcPr marR="91450" marB="45725" marT="45725" marL="91450"/>
                </a:tc>
              </a:tr>
            </a:tbl>
          </a:graphicData>
        </a:graphic>
      </p:graphicFrame>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y="0" x="0"/>
          <a:ext cy="0" cx="0"/>
          <a:chOff y="0" x="0"/>
          <a:chExt cy="0" cx="0"/>
        </a:xfrm>
      </p:grpSpPr>
      <p:sp>
        <p:nvSpPr>
          <p:cNvPr id="208" name="Shape 20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Develop System Description</a:t>
            </a:r>
          </a:p>
        </p:txBody>
      </p:sp>
      <p:sp>
        <p:nvSpPr>
          <p:cNvPr id="209" name="Shape 209"/>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10" name="Shape 210"/>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11" name="Shape 211"/>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graphicFrame>
        <p:nvGraphicFramePr>
          <p:cNvPr id="212" name="Shape 212"/>
          <p:cNvGraphicFramePr/>
          <p:nvPr/>
        </p:nvGraphicFramePr>
        <p:xfrm>
          <a:off y="1052512" x="250825"/>
          <a:ext cy="3000000" cx="3000000"/>
        </p:xfrm>
        <a:graphic>
          <a:graphicData uri="http://schemas.openxmlformats.org/drawingml/2006/table">
            <a:tbl>
              <a:tblPr firstRow="1" bandRow="1">
                <a:noFill/>
                <a:tableStyleId>{439A9076-0BF8-4D98-8CAA-AE104E66538C}</a:tableStyleId>
              </a:tblPr>
              <a:tblGrid>
                <a:gridCol w="4321175"/>
                <a:gridCol w="4321175"/>
              </a:tblGrid>
              <a:tr h="370850">
                <a:tc>
                  <a:txBody>
                    <a:bodyPr>
                      <a:noAutofit/>
                    </a:bodyPr>
                    <a:lstStyle/>
                    <a:p>
                      <a:pPr algn="l" rtl="0" lvl="0">
                        <a:spcBef>
                          <a:spcPts val="0"/>
                        </a:spcBef>
                        <a:spcAft>
                          <a:spcPts val="0"/>
                        </a:spcAft>
                        <a:buSzPct val="25000"/>
                        <a:buNone/>
                      </a:pPr>
                      <a:r>
                        <a:rPr lang="it-IT"/>
                        <a:t>User Role</a:t>
                      </a:r>
                    </a:p>
                  </a:txBody>
                  <a:tcPr marR="91450" marB="45725" marT="45725" marL="91450"/>
                </a:tc>
                <a:tc>
                  <a:txBody>
                    <a:bodyPr>
                      <a:noAutofit/>
                    </a:bodyPr>
                    <a:lstStyle/>
                    <a:p>
                      <a:pPr algn="l" rtl="0" lvl="0">
                        <a:spcBef>
                          <a:spcPts val="0"/>
                        </a:spcBef>
                        <a:spcAft>
                          <a:spcPts val="0"/>
                        </a:spcAft>
                        <a:buSzPct val="25000"/>
                        <a:buNone/>
                      </a:pPr>
                      <a:r>
                        <a:rPr lang="it-IT"/>
                        <a:t>Description</a:t>
                      </a:r>
                    </a:p>
                  </a:txBody>
                  <a:tcPr marR="91450" marB="45725" marT="45725" marL="91450"/>
                </a:tc>
              </a:tr>
              <a:tr h="370850">
                <a:tc>
                  <a:txBody>
                    <a:bodyPr>
                      <a:noAutofit/>
                    </a:bodyPr>
                    <a:lstStyle/>
                    <a:p>
                      <a:pPr algn="l" rtl="0" lvl="0">
                        <a:spcBef>
                          <a:spcPts val="0"/>
                        </a:spcBef>
                        <a:spcAft>
                          <a:spcPts val="0"/>
                        </a:spcAft>
                        <a:buSzPct val="25000"/>
                        <a:buNone/>
                      </a:pPr>
                      <a:r>
                        <a:rPr sz="1600" lang="it-IT"/>
                        <a:t>Air Traffic Controller</a:t>
                      </a:r>
                    </a:p>
                  </a:txBody>
                  <a:tcPr marR="91450" marB="45725" marT="45725" marL="91450"/>
                </a:tc>
                <a:tc>
                  <a:txBody>
                    <a:bodyPr>
                      <a:noAutofit/>
                    </a:bodyPr>
                    <a:lstStyle/>
                    <a:p>
                      <a:pPr algn="l" rtl="0" lvl="0">
                        <a:spcBef>
                          <a:spcPts val="0"/>
                        </a:spcBef>
                        <a:spcAft>
                          <a:spcPts val="0"/>
                        </a:spcAft>
                        <a:buSzPct val="25000"/>
                        <a:buNone/>
                      </a:pPr>
                      <a:r>
                        <a:rPr sz="1600" lang="it-IT"/>
                        <a:t>User of the Air Picture generated by the SDPD system</a:t>
                      </a:r>
                    </a:p>
                  </a:txBody>
                  <a:tcPr marR="91450" marB="45725" marT="45725" marL="91450"/>
                </a:tc>
              </a:tr>
              <a:tr h="370850">
                <a:tc>
                  <a:txBody>
                    <a:bodyPr>
                      <a:noAutofit/>
                    </a:bodyPr>
                    <a:lstStyle/>
                    <a:p>
                      <a:pPr algn="l" rtl="0" lvl="0">
                        <a:spcBef>
                          <a:spcPts val="0"/>
                        </a:spcBef>
                        <a:spcAft>
                          <a:spcPts val="0"/>
                        </a:spcAft>
                        <a:buSzPct val="25000"/>
                        <a:buNone/>
                      </a:pPr>
                      <a:r>
                        <a:rPr sz="1600" lang="it-IT"/>
                        <a:t>Sensor Maintainer</a:t>
                      </a:r>
                    </a:p>
                  </a:txBody>
                  <a:tcPr marR="91450" marB="45725" marT="45725" marL="91450"/>
                </a:tc>
                <a:tc>
                  <a:txBody>
                    <a:bodyPr>
                      <a:noAutofit/>
                    </a:bodyPr>
                    <a:lstStyle/>
                    <a:p>
                      <a:pPr algn="l" rtl="0" lvl="0">
                        <a:spcBef>
                          <a:spcPts val="0"/>
                        </a:spcBef>
                        <a:spcAft>
                          <a:spcPts val="0"/>
                        </a:spcAft>
                        <a:buSzPct val="25000"/>
                        <a:buNone/>
                      </a:pPr>
                      <a:r>
                        <a:rPr sz="1600" lang="it-IT"/>
                        <a:t>Remote Maintainer of RADAR sensors</a:t>
                      </a:r>
                    </a:p>
                  </a:txBody>
                  <a:tcPr marR="91450" marB="45725" marT="45725" marL="91450"/>
                </a:tc>
              </a:tr>
              <a:tr h="370850">
                <a:tc>
                  <a:txBody>
                    <a:bodyPr>
                      <a:noAutofit/>
                    </a:bodyPr>
                    <a:lstStyle/>
                    <a:p>
                      <a:pPr algn="l" rtl="0" lvl="0">
                        <a:spcBef>
                          <a:spcPts val="0"/>
                        </a:spcBef>
                        <a:spcAft>
                          <a:spcPts val="0"/>
                        </a:spcAft>
                        <a:buSzPct val="25000"/>
                        <a:buNone/>
                      </a:pPr>
                      <a:r>
                        <a:rPr sz="1600" lang="it-IT"/>
                        <a:t>SDPD Manager</a:t>
                      </a:r>
                    </a:p>
                  </a:txBody>
                  <a:tcPr marR="91450" marB="45725" marT="45725" marL="91450"/>
                </a:tc>
                <a:tc>
                  <a:txBody>
                    <a:bodyPr>
                      <a:noAutofit/>
                    </a:bodyPr>
                    <a:lstStyle/>
                    <a:p>
                      <a:pPr algn="l" rtl="0" lvl="0">
                        <a:spcBef>
                          <a:spcPts val="0"/>
                        </a:spcBef>
                        <a:spcAft>
                          <a:spcPts val="0"/>
                        </a:spcAft>
                        <a:buSzPct val="25000"/>
                        <a:buNone/>
                      </a:pPr>
                      <a:r>
                        <a:rPr sz="1600" lang="it-IT"/>
                        <a:t>Manager of the surveillance</a:t>
                      </a:r>
                      <a:r>
                        <a:rPr baseline="0" sz="1600" lang="it-IT"/>
                        <a:t> processing system</a:t>
                      </a:r>
                    </a:p>
                  </a:txBody>
                  <a:tcPr marR="91450" marB="45725" marT="45725" marL="91450"/>
                </a:tc>
              </a:tr>
              <a:tr h="370850">
                <a:tc>
                  <a:txBody>
                    <a:bodyPr>
                      <a:noAutofit/>
                    </a:bodyPr>
                    <a:lstStyle/>
                    <a:p>
                      <a:pPr algn="l" rtl="0" lvl="0">
                        <a:spcBef>
                          <a:spcPts val="0"/>
                        </a:spcBef>
                        <a:spcAft>
                          <a:spcPts val="0"/>
                        </a:spcAft>
                        <a:buSzPct val="25000"/>
                        <a:buNone/>
                      </a:pPr>
                      <a:r>
                        <a:rPr sz="1600" lang="it-IT"/>
                        <a:t>Staff</a:t>
                      </a:r>
                    </a:p>
                  </a:txBody>
                  <a:tcPr marR="91450" marB="45725" marT="45725" marL="91450"/>
                </a:tc>
                <a:tc>
                  <a:txBody>
                    <a:bodyPr>
                      <a:noAutofit/>
                    </a:bodyPr>
                    <a:lstStyle/>
                    <a:p>
                      <a:pPr algn="l" rtl="0" lvl="0">
                        <a:spcBef>
                          <a:spcPts val="0"/>
                        </a:spcBef>
                        <a:spcAft>
                          <a:spcPts val="0"/>
                        </a:spcAft>
                        <a:buSzPct val="25000"/>
                        <a:buNone/>
                      </a:pPr>
                      <a:r>
                        <a:rPr sz="1600" lang="it-IT"/>
                        <a:t>ANSP</a:t>
                      </a:r>
                      <a:r>
                        <a:rPr baseline="0" sz="1600" lang="it-IT"/>
                        <a:t> staff not working with Radar or SDPD system</a:t>
                      </a:r>
                    </a:p>
                  </a:txBody>
                  <a:tcPr marR="91450" marB="45725" marT="45725" marL="91450"/>
                </a:tc>
              </a:tr>
              <a:tr h="370850">
                <a:tc>
                  <a:txBody>
                    <a:bodyPr>
                      <a:noAutofit/>
                    </a:bodyPr>
                    <a:lstStyle/>
                    <a:p>
                      <a:pPr algn="l" rtl="0" lvl="0">
                        <a:spcBef>
                          <a:spcPts val="0"/>
                        </a:spcBef>
                        <a:spcAft>
                          <a:spcPts val="0"/>
                        </a:spcAft>
                        <a:buSzPct val="25000"/>
                        <a:buNone/>
                      </a:pPr>
                      <a:r>
                        <a:rPr sz="1600" lang="it-IT"/>
                        <a:t>Security</a:t>
                      </a:r>
                      <a:r>
                        <a:rPr baseline="0" sz="1600" lang="it-IT"/>
                        <a:t> Staff</a:t>
                      </a:r>
                    </a:p>
                  </a:txBody>
                  <a:tcPr marR="91450" marB="45725" marT="45725" marL="91450"/>
                </a:tc>
                <a:tc>
                  <a:txBody>
                    <a:bodyPr>
                      <a:noAutofit/>
                    </a:bodyPr>
                    <a:lstStyle/>
                    <a:p>
                      <a:pPr algn="l" rtl="0" lvl="0">
                        <a:spcBef>
                          <a:spcPts val="0"/>
                        </a:spcBef>
                        <a:spcAft>
                          <a:spcPts val="0"/>
                        </a:spcAft>
                        <a:buSzPct val="25000"/>
                        <a:buNone/>
                      </a:pPr>
                      <a:r>
                        <a:rPr sz="1600" lang="it-IT"/>
                        <a:t>Responsible for visitor access control</a:t>
                      </a:r>
                    </a:p>
                  </a:txBody>
                  <a:tcPr marR="91450" marB="45725" marT="45725" marL="91450"/>
                </a:tc>
              </a:tr>
              <a:tr h="370850">
                <a:tc>
                  <a:txBody>
                    <a:bodyPr>
                      <a:noAutofit/>
                    </a:bodyPr>
                    <a:lstStyle/>
                    <a:p>
                      <a:pPr algn="l" rtl="0" lvl="0">
                        <a:spcBef>
                          <a:spcPts val="0"/>
                        </a:spcBef>
                        <a:spcAft>
                          <a:spcPts val="0"/>
                        </a:spcAft>
                        <a:buSzPct val="25000"/>
                        <a:buNone/>
                      </a:pPr>
                      <a:r>
                        <a:rPr sz="1600" lang="it-IT"/>
                        <a:t>Facilities Staff</a:t>
                      </a:r>
                    </a:p>
                  </a:txBody>
                  <a:tcPr marR="91450" marB="45725" marT="45725" marL="91450"/>
                </a:tc>
                <a:tc>
                  <a:txBody>
                    <a:bodyPr>
                      <a:noAutofit/>
                    </a:bodyPr>
                    <a:lstStyle/>
                    <a:p>
                      <a:pPr algn="l" rtl="0" lvl="0">
                        <a:spcBef>
                          <a:spcPts val="0"/>
                        </a:spcBef>
                        <a:spcAft>
                          <a:spcPts val="0"/>
                        </a:spcAft>
                        <a:buSzPct val="25000"/>
                        <a:buNone/>
                      </a:pPr>
                      <a:r>
                        <a:rPr sz="1600" lang="it-IT"/>
                        <a:t>cleaner</a:t>
                      </a:r>
                    </a:p>
                  </a:txBody>
                  <a:tcPr marR="91450" marB="45725" marT="45725" marL="91450"/>
                </a:tc>
              </a:tr>
              <a:tr h="370850">
                <a:tc>
                  <a:txBody>
                    <a:bodyPr>
                      <a:noAutofit/>
                    </a:bodyPr>
                    <a:lstStyle/>
                    <a:p>
                      <a:pPr algn="l" rtl="0" lvl="0">
                        <a:spcBef>
                          <a:spcPts val="0"/>
                        </a:spcBef>
                        <a:spcAft>
                          <a:spcPts val="0"/>
                        </a:spcAft>
                        <a:buSzPct val="25000"/>
                        <a:buNone/>
                      </a:pPr>
                      <a:r>
                        <a:rPr sz="1600" lang="it-IT"/>
                        <a:t>Security</a:t>
                      </a:r>
                      <a:r>
                        <a:rPr baseline="0" sz="1600" lang="it-IT"/>
                        <a:t> Manager</a:t>
                      </a:r>
                    </a:p>
                  </a:txBody>
                  <a:tcPr marR="91450" marB="45725" marT="45725" marL="91450"/>
                </a:tc>
                <a:tc>
                  <a:txBody>
                    <a:bodyPr>
                      <a:noAutofit/>
                    </a:bodyPr>
                    <a:lstStyle/>
                    <a:p>
                      <a:pPr algn="l" rtl="0" lvl="0">
                        <a:spcBef>
                          <a:spcPts val="0"/>
                        </a:spcBef>
                        <a:spcAft>
                          <a:spcPts val="0"/>
                        </a:spcAft>
                        <a:buSzPct val="25000"/>
                        <a:buNone/>
                      </a:pPr>
                      <a:r>
                        <a:rPr sz="1600" lang="it-IT"/>
                        <a:t>Accountable</a:t>
                      </a:r>
                      <a:r>
                        <a:rPr baseline="0" sz="1600" lang="it-IT"/>
                        <a:t> for the security of the entire system</a:t>
                      </a:r>
                    </a:p>
                  </a:txBody>
                  <a:tcPr marR="91450" marB="45725" marT="45725" marL="91450"/>
                </a:tc>
              </a:tr>
              <a:tr h="370850">
                <a:tc>
                  <a:txBody>
                    <a:bodyPr>
                      <a:noAutofit/>
                    </a:bodyPr>
                    <a:lstStyle/>
                    <a:p>
                      <a:pPr algn="l" rtl="0" lvl="0">
                        <a:spcBef>
                          <a:spcPts val="0"/>
                        </a:spcBef>
                        <a:spcAft>
                          <a:spcPts val="0"/>
                        </a:spcAft>
                        <a:buSzPct val="25000"/>
                        <a:buNone/>
                      </a:pPr>
                      <a:r>
                        <a:rPr sz="1600" lang="it-IT"/>
                        <a:t>Engineering</a:t>
                      </a:r>
                      <a:r>
                        <a:rPr baseline="0" sz="1600" lang="it-IT"/>
                        <a:t> Staff</a:t>
                      </a:r>
                    </a:p>
                  </a:txBody>
                  <a:tcPr marR="91450" marB="45725" marT="45725" marL="91450"/>
                </a:tc>
                <a:tc>
                  <a:txBody>
                    <a:bodyPr>
                      <a:noAutofit/>
                    </a:bodyPr>
                    <a:lstStyle/>
                    <a:p>
                      <a:pPr algn="l" rtl="0" lvl="0">
                        <a:spcBef>
                          <a:spcPts val="0"/>
                        </a:spcBef>
                        <a:spcAft>
                          <a:spcPts val="0"/>
                        </a:spcAft>
                        <a:buSzPct val="25000"/>
                        <a:buNone/>
                      </a:pPr>
                      <a:r>
                        <a:rPr sz="1600" lang="it-IT"/>
                        <a:t>Responsible for implementing the systems</a:t>
                      </a:r>
                      <a:r>
                        <a:rPr baseline="0" sz="1600" lang="it-IT"/>
                        <a:t> and their technical operations</a:t>
                      </a:r>
                    </a:p>
                  </a:txBody>
                  <a:tcPr marR="91450" marB="45725" marT="45725" marL="91450"/>
                </a:tc>
              </a:tr>
              <a:tr h="370850">
                <a:tc>
                  <a:txBody>
                    <a:bodyPr>
                      <a:noAutofit/>
                    </a:bodyPr>
                    <a:lstStyle/>
                    <a:p>
                      <a:pPr algn="l" rtl="0" lvl="0">
                        <a:spcBef>
                          <a:spcPts val="0"/>
                        </a:spcBef>
                        <a:spcAft>
                          <a:spcPts val="0"/>
                        </a:spcAft>
                        <a:buSzPct val="25000"/>
                        <a:buNone/>
                      </a:pPr>
                      <a:r>
                        <a:rPr sz="1600" lang="it-IT"/>
                        <a:t>Equipment Supplier</a:t>
                      </a:r>
                    </a:p>
                  </a:txBody>
                  <a:tcPr marR="91450" marB="45725" marT="45725" marL="91450"/>
                </a:tc>
                <a:tc>
                  <a:txBody>
                    <a:bodyPr>
                      <a:noAutofit/>
                    </a:bodyPr>
                    <a:lstStyle/>
                    <a:p>
                      <a:pPr algn="l" rtl="0" lvl="0">
                        <a:spcBef>
                          <a:spcPts val="0"/>
                        </a:spcBef>
                        <a:spcAft>
                          <a:spcPts val="0"/>
                        </a:spcAft>
                        <a:buSzPct val="25000"/>
                        <a:buNone/>
                      </a:pPr>
                      <a:r>
                        <a:rPr sz="1600" lang="it-IT"/>
                        <a:t>Delivers and install</a:t>
                      </a:r>
                      <a:r>
                        <a:rPr baseline="0" sz="1600" lang="it-IT"/>
                        <a:t> all equipment</a:t>
                      </a:r>
                    </a:p>
                  </a:txBody>
                  <a:tcPr marR="91450" marB="45725" marT="45725" marL="91450"/>
                </a:tc>
              </a:tr>
              <a:tr h="370850">
                <a:tc>
                  <a:txBody>
                    <a:bodyPr>
                      <a:noAutofit/>
                    </a:bodyPr>
                    <a:lstStyle/>
                    <a:p>
                      <a:pPr algn="l" rtl="0" lvl="0">
                        <a:spcBef>
                          <a:spcPts val="0"/>
                        </a:spcBef>
                        <a:spcAft>
                          <a:spcPts val="0"/>
                        </a:spcAft>
                        <a:buSzPct val="25000"/>
                        <a:buNone/>
                      </a:pPr>
                      <a:r>
                        <a:rPr sz="1600" lang="it-IT"/>
                        <a:t>Equipment Maintainer</a:t>
                      </a:r>
                    </a:p>
                  </a:txBody>
                  <a:tcPr marR="91450" marB="45725" marT="45725" marL="91450"/>
                </a:tc>
                <a:tc>
                  <a:txBody>
                    <a:bodyPr>
                      <a:noAutofit/>
                    </a:bodyPr>
                    <a:lstStyle/>
                    <a:p>
                      <a:pPr algn="l" rtl="0" lvl="0">
                        <a:spcBef>
                          <a:spcPts val="0"/>
                        </a:spcBef>
                        <a:spcAft>
                          <a:spcPts val="0"/>
                        </a:spcAft>
                        <a:buSzPct val="25000"/>
                        <a:buNone/>
                      </a:pPr>
                      <a:r>
                        <a:rPr sz="1600" lang="it-IT"/>
                        <a:t>Maintains equipment</a:t>
                      </a:r>
                    </a:p>
                  </a:txBody>
                  <a:tcPr marR="91450" marB="45725" marT="45725" marL="91450"/>
                </a:tc>
              </a:tr>
              <a:tr h="370850">
                <a:tc>
                  <a:txBody>
                    <a:bodyPr>
                      <a:noAutofit/>
                    </a:bodyPr>
                    <a:lstStyle/>
                    <a:p>
                      <a:pPr algn="l" rtl="0" lvl="0">
                        <a:spcBef>
                          <a:spcPts val="0"/>
                        </a:spcBef>
                        <a:spcAft>
                          <a:spcPts val="0"/>
                        </a:spcAft>
                        <a:buSzPct val="25000"/>
                        <a:buNone/>
                      </a:pPr>
                      <a:r>
                        <a:rPr sz="1600" lang="it-IT"/>
                        <a:t>Security Risk Assessor</a:t>
                      </a:r>
                    </a:p>
                  </a:txBody>
                  <a:tcPr marR="91450" marB="45725" marT="45725" marL="91450"/>
                </a:tc>
                <a:tc>
                  <a:txBody>
                    <a:bodyPr>
                      <a:noAutofit/>
                    </a:bodyPr>
                    <a:lstStyle/>
                    <a:p>
                      <a:pPr algn="l" rtl="0" lvl="0">
                        <a:spcBef>
                          <a:spcPts val="0"/>
                        </a:spcBef>
                        <a:spcAft>
                          <a:spcPts val="0"/>
                        </a:spcAft>
                        <a:buSzPct val="25000"/>
                        <a:buNone/>
                      </a:pPr>
                      <a:r>
                        <a:rPr sz="1600" lang="it-IT"/>
                        <a:t>Coordinates</a:t>
                      </a:r>
                      <a:r>
                        <a:rPr baseline="0" sz="1600" lang="it-IT"/>
                        <a:t> security risk assessment </a:t>
                      </a:r>
                    </a:p>
                  </a:txBody>
                  <a:tcPr marR="91450" marB="45725" marT="45725" marL="91450"/>
                </a:tc>
              </a:tr>
              <a:tr h="370850">
                <a:tc>
                  <a:txBody>
                    <a:bodyPr>
                      <a:noAutofit/>
                    </a:bodyPr>
                    <a:lstStyle/>
                    <a:p>
                      <a:pPr algn="l" rtl="0" lvl="0">
                        <a:spcBef>
                          <a:spcPts val="0"/>
                        </a:spcBef>
                        <a:spcAft>
                          <a:spcPts val="0"/>
                        </a:spcAft>
                        <a:buSzPct val="25000"/>
                        <a:buNone/>
                      </a:pPr>
                      <a:r>
                        <a:rPr sz="1600" lang="it-IT"/>
                        <a:t>Pilot</a:t>
                      </a:r>
                    </a:p>
                  </a:txBody>
                  <a:tcPr marR="91450" marB="45725" marT="45725" marL="91450"/>
                </a:tc>
                <a:tc>
                  <a:txBody>
                    <a:bodyPr>
                      <a:noAutofit/>
                    </a:bodyPr>
                    <a:lstStyle/>
                    <a:p>
                      <a:pPr algn="l" rtl="0" lvl="0">
                        <a:spcBef>
                          <a:spcPts val="0"/>
                        </a:spcBef>
                        <a:spcAft>
                          <a:spcPts val="0"/>
                        </a:spcAft>
                        <a:buSzPct val="25000"/>
                        <a:buNone/>
                      </a:pPr>
                      <a:r>
                        <a:rPr sz="1600" lang="it-IT"/>
                        <a:t>Responsible for safe flight</a:t>
                      </a:r>
                    </a:p>
                  </a:txBody>
                  <a:tcPr marR="91450" marB="45725" marT="45725" marL="91450"/>
                </a:tc>
              </a:tr>
            </a:tbl>
          </a:graphicData>
        </a:graphic>
      </p:graphicFrame>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y="0" x="0"/>
          <a:ext cy="0" cx="0"/>
          <a:chOff y="0" x="0"/>
          <a:chExt cy="0" cx="0"/>
        </a:xfrm>
      </p:grpSpPr>
      <p:sp>
        <p:nvSpPr>
          <p:cNvPr id="217" name="Shape 217"/>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all Assets</a:t>
            </a:r>
          </a:p>
        </p:txBody>
      </p:sp>
      <p:sp>
        <p:nvSpPr>
          <p:cNvPr id="218" name="Shape 218"/>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lnSpc>
                <a:spcPct val="120000"/>
              </a:lnSpc>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Input: Asset Registry (optional)</a:t>
            </a:r>
          </a:p>
          <a:p>
            <a:pPr algn="l" rtl="0" lvl="0" marR="0" indent="-342900" marL="342900">
              <a:lnSpc>
                <a:spcPct val="120000"/>
              </a:lnSpc>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People Involved: Security Experts</a:t>
            </a:r>
          </a:p>
          <a:p>
            <a:pPr algn="l" rtl="0" lvl="0" marR="0" indent="-342900" marL="342900">
              <a:lnSpc>
                <a:spcPct val="120000"/>
              </a:lnSpc>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Identify Assets </a:t>
            </a:r>
          </a:p>
          <a:p>
            <a:pPr algn="l" rtl="0" lvl="1" marR="0" indent="-285750" marL="742950">
              <a:lnSpc>
                <a:spcPct val="120000"/>
              </a:lnSpc>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Physical Assets</a:t>
            </a:r>
          </a:p>
          <a:p>
            <a:pPr algn="l" rtl="0" lvl="1" marR="0" indent="-285750" marL="742950">
              <a:lnSpc>
                <a:spcPct val="120000"/>
              </a:lnSpc>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Human Assets</a:t>
            </a:r>
          </a:p>
          <a:p>
            <a:pPr algn="l" rtl="0" lvl="1" marR="0" indent="-285750" marL="742950">
              <a:lnSpc>
                <a:spcPct val="120000"/>
              </a:lnSpc>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Communication Systems</a:t>
            </a:r>
          </a:p>
          <a:p>
            <a:pPr algn="l" rtl="0" lvl="1" marR="0" indent="-285750" marL="742950">
              <a:lnSpc>
                <a:spcPct val="120000"/>
              </a:lnSpc>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Information and Data</a:t>
            </a:r>
          </a:p>
          <a:p>
            <a:pPr algn="l" rtl="0" lvl="1" marR="0" indent="-285750" marL="742950">
              <a:lnSpc>
                <a:spcPct val="120000"/>
              </a:lnSpc>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ANSP Assets</a:t>
            </a:r>
          </a:p>
          <a:p>
            <a:pPr algn="l" rtl="0" lvl="0" marR="0" indent="-342900" marL="342900">
              <a:lnSpc>
                <a:spcPct val="120000"/>
              </a:lnSpc>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Output: Updated Asset Registry</a:t>
            </a:r>
          </a:p>
          <a:p>
            <a:r>
              <a:t/>
            </a:r>
          </a:p>
          <a:p>
            <a:r>
              <a:t/>
            </a:r>
          </a:p>
        </p:txBody>
      </p:sp>
      <p:sp>
        <p:nvSpPr>
          <p:cNvPr id="219" name="Shape 219"/>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20" name="Shape 220"/>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21" name="Shape 221"/>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y="0" x="0"/>
          <a:ext cy="0" cx="0"/>
          <a:chOff y="0" x="0"/>
          <a:chExt cy="0" cx="0"/>
        </a:xfrm>
      </p:grpSpPr>
      <p:sp>
        <p:nvSpPr>
          <p:cNvPr id="226" name="Shape 22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All Assets</a:t>
            </a:r>
          </a:p>
        </p:txBody>
      </p:sp>
      <p:graphicFrame>
        <p:nvGraphicFramePr>
          <p:cNvPr id="227" name="Shape 227"/>
          <p:cNvGraphicFramePr/>
          <p:nvPr/>
        </p:nvGraphicFramePr>
        <p:xfrm>
          <a:off y="1000108" x="250825"/>
          <a:ext cy="3000000" cx="3000000"/>
        </p:xfrm>
        <a:graphic>
          <a:graphicData uri="http://schemas.openxmlformats.org/drawingml/2006/table">
            <a:tbl>
              <a:tblPr firstRow="1" bandRow="1">
                <a:noFill/>
                <a:tableStyleId>{5510428D-FE7A-40C8-A98D-ED5601917B59}</a:tableStyleId>
              </a:tblPr>
              <a:tblGrid>
                <a:gridCol w="1749400"/>
                <a:gridCol w="6892950"/>
              </a:tblGrid>
              <a:tr h="370850">
                <a:tc>
                  <a:txBody>
                    <a:bodyPr>
                      <a:noAutofit/>
                    </a:bodyPr>
                    <a:lstStyle/>
                    <a:p>
                      <a:pPr algn="l" rtl="0" lvl="0">
                        <a:spcBef>
                          <a:spcPts val="0"/>
                        </a:spcBef>
                        <a:spcAft>
                          <a:spcPts val="0"/>
                        </a:spcAft>
                        <a:buSzPct val="25000"/>
                        <a:buNone/>
                      </a:pPr>
                      <a:r>
                        <a:rPr sz="1200" lang="it-IT"/>
                        <a:t>Asset</a:t>
                      </a:r>
                    </a:p>
                  </a:txBody>
                  <a:tcPr marR="91450" marB="45725" marT="45725" marL="91450"/>
                </a:tc>
                <a:tc>
                  <a:txBody>
                    <a:bodyPr>
                      <a:noAutofit/>
                    </a:bodyPr>
                    <a:lstStyle/>
                    <a:p>
                      <a:pPr algn="l" rtl="0" lvl="0">
                        <a:spcBef>
                          <a:spcPts val="0"/>
                        </a:spcBef>
                        <a:spcAft>
                          <a:spcPts val="0"/>
                        </a:spcAft>
                        <a:buSzPct val="25000"/>
                        <a:buNone/>
                      </a:pPr>
                      <a:r>
                        <a:rPr sz="1200" lang="it-IT"/>
                        <a:t>Description</a:t>
                      </a:r>
                    </a:p>
                  </a:txBody>
                  <a:tcPr marR="91450" marB="45725" marT="45725" marL="91450"/>
                </a:tc>
              </a:tr>
              <a:tr h="370850">
                <a:tc>
                  <a:txBody>
                    <a:bodyPr>
                      <a:noAutofit/>
                    </a:bodyPr>
                    <a:lstStyle/>
                    <a:p>
                      <a:pPr algn="l" rtl="0" lvl="0">
                        <a:spcBef>
                          <a:spcPts val="0"/>
                        </a:spcBef>
                        <a:spcAft>
                          <a:spcPts val="0"/>
                        </a:spcAft>
                        <a:buSzPct val="25000"/>
                        <a:buNone/>
                      </a:pPr>
                      <a:r>
                        <a:rPr sz="1200" lang="it-IT"/>
                        <a:t>Surveillance Sensor</a:t>
                      </a:r>
                    </a:p>
                  </a:txBody>
                  <a:tcPr marR="91450" marB="45725" marT="45725" marL="91450"/>
                </a:tc>
                <a:tc>
                  <a:txBody>
                    <a:bodyPr>
                      <a:noAutofit/>
                    </a:bodyPr>
                    <a:lstStyle/>
                    <a:p>
                      <a:pPr algn="l" rtl="0" lvl="0">
                        <a:spcBef>
                          <a:spcPts val="0"/>
                        </a:spcBef>
                        <a:spcAft>
                          <a:spcPts val="0"/>
                        </a:spcAft>
                        <a:buSzPct val="25000"/>
                        <a:buNone/>
                      </a:pPr>
                      <a:r>
                        <a:rPr sz="1200" lang="it-IT"/>
                        <a:t>Initial data processing,</a:t>
                      </a:r>
                      <a:r>
                        <a:rPr baseline="0" sz="1200" lang="it-IT"/>
                        <a:t> formatting real-time surveillance data</a:t>
                      </a:r>
                    </a:p>
                  </a:txBody>
                  <a:tcPr marR="91450" marB="45725" marT="45725" marL="91450"/>
                </a:tc>
              </a:tr>
              <a:tr h="370850">
                <a:tc>
                  <a:txBody>
                    <a:bodyPr>
                      <a:noAutofit/>
                    </a:bodyPr>
                    <a:lstStyle/>
                    <a:p>
                      <a:pPr algn="l" rtl="0" lvl="0">
                        <a:spcBef>
                          <a:spcPts val="0"/>
                        </a:spcBef>
                        <a:spcAft>
                          <a:spcPts val="0"/>
                        </a:spcAft>
                        <a:buSzPct val="25000"/>
                        <a:buNone/>
                      </a:pPr>
                      <a:r>
                        <a:rPr sz="1200" lang="it-IT"/>
                        <a:t>Own Raw radar data</a:t>
                      </a:r>
                    </a:p>
                  </a:txBody>
                  <a:tcPr marR="91450" marB="45725" marT="45725" marL="91450"/>
                </a:tc>
                <a:tc>
                  <a:txBody>
                    <a:bodyPr>
                      <a:noAutofit/>
                    </a:bodyPr>
                    <a:lstStyle/>
                    <a:p>
                      <a:pPr algn="l" rtl="0" lvl="0">
                        <a:spcBef>
                          <a:spcPts val="0"/>
                        </a:spcBef>
                        <a:spcAft>
                          <a:spcPts val="0"/>
                        </a:spcAft>
                        <a:buSzPct val="25000"/>
                        <a:buNone/>
                      </a:pPr>
                      <a:r>
                        <a:rPr sz="1200" lang="it-IT"/>
                        <a:t>Radar data supplied by own systems</a:t>
                      </a:r>
                    </a:p>
                  </a:txBody>
                  <a:tcPr marR="91450" marB="45725" marT="45725" marL="91450"/>
                </a:tc>
              </a:tr>
              <a:tr h="370850">
                <a:tc>
                  <a:txBody>
                    <a:bodyPr>
                      <a:noAutofit/>
                    </a:bodyPr>
                    <a:lstStyle/>
                    <a:p>
                      <a:pPr algn="l" rtl="0" lvl="0">
                        <a:spcBef>
                          <a:spcPts val="0"/>
                        </a:spcBef>
                        <a:spcAft>
                          <a:spcPts val="0"/>
                        </a:spcAft>
                        <a:buSzPct val="25000"/>
                        <a:buNone/>
                      </a:pPr>
                      <a:r>
                        <a:rPr sz="1200" lang="it-IT"/>
                        <a:t>Foreing Raw radar data</a:t>
                      </a:r>
                    </a:p>
                  </a:txBody>
                  <a:tcPr marR="91450" marB="45725" marT="45725" marL="91450"/>
                </a:tc>
                <a:tc>
                  <a:txBody>
                    <a:bodyPr>
                      <a:noAutofit/>
                    </a:bodyPr>
                    <a:lstStyle/>
                    <a:p>
                      <a:pPr algn="l" rtl="0" lvl="0">
                        <a:spcBef>
                          <a:spcPts val="0"/>
                        </a:spcBef>
                        <a:spcAft>
                          <a:spcPts val="0"/>
                        </a:spcAft>
                        <a:buSzPct val="25000"/>
                        <a:buNone/>
                      </a:pPr>
                      <a:r>
                        <a:rPr sz="1200" lang="it-IT"/>
                        <a:t>Radar</a:t>
                      </a:r>
                      <a:r>
                        <a:rPr baseline="0" sz="1200" lang="it-IT"/>
                        <a:t> data supplied by foreign systems</a:t>
                      </a:r>
                    </a:p>
                  </a:txBody>
                  <a:tcPr marR="91450" marB="45725" marT="45725" marL="91450"/>
                </a:tc>
              </a:tr>
              <a:tr h="370850">
                <a:tc>
                  <a:txBody>
                    <a:bodyPr>
                      <a:noAutofit/>
                    </a:bodyPr>
                    <a:lstStyle/>
                    <a:p>
                      <a:pPr algn="l" rtl="0" lvl="0">
                        <a:spcBef>
                          <a:spcPts val="0"/>
                        </a:spcBef>
                        <a:spcAft>
                          <a:spcPts val="0"/>
                        </a:spcAft>
                        <a:buSzPct val="25000"/>
                        <a:buNone/>
                      </a:pPr>
                      <a:r>
                        <a:rPr sz="1200" lang="it-IT"/>
                        <a:t>SDPD processor</a:t>
                      </a:r>
                    </a:p>
                  </a:txBody>
                  <a:tcPr marR="91450" marB="45725" marT="45725" marL="91450"/>
                </a:tc>
                <a:tc>
                  <a:txBody>
                    <a:bodyPr>
                      <a:noAutofit/>
                    </a:bodyPr>
                    <a:lstStyle/>
                    <a:p>
                      <a:pPr algn="l" rtl="0" lvl="0">
                        <a:spcBef>
                          <a:spcPts val="0"/>
                        </a:spcBef>
                        <a:spcAft>
                          <a:spcPts val="0"/>
                        </a:spcAft>
                        <a:buSzPct val="25000"/>
                        <a:buNone/>
                      </a:pPr>
                      <a:r>
                        <a:rPr sz="1200" lang="it-IT"/>
                        <a:t>It receives and distributes</a:t>
                      </a:r>
                      <a:r>
                        <a:rPr baseline="0" sz="1200" lang="it-IT"/>
                        <a:t> surveillance data and provides consolidated air picture</a:t>
                      </a:r>
                    </a:p>
                  </a:txBody>
                  <a:tcPr marR="91450" marB="45725" marT="45725" marL="91450"/>
                </a:tc>
              </a:tr>
              <a:tr h="370850">
                <a:tc>
                  <a:txBody>
                    <a:bodyPr>
                      <a:noAutofit/>
                    </a:bodyPr>
                    <a:lstStyle/>
                    <a:p>
                      <a:pPr algn="l" rtl="0" lvl="0">
                        <a:spcBef>
                          <a:spcPts val="0"/>
                        </a:spcBef>
                        <a:spcAft>
                          <a:spcPts val="0"/>
                        </a:spcAft>
                        <a:buSzPct val="25000"/>
                        <a:buNone/>
                      </a:pPr>
                      <a:r>
                        <a:rPr sz="1200" lang="it-IT"/>
                        <a:t>SDPD</a:t>
                      </a:r>
                      <a:r>
                        <a:rPr baseline="0" sz="1200" lang="it-IT"/>
                        <a:t> Control Terminal</a:t>
                      </a:r>
                    </a:p>
                  </a:txBody>
                  <a:tcPr marR="91450" marB="45725" marT="45725" marL="91450"/>
                </a:tc>
                <a:tc>
                  <a:txBody>
                    <a:bodyPr>
                      <a:noAutofit/>
                    </a:bodyPr>
                    <a:lstStyle/>
                    <a:p>
                      <a:pPr algn="l" rtl="0" lvl="0">
                        <a:spcBef>
                          <a:spcPts val="0"/>
                        </a:spcBef>
                        <a:spcAft>
                          <a:spcPts val="0"/>
                        </a:spcAft>
                        <a:buSzPct val="25000"/>
                        <a:buNone/>
                      </a:pPr>
                      <a:r>
                        <a:rPr sz="1200" lang="it-IT"/>
                        <a:t>Terminal</a:t>
                      </a:r>
                      <a:r>
                        <a:rPr baseline="0" sz="1200" lang="it-IT"/>
                        <a:t> used to configure the SDPD</a:t>
                      </a:r>
                    </a:p>
                  </a:txBody>
                  <a:tcPr marR="91450" marB="45725" marT="45725" marL="91450"/>
                </a:tc>
              </a:tr>
              <a:tr h="370850">
                <a:tc>
                  <a:txBody>
                    <a:bodyPr>
                      <a:noAutofit/>
                    </a:bodyPr>
                    <a:lstStyle/>
                    <a:p>
                      <a:pPr algn="l" rtl="0" lvl="0">
                        <a:spcBef>
                          <a:spcPts val="0"/>
                        </a:spcBef>
                        <a:spcAft>
                          <a:spcPts val="0"/>
                        </a:spcAft>
                        <a:buSzPct val="25000"/>
                        <a:buNone/>
                      </a:pPr>
                      <a:r>
                        <a:rPr sz="1200" lang="it-IT"/>
                        <a:t>ANSP</a:t>
                      </a:r>
                      <a:r>
                        <a:rPr baseline="0" sz="1200" lang="it-IT"/>
                        <a:t> Communications</a:t>
                      </a:r>
                    </a:p>
                  </a:txBody>
                  <a:tcPr marR="91450" marB="45725" marT="45725" marL="91450"/>
                </a:tc>
                <a:tc>
                  <a:txBody>
                    <a:bodyPr>
                      <a:noAutofit/>
                    </a:bodyPr>
                    <a:lstStyle/>
                    <a:p>
                      <a:pPr algn="l" rtl="0" lvl="0">
                        <a:spcBef>
                          <a:spcPts val="0"/>
                        </a:spcBef>
                        <a:spcAft>
                          <a:spcPts val="0"/>
                        </a:spcAft>
                        <a:buSzPct val="25000"/>
                        <a:buNone/>
                      </a:pPr>
                      <a:r>
                        <a:rPr sz="1200" lang="it-IT"/>
                        <a:t>LAN</a:t>
                      </a:r>
                      <a:r>
                        <a:rPr baseline="0" sz="1200" lang="it-IT"/>
                        <a:t> and point-to-point communications to provide data and control SDPD</a:t>
                      </a:r>
                    </a:p>
                  </a:txBody>
                  <a:tcPr marR="91450" marB="45725" marT="45725" marL="91450"/>
                </a:tc>
              </a:tr>
              <a:tr h="370850">
                <a:tc>
                  <a:txBody>
                    <a:bodyPr>
                      <a:noAutofit/>
                    </a:bodyPr>
                    <a:lstStyle/>
                    <a:p>
                      <a:pPr algn="l" rtl="0" lvl="0">
                        <a:spcBef>
                          <a:spcPts val="0"/>
                        </a:spcBef>
                        <a:spcAft>
                          <a:spcPts val="0"/>
                        </a:spcAft>
                        <a:buSzPct val="25000"/>
                        <a:buNone/>
                      </a:pPr>
                      <a:r>
                        <a:rPr sz="1200" lang="it-IT"/>
                        <a:t>Sensor</a:t>
                      </a:r>
                      <a:r>
                        <a:rPr baseline="0" sz="1200" lang="it-IT"/>
                        <a:t> Maintenance Terminal</a:t>
                      </a:r>
                    </a:p>
                  </a:txBody>
                  <a:tcPr marR="91450" marB="45725" marT="45725" marL="91450"/>
                </a:tc>
                <a:tc>
                  <a:txBody>
                    <a:bodyPr>
                      <a:noAutofit/>
                    </a:bodyPr>
                    <a:lstStyle/>
                    <a:p>
                      <a:pPr algn="l" rtl="0" lvl="0">
                        <a:spcBef>
                          <a:spcPts val="0"/>
                        </a:spcBef>
                        <a:spcAft>
                          <a:spcPts val="0"/>
                        </a:spcAft>
                        <a:buSzPct val="25000"/>
                        <a:buNone/>
                      </a:pPr>
                      <a:r>
                        <a:rPr sz="1200" lang="it-IT"/>
                        <a:t>Terminal used to configure Surveillance</a:t>
                      </a:r>
                      <a:r>
                        <a:rPr baseline="0" sz="1200" lang="it-IT"/>
                        <a:t> Sensors</a:t>
                      </a:r>
                    </a:p>
                  </a:txBody>
                  <a:tcPr marR="91450" marB="45725" marT="45725" marL="91450"/>
                </a:tc>
              </a:tr>
              <a:tr h="370850">
                <a:tc>
                  <a:txBody>
                    <a:bodyPr>
                      <a:noAutofit/>
                    </a:bodyPr>
                    <a:lstStyle/>
                    <a:p>
                      <a:pPr algn="l" rtl="0" lvl="0">
                        <a:spcBef>
                          <a:spcPts val="0"/>
                        </a:spcBef>
                        <a:spcAft>
                          <a:spcPts val="0"/>
                        </a:spcAft>
                        <a:buSzPct val="25000"/>
                        <a:buNone/>
                      </a:pPr>
                      <a:r>
                        <a:rPr sz="1200" lang="it-IT"/>
                        <a:t>Air Picture Data</a:t>
                      </a:r>
                    </a:p>
                  </a:txBody>
                  <a:tcPr marR="91450" marB="45725" marT="45725" marL="91450"/>
                </a:tc>
                <a:tc>
                  <a:txBody>
                    <a:bodyPr>
                      <a:noAutofit/>
                    </a:bodyPr>
                    <a:lstStyle/>
                    <a:p>
                      <a:pPr algn="l" rtl="0" lvl="0">
                        <a:spcBef>
                          <a:spcPts val="0"/>
                        </a:spcBef>
                        <a:spcAft>
                          <a:spcPts val="0"/>
                        </a:spcAft>
                        <a:buSzPct val="25000"/>
                        <a:buNone/>
                      </a:pPr>
                      <a:r>
                        <a:rPr sz="1200" lang="it-IT"/>
                        <a:t>Data</a:t>
                      </a:r>
                      <a:r>
                        <a:rPr baseline="0" sz="1200" lang="it-IT"/>
                        <a:t> used to represent air picture</a:t>
                      </a:r>
                    </a:p>
                  </a:txBody>
                  <a:tcPr marR="91450" marB="45725" marT="45725" marL="91450"/>
                </a:tc>
              </a:tr>
              <a:tr h="370850">
                <a:tc>
                  <a:txBody>
                    <a:bodyPr>
                      <a:noAutofit/>
                    </a:bodyPr>
                    <a:lstStyle/>
                    <a:p>
                      <a:pPr algn="l" rtl="0" lvl="0">
                        <a:spcBef>
                          <a:spcPts val="0"/>
                        </a:spcBef>
                        <a:spcAft>
                          <a:spcPts val="0"/>
                        </a:spcAft>
                        <a:buSzPct val="25000"/>
                        <a:buNone/>
                      </a:pPr>
                      <a:r>
                        <a:rPr sz="1200" lang="it-IT"/>
                        <a:t>Control centre</a:t>
                      </a:r>
                    </a:p>
                  </a:txBody>
                  <a:tcPr marR="91450" marB="45725" marT="45725" marL="91450"/>
                </a:tc>
                <a:tc>
                  <a:txBody>
                    <a:bodyPr>
                      <a:noAutofit/>
                    </a:bodyPr>
                    <a:lstStyle/>
                    <a:p>
                      <a:pPr algn="l" rtl="0" lvl="0">
                        <a:spcBef>
                          <a:spcPts val="0"/>
                        </a:spcBef>
                        <a:spcAft>
                          <a:spcPts val="0"/>
                        </a:spcAft>
                        <a:buSzPct val="25000"/>
                        <a:buNone/>
                      </a:pPr>
                      <a:r>
                        <a:rPr b="0" sz="1200" lang="it-IT"/>
                        <a:t>Building</a:t>
                      </a:r>
                      <a:r>
                        <a:rPr b="0" baseline="0" sz="1200" lang="it-IT"/>
                        <a:t> housing the equipment and staff</a:t>
                      </a:r>
                    </a:p>
                  </a:txBody>
                  <a:tcPr marR="91450" marB="45725" marT="45725" marL="91450"/>
                </a:tc>
              </a:tr>
              <a:tr h="370850">
                <a:tc>
                  <a:txBody>
                    <a:bodyPr>
                      <a:noAutofit/>
                    </a:bodyPr>
                    <a:lstStyle/>
                    <a:p>
                      <a:pPr algn="l" rtl="0" lvl="0">
                        <a:spcBef>
                          <a:spcPts val="0"/>
                        </a:spcBef>
                        <a:spcAft>
                          <a:spcPts val="0"/>
                        </a:spcAft>
                        <a:buSzPct val="25000"/>
                        <a:buNone/>
                      </a:pPr>
                      <a:r>
                        <a:rPr sz="1200" lang="it-IT"/>
                        <a:t>SDPD Manager</a:t>
                      </a:r>
                    </a:p>
                  </a:txBody>
                  <a:tcPr marR="91450" marB="45725" marT="45725" marL="91450"/>
                </a:tc>
                <a:tc>
                  <a:txBody>
                    <a:bodyPr>
                      <a:noAutofit/>
                    </a:bodyPr>
                    <a:lstStyle/>
                    <a:p>
                      <a:pPr algn="l" rtl="0" lvl="0">
                        <a:spcBef>
                          <a:spcPts val="0"/>
                        </a:spcBef>
                        <a:spcAft>
                          <a:spcPts val="0"/>
                        </a:spcAft>
                        <a:buSzPct val="25000"/>
                        <a:buNone/>
                      </a:pPr>
                      <a:r>
                        <a:rPr sz="1200" lang="it-IT"/>
                        <a:t>Manager of SDPD</a:t>
                      </a:r>
                    </a:p>
                  </a:txBody>
                  <a:tcPr marR="91450" marB="45725" marT="45725" marL="91450"/>
                </a:tc>
              </a:tr>
              <a:tr h="370850">
                <a:tc>
                  <a:txBody>
                    <a:bodyPr>
                      <a:noAutofit/>
                    </a:bodyPr>
                    <a:lstStyle/>
                    <a:p>
                      <a:pPr algn="l" rtl="0" lvl="0">
                        <a:spcBef>
                          <a:spcPts val="0"/>
                        </a:spcBef>
                        <a:spcAft>
                          <a:spcPts val="0"/>
                        </a:spcAft>
                        <a:buSzPct val="25000"/>
                        <a:buNone/>
                      </a:pPr>
                      <a:r>
                        <a:rPr sz="1200" lang="it-IT"/>
                        <a:t>Engineering</a:t>
                      </a:r>
                      <a:r>
                        <a:rPr baseline="0" sz="1200" lang="it-IT"/>
                        <a:t> staff</a:t>
                      </a:r>
                    </a:p>
                  </a:txBody>
                  <a:tcPr marR="91450" marB="45725" marT="45725" marL="91450"/>
                </a:tc>
                <a:tc>
                  <a:txBody>
                    <a:bodyPr>
                      <a:noAutofit/>
                    </a:bodyPr>
                    <a:lstStyle/>
                    <a:p>
                      <a:pPr algn="l" rtl="0" lvl="0">
                        <a:spcBef>
                          <a:spcPts val="0"/>
                        </a:spcBef>
                        <a:spcAft>
                          <a:spcPts val="0"/>
                        </a:spcAft>
                        <a:buSzPct val="25000"/>
                        <a:buNone/>
                      </a:pPr>
                      <a:r>
                        <a:rPr sz="1200" lang="it-IT"/>
                        <a:t>Responsible</a:t>
                      </a:r>
                      <a:r>
                        <a:rPr baseline="0" sz="1200" lang="it-IT"/>
                        <a:t> for implementing the systems and its operation</a:t>
                      </a:r>
                    </a:p>
                  </a:txBody>
                  <a:tcPr marR="91450" marB="45725" marT="45725" marL="91450"/>
                </a:tc>
              </a:tr>
              <a:tr h="370850">
                <a:tc>
                  <a:txBody>
                    <a:bodyPr>
                      <a:noAutofit/>
                    </a:bodyPr>
                    <a:lstStyle/>
                    <a:p>
                      <a:pPr algn="l" rtl="0" lvl="0">
                        <a:spcBef>
                          <a:spcPts val="0"/>
                        </a:spcBef>
                        <a:spcAft>
                          <a:spcPts val="0"/>
                        </a:spcAft>
                        <a:buSzPct val="25000"/>
                        <a:buNone/>
                      </a:pPr>
                      <a:r>
                        <a:rPr sz="1200" lang="it-IT"/>
                        <a:t>Equipment staff</a:t>
                      </a:r>
                    </a:p>
                  </a:txBody>
                  <a:tcPr marR="91450" marB="45725" marT="45725" marL="91450"/>
                </a:tc>
                <a:tc>
                  <a:txBody>
                    <a:bodyPr>
                      <a:noAutofit/>
                    </a:bodyPr>
                    <a:lstStyle/>
                    <a:p>
                      <a:pPr algn="l" rtl="0" lvl="0">
                        <a:spcBef>
                          <a:spcPts val="0"/>
                        </a:spcBef>
                        <a:spcAft>
                          <a:spcPts val="0"/>
                        </a:spcAft>
                        <a:buSzPct val="25000"/>
                        <a:buNone/>
                      </a:pPr>
                      <a:r>
                        <a:rPr sz="1200" lang="it-IT"/>
                        <a:t>Maintains equipment</a:t>
                      </a:r>
                    </a:p>
                  </a:txBody>
                  <a:tcPr marR="91450" marB="45725" marT="45725" marL="91450"/>
                </a:tc>
              </a:tr>
              <a:tr h="370850">
                <a:tc>
                  <a:txBody>
                    <a:bodyPr>
                      <a:noAutofit/>
                    </a:bodyPr>
                    <a:lstStyle/>
                    <a:p>
                      <a:pPr algn="l" rtl="0" lvl="0">
                        <a:spcBef>
                          <a:spcPts val="0"/>
                        </a:spcBef>
                        <a:spcAft>
                          <a:spcPts val="0"/>
                        </a:spcAft>
                        <a:buSzPct val="25000"/>
                        <a:buNone/>
                      </a:pPr>
                      <a:r>
                        <a:rPr sz="1200" lang="it-IT"/>
                        <a:t>Transponder</a:t>
                      </a:r>
                    </a:p>
                  </a:txBody>
                  <a:tcPr marR="91450" marB="45725" marT="45725" marL="91450"/>
                </a:tc>
                <a:tc>
                  <a:txBody>
                    <a:bodyPr>
                      <a:noAutofit/>
                    </a:bodyPr>
                    <a:lstStyle/>
                    <a:p>
                      <a:pPr algn="l" rtl="0" lvl="0">
                        <a:spcBef>
                          <a:spcPts val="0"/>
                        </a:spcBef>
                        <a:spcAft>
                          <a:spcPts val="0"/>
                        </a:spcAft>
                        <a:buSzPct val="25000"/>
                        <a:buNone/>
                      </a:pPr>
                      <a:r>
                        <a:rPr sz="1200" lang="it-IT"/>
                        <a:t>Provides aircrafts</a:t>
                      </a:r>
                      <a:r>
                        <a:rPr baseline="0" sz="1200" lang="it-IT"/>
                        <a:t> accurate position</a:t>
                      </a:r>
                    </a:p>
                  </a:txBody>
                  <a:tcPr marR="91450" marB="45725" marT="45725" marL="91450"/>
                </a:tc>
              </a:tr>
            </a:tbl>
          </a:graphicData>
        </a:graphic>
      </p:graphicFrame>
      <p:sp>
        <p:nvSpPr>
          <p:cNvPr id="228" name="Shape 22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29" name="Shape 22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30" name="Shape 23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y="0" x="0"/>
          <a:ext cy="0" cx="0"/>
          <a:chOff y="0" x="0"/>
          <a:chExt cy="0" cx="0"/>
        </a:xfrm>
      </p:grpSpPr>
      <p:sp>
        <p:nvSpPr>
          <p:cNvPr id="61" name="Shape 6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Lecture Outline</a:t>
            </a:r>
          </a:p>
        </p:txBody>
      </p:sp>
      <p:sp>
        <p:nvSpPr>
          <p:cNvPr id="62" name="Shape 62"/>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SecRAM Methodology</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Key Terminology</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Risk Assessment Process</a:t>
            </a:r>
          </a:p>
          <a:p>
            <a:pPr algn="l" rtl="0" lvl="2" marR="0" indent="-228600" marL="1143000">
              <a:spcBef>
                <a:spcPts val="480"/>
              </a:spcBef>
              <a:spcAft>
                <a:spcPts val="0"/>
              </a:spcAft>
              <a:buClr>
                <a:schemeClr val="dk1"/>
              </a:buClr>
              <a:buSzPct val="100000"/>
              <a:buFont typeface="Arial Narrow"/>
              <a:buChar char="•"/>
            </a:pPr>
            <a:r>
              <a:rPr strike="noStrike" u="none" b="0" cap="none" baseline="0" sz="2400" lang="it-IT" i="0">
                <a:solidFill>
                  <a:schemeClr val="dk1"/>
                </a:solidFill>
                <a:latin typeface="Arial Narrow"/>
                <a:ea typeface="Arial Narrow"/>
                <a:cs typeface="Arial Narrow"/>
                <a:sym typeface="Arial Narrow"/>
              </a:rPr>
              <a:t>Step 0 – Is a Risk Assessment Required?</a:t>
            </a:r>
          </a:p>
          <a:p>
            <a:pPr algn="l" rtl="0" lvl="2" marR="0" indent="-228600" marL="1143000">
              <a:spcBef>
                <a:spcPts val="480"/>
              </a:spcBef>
              <a:spcAft>
                <a:spcPts val="0"/>
              </a:spcAft>
              <a:buClr>
                <a:schemeClr val="dk1"/>
              </a:buClr>
              <a:buSzPct val="100000"/>
              <a:buFont typeface="Arial Narrow"/>
              <a:buChar char="•"/>
            </a:pPr>
            <a:r>
              <a:rPr strike="noStrike" u="none" b="0" cap="none" baseline="0" sz="2400" lang="it-IT" i="0">
                <a:solidFill>
                  <a:schemeClr val="dk1"/>
                </a:solidFill>
                <a:latin typeface="Arial Narrow"/>
                <a:ea typeface="Arial Narrow"/>
                <a:cs typeface="Arial Narrow"/>
                <a:sym typeface="Arial Narrow"/>
              </a:rPr>
              <a:t>Step 1 – Define the Scope of the System</a:t>
            </a:r>
          </a:p>
          <a:p>
            <a:pPr algn="l" rtl="0" lvl="2" marR="0" indent="-228600" marL="1143000">
              <a:spcBef>
                <a:spcPts val="480"/>
              </a:spcBef>
              <a:spcAft>
                <a:spcPts val="0"/>
              </a:spcAft>
              <a:buClr>
                <a:schemeClr val="dk1"/>
              </a:buClr>
              <a:buSzPct val="100000"/>
              <a:buFont typeface="Arial Narrow"/>
              <a:buChar char="•"/>
            </a:pPr>
            <a:r>
              <a:rPr strike="noStrike" u="none" b="0" cap="none" baseline="0" sz="2400" lang="it-IT" i="0">
                <a:solidFill>
                  <a:schemeClr val="dk1"/>
                </a:solidFill>
                <a:latin typeface="Arial Narrow"/>
                <a:ea typeface="Arial Narrow"/>
                <a:cs typeface="Arial Narrow"/>
                <a:sym typeface="Arial Narrow"/>
              </a:rPr>
              <a:t>Step 2 – Assess Impact of a Successful Attack</a:t>
            </a:r>
          </a:p>
          <a:p>
            <a:pPr algn="l" rtl="0" lvl="2" marR="0" indent="-228600" marL="1143000">
              <a:spcBef>
                <a:spcPts val="480"/>
              </a:spcBef>
              <a:spcAft>
                <a:spcPts val="0"/>
              </a:spcAft>
              <a:buClr>
                <a:schemeClr val="dk1"/>
              </a:buClr>
              <a:buSzPct val="100000"/>
              <a:buFont typeface="Arial Narrow"/>
              <a:buChar char="•"/>
            </a:pPr>
            <a:r>
              <a:rPr strike="noStrike" u="none" b="0" cap="none" baseline="0" sz="2400" lang="it-IT" i="0">
                <a:solidFill>
                  <a:schemeClr val="dk1"/>
                </a:solidFill>
                <a:latin typeface="Arial Narrow"/>
                <a:ea typeface="Arial Narrow"/>
                <a:cs typeface="Arial Narrow"/>
                <a:sym typeface="Arial Narrow"/>
              </a:rPr>
              <a:t>Step 3 – Estimate Likelihood of a Successful Attack</a:t>
            </a:r>
          </a:p>
          <a:p>
            <a:pPr algn="l" rtl="0" lvl="2" marR="0" indent="-228600" marL="1143000">
              <a:spcBef>
                <a:spcPts val="480"/>
              </a:spcBef>
              <a:spcAft>
                <a:spcPts val="0"/>
              </a:spcAft>
              <a:buClr>
                <a:schemeClr val="dk1"/>
              </a:buClr>
              <a:buSzPct val="100000"/>
              <a:buFont typeface="Arial Narrow"/>
              <a:buChar char="•"/>
            </a:pPr>
            <a:r>
              <a:rPr strike="noStrike" u="none" b="0" cap="none" baseline="0" sz="2400" lang="it-IT" i="0">
                <a:solidFill>
                  <a:schemeClr val="dk1"/>
                </a:solidFill>
                <a:latin typeface="Arial Narrow"/>
                <a:ea typeface="Arial Narrow"/>
                <a:cs typeface="Arial Narrow"/>
                <a:sym typeface="Arial Narrow"/>
              </a:rPr>
              <a:t>Step 4 – Assess Risks</a:t>
            </a:r>
          </a:p>
          <a:p>
            <a:pPr algn="l" rtl="0" lvl="2" marR="0" indent="-228600" marL="1143000">
              <a:spcBef>
                <a:spcPts val="480"/>
              </a:spcBef>
              <a:spcAft>
                <a:spcPts val="0"/>
              </a:spcAft>
              <a:buClr>
                <a:schemeClr val="dk1"/>
              </a:buClr>
              <a:buSzPct val="100000"/>
              <a:buFont typeface="Arial Narrow"/>
              <a:buChar char="•"/>
            </a:pPr>
            <a:r>
              <a:rPr strike="noStrike" u="none" b="0" cap="none" baseline="0" sz="2400" lang="it-IT" i="0">
                <a:solidFill>
                  <a:schemeClr val="dk1"/>
                </a:solidFill>
                <a:latin typeface="Arial Narrow"/>
                <a:ea typeface="Arial Narrow"/>
                <a:cs typeface="Arial Narrow"/>
                <a:sym typeface="Arial Narrow"/>
              </a:rPr>
              <a:t>Step 5 – Define and Agree Management Options</a:t>
            </a:r>
          </a:p>
        </p:txBody>
      </p:sp>
      <p:sp>
        <p:nvSpPr>
          <p:cNvPr id="63" name="Shape 6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64" name="Shape 6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65" name="Shape 6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4" name="Shape 234"/>
        <p:cNvGrpSpPr/>
        <p:nvPr/>
      </p:nvGrpSpPr>
      <p:grpSpPr>
        <a:xfrm>
          <a:off y="0" x="0"/>
          <a:ext cy="0" cx="0"/>
          <a:chOff y="0" x="0"/>
          <a:chExt cy="0" cx="0"/>
        </a:xfrm>
      </p:grpSpPr>
      <p:sp>
        <p:nvSpPr>
          <p:cNvPr id="235" name="Shape 23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the Impact of a Successful Attack</a:t>
            </a:r>
          </a:p>
        </p:txBody>
      </p:sp>
      <p:pic>
        <p:nvPicPr>
          <p:cNvPr id="236" name="Shape 236"/>
          <p:cNvPicPr preferRelativeResize="0"/>
          <p:nvPr/>
        </p:nvPicPr>
        <p:blipFill>
          <a:blip r:embed="rId3"/>
          <a:stretch>
            <a:fillRect/>
          </a:stretch>
        </p:blipFill>
        <p:spPr>
          <a:xfrm>
            <a:off y="1556791" x="1403648"/>
            <a:ext cy="3699485" cx="6192687"/>
          </a:xfrm>
          <a:prstGeom prst="rect">
            <a:avLst/>
          </a:prstGeom>
        </p:spPr>
      </p:pic>
      <p:sp>
        <p:nvSpPr>
          <p:cNvPr id="237" name="Shape 237"/>
          <p:cNvSpPr txBox="1"/>
          <p:nvPr>
            <p:ph idx="1" type="body"/>
          </p:nvPr>
        </p:nvSpPr>
        <p:spPr>
          <a:xfrm>
            <a:off y="1556791" x="1403648"/>
            <a:ext cy="3699485" cx="6192687"/>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
        <p:nvSpPr>
          <p:cNvPr id="238" name="Shape 23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39" name="Shape 23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40" name="Shape 24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4" name="Shape 244"/>
        <p:cNvGrpSpPr/>
        <p:nvPr/>
      </p:nvGrpSpPr>
      <p:grpSpPr>
        <a:xfrm>
          <a:off y="0" x="0"/>
          <a:ext cy="0" cx="0"/>
          <a:chOff y="0" x="0"/>
          <a:chExt cy="0" cx="0"/>
        </a:xfrm>
      </p:grpSpPr>
      <p:sp>
        <p:nvSpPr>
          <p:cNvPr id="245" name="Shape 24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Security Relevant Assets</a:t>
            </a:r>
          </a:p>
        </p:txBody>
      </p:sp>
      <p:sp>
        <p:nvSpPr>
          <p:cNvPr id="246" name="Shape 246"/>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Asset Register, Security Goals, Operational and Technical Concept</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assets that if comprised undermine security goals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What is the impact to a goal if an asset is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Destroyed or stolen</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Corrupted and not detected</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Corrupted and detected</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Degraded (in performance)</a:t>
            </a:r>
          </a:p>
          <a:p>
            <a:r>
              <a:t/>
            </a:r>
          </a:p>
          <a:p>
            <a:r>
              <a:t/>
            </a:r>
          </a:p>
        </p:txBody>
      </p:sp>
      <p:sp>
        <p:nvSpPr>
          <p:cNvPr id="247" name="Shape 24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48" name="Shape 24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49" name="Shape 24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3" name="Shape 253"/>
        <p:cNvGrpSpPr/>
        <p:nvPr/>
      </p:nvGrpSpPr>
      <p:grpSpPr>
        <a:xfrm>
          <a:off y="0" x="0"/>
          <a:ext cy="0" cx="0"/>
          <a:chOff y="0" x="0"/>
          <a:chExt cy="0" cx="0"/>
        </a:xfrm>
      </p:grpSpPr>
      <p:sp>
        <p:nvSpPr>
          <p:cNvPr id="254" name="Shape 254"/>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Security Relevant  Assets</a:t>
            </a:r>
          </a:p>
        </p:txBody>
      </p:sp>
      <p:graphicFrame>
        <p:nvGraphicFramePr>
          <p:cNvPr id="255" name="Shape 255"/>
          <p:cNvGraphicFramePr/>
          <p:nvPr/>
        </p:nvGraphicFramePr>
        <p:xfrm>
          <a:off y="1000108" x="250825"/>
          <a:ext cy="3000000" cx="3000000"/>
        </p:xfrm>
        <a:graphic>
          <a:graphicData uri="http://schemas.openxmlformats.org/drawingml/2006/table">
            <a:tbl>
              <a:tblPr firstRow="1" bandRow="1">
                <a:noFill/>
                <a:tableStyleId>{CB0910DF-273A-427D-9578-29AB6E8F69D5}</a:tableStyleId>
              </a:tblPr>
              <a:tblGrid>
                <a:gridCol w="1463650"/>
                <a:gridCol w="785825"/>
                <a:gridCol w="6392875"/>
              </a:tblGrid>
              <a:tr h="370850">
                <a:tc>
                  <a:txBody>
                    <a:bodyPr>
                      <a:noAutofit/>
                    </a:bodyPr>
                    <a:lstStyle/>
                    <a:p>
                      <a:pPr algn="l" rtl="0" lvl="0">
                        <a:spcBef>
                          <a:spcPts val="0"/>
                        </a:spcBef>
                        <a:spcAft>
                          <a:spcPts val="0"/>
                        </a:spcAft>
                        <a:buSzPct val="25000"/>
                        <a:buNone/>
                      </a:pPr>
                      <a:r>
                        <a:rPr sz="1100" lang="it-IT"/>
                        <a:t>Asset</a:t>
                      </a:r>
                    </a:p>
                  </a:txBody>
                  <a:tcPr marR="91450" marB="45725" marT="45725" marL="91450"/>
                </a:tc>
                <a:tc>
                  <a:txBody>
                    <a:bodyPr>
                      <a:noAutofit/>
                    </a:bodyPr>
                    <a:lstStyle/>
                    <a:p>
                      <a:pPr algn="l" rtl="0" lvl="0">
                        <a:spcBef>
                          <a:spcPts val="0"/>
                        </a:spcBef>
                        <a:spcAft>
                          <a:spcPts val="0"/>
                        </a:spcAft>
                        <a:buSzPct val="25000"/>
                        <a:buNone/>
                      </a:pPr>
                      <a:r>
                        <a:rPr sz="1100" lang="it-IT"/>
                        <a:t>Goal</a:t>
                      </a:r>
                    </a:p>
                  </a:txBody>
                  <a:tcPr marR="91450" marB="45725" marT="45725" marL="91450"/>
                </a:tc>
                <a:tc>
                  <a:txBody>
                    <a:bodyPr>
                      <a:noAutofit/>
                    </a:bodyPr>
                    <a:lstStyle/>
                    <a:p>
                      <a:pPr algn="l" rtl="0" lvl="0">
                        <a:spcBef>
                          <a:spcPts val="0"/>
                        </a:spcBef>
                        <a:spcAft>
                          <a:spcPts val="0"/>
                        </a:spcAft>
                        <a:buSzPct val="25000"/>
                        <a:buNone/>
                      </a:pPr>
                      <a:r>
                        <a:rPr sz="1100" lang="it-IT"/>
                        <a:t>Description</a:t>
                      </a:r>
                    </a:p>
                  </a:txBody>
                  <a:tcPr marR="91450" marB="45725" marT="45725" marL="91450"/>
                </a:tc>
              </a:tr>
              <a:tr h="370850">
                <a:tc>
                  <a:txBody>
                    <a:bodyPr>
                      <a:noAutofit/>
                    </a:bodyPr>
                    <a:lstStyle/>
                    <a:p>
                      <a:pPr algn="l" rtl="0" lvl="0">
                        <a:spcBef>
                          <a:spcPts val="0"/>
                        </a:spcBef>
                        <a:spcAft>
                          <a:spcPts val="0"/>
                        </a:spcAft>
                        <a:buSzPct val="25000"/>
                        <a:buNone/>
                      </a:pPr>
                      <a:r>
                        <a:rPr sz="1100" lang="it-IT"/>
                        <a:t>Surveillance Sensor</a:t>
                      </a:r>
                    </a:p>
                  </a:txBody>
                  <a:tcPr marR="91450" marB="45725" marT="45725" marL="91450"/>
                </a:tc>
                <a:tc>
                  <a:txBody>
                    <a:bodyPr>
                      <a:noAutofit/>
                    </a:bodyPr>
                    <a:lstStyle/>
                    <a:p>
                      <a:pPr algn="l" rtl="0" lvl="0">
                        <a:spcBef>
                          <a:spcPts val="0"/>
                        </a:spcBef>
                        <a:spcAft>
                          <a:spcPts val="0"/>
                        </a:spcAft>
                        <a:buSzPct val="25000"/>
                        <a:buNone/>
                      </a:pPr>
                      <a:r>
                        <a:rPr sz="1100" lang="it-IT"/>
                        <a:t>1,2</a:t>
                      </a:r>
                    </a:p>
                  </a:txBody>
                  <a:tcPr marR="91450" marB="45725" marT="45725" marL="91450"/>
                </a:tc>
                <a:tc>
                  <a:txBody>
                    <a:bodyPr>
                      <a:noAutofit/>
                    </a:bodyPr>
                    <a:lstStyle/>
                    <a:p>
                      <a:pPr algn="l" rtl="0" lvl="0">
                        <a:spcBef>
                          <a:spcPts val="0"/>
                        </a:spcBef>
                        <a:spcAft>
                          <a:spcPts val="0"/>
                        </a:spcAft>
                        <a:buSzPct val="25000"/>
                        <a:buNone/>
                      </a:pPr>
                      <a:r>
                        <a:rPr sz="1100" lang="it-IT"/>
                        <a:t>Loss or</a:t>
                      </a:r>
                      <a:r>
                        <a:rPr baseline="0" sz="1100" lang="it-IT"/>
                        <a:t> corruption of radar data resulting in safety concerns or revenue loss</a:t>
                      </a:r>
                    </a:p>
                  </a:txBody>
                  <a:tcPr marR="91450" marB="45725" marT="45725" marL="91450"/>
                </a:tc>
              </a:tr>
              <a:tr h="370850">
                <a:tc>
                  <a:txBody>
                    <a:bodyPr>
                      <a:noAutofit/>
                    </a:bodyPr>
                    <a:lstStyle/>
                    <a:p>
                      <a:pPr algn="l" rtl="0" lvl="0">
                        <a:spcBef>
                          <a:spcPts val="0"/>
                        </a:spcBef>
                        <a:spcAft>
                          <a:spcPts val="0"/>
                        </a:spcAft>
                        <a:buSzPct val="25000"/>
                        <a:buNone/>
                      </a:pPr>
                      <a:r>
                        <a:rPr sz="1100" lang="it-IT"/>
                        <a:t>Own Raw radar data</a:t>
                      </a:r>
                    </a:p>
                  </a:txBody>
                  <a:tcPr marR="91450" marB="45725" marT="45725" marL="91450"/>
                </a:tc>
                <a:tc>
                  <a:txBody>
                    <a:bodyPr>
                      <a:noAutofit/>
                    </a:bodyPr>
                    <a:lstStyle/>
                    <a:p>
                      <a:pPr algn="l" rtl="0" lvl="0">
                        <a:spcBef>
                          <a:spcPts val="0"/>
                        </a:spcBef>
                        <a:spcAft>
                          <a:spcPts val="0"/>
                        </a:spcAft>
                        <a:buSzPct val="25000"/>
                        <a:buNone/>
                      </a:pPr>
                      <a:r>
                        <a:rPr sz="1100" lang="it-IT"/>
                        <a:t>1,2,3,4,5</a:t>
                      </a:r>
                    </a:p>
                  </a:txBody>
                  <a:tcPr marR="91450" marB="45725" marT="45725" marL="91450"/>
                </a:tc>
                <a:tc>
                  <a:txBody>
                    <a:bodyPr>
                      <a:noAutofit/>
                    </a:bodyPr>
                    <a:lstStyle/>
                    <a:p>
                      <a:pPr algn="l" rtl="0" lvl="0">
                        <a:spcBef>
                          <a:spcPts val="0"/>
                        </a:spcBef>
                        <a:spcAft>
                          <a:spcPts val="0"/>
                        </a:spcAft>
                        <a:buSzPct val="25000"/>
                        <a:buNone/>
                      </a:pPr>
                      <a:r>
                        <a:rPr sz="1100" lang="it-IT"/>
                        <a:t>Loss or</a:t>
                      </a:r>
                      <a:r>
                        <a:rPr baseline="0" sz="1100" lang="it-IT"/>
                        <a:t> corruption of radar data resulting in safety concerns or revenue loss</a:t>
                      </a:r>
                    </a:p>
                  </a:txBody>
                  <a:tcPr marR="91450" marB="45725" marT="45725" marL="91450"/>
                </a:tc>
              </a:tr>
              <a:tr h="370850">
                <a:tc>
                  <a:txBody>
                    <a:bodyPr>
                      <a:noAutofit/>
                    </a:bodyPr>
                    <a:lstStyle/>
                    <a:p>
                      <a:pPr algn="l" rtl="0" lvl="0">
                        <a:spcBef>
                          <a:spcPts val="0"/>
                        </a:spcBef>
                        <a:spcAft>
                          <a:spcPts val="0"/>
                        </a:spcAft>
                        <a:buSzPct val="25000"/>
                        <a:buNone/>
                      </a:pPr>
                      <a:r>
                        <a:rPr sz="1100" lang="it-IT"/>
                        <a:t>Foreing Raw radar data</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100" lang="it-IT"/>
                        <a:t>1,2,3,4,5</a:t>
                      </a:r>
                    </a:p>
                    <a:p>
                      <a:r>
                        <a:t/>
                      </a:r>
                    </a:p>
                  </a:txBody>
                  <a:tcPr marR="91450" marB="45725" marT="45725" marL="91450"/>
                </a:tc>
                <a:tc>
                  <a:txBody>
                    <a:bodyPr>
                      <a:noAutofit/>
                    </a:bodyPr>
                    <a:lstStyle/>
                    <a:p>
                      <a:pPr algn="l" rtl="0" lvl="0">
                        <a:spcBef>
                          <a:spcPts val="0"/>
                        </a:spcBef>
                        <a:spcAft>
                          <a:spcPts val="0"/>
                        </a:spcAft>
                        <a:buSzPct val="25000"/>
                        <a:buNone/>
                      </a:pPr>
                      <a:r>
                        <a:rPr sz="1100" lang="it-IT"/>
                        <a:t>Loss or</a:t>
                      </a:r>
                      <a:r>
                        <a:rPr baseline="0" sz="1100" lang="it-IT"/>
                        <a:t> corruption of radar data resulting in safety concerns or revenue loss</a:t>
                      </a:r>
                    </a:p>
                  </a:txBody>
                  <a:tcPr marR="91450" marB="45725" marT="45725" marL="91450"/>
                </a:tc>
              </a:tr>
              <a:tr h="370850">
                <a:tc>
                  <a:txBody>
                    <a:bodyPr>
                      <a:noAutofit/>
                    </a:bodyPr>
                    <a:lstStyle/>
                    <a:p>
                      <a:pPr algn="l" rtl="0" lvl="0">
                        <a:spcBef>
                          <a:spcPts val="0"/>
                        </a:spcBef>
                        <a:spcAft>
                          <a:spcPts val="0"/>
                        </a:spcAft>
                        <a:buSzPct val="25000"/>
                        <a:buNone/>
                      </a:pPr>
                      <a:r>
                        <a:rPr sz="1100" lang="it-IT"/>
                        <a:t>SDPD processor</a:t>
                      </a:r>
                    </a:p>
                  </a:txBody>
                  <a:tcPr marR="91450" marB="45725" marT="45725" marL="91450"/>
                </a:tc>
                <a:tc>
                  <a:txBody>
                    <a:bodyPr>
                      <a:noAutofit/>
                    </a:bodyPr>
                    <a:lstStyle/>
                    <a:p>
                      <a:pPr algn="l" rtl="0" lvl="0">
                        <a:spcBef>
                          <a:spcPts val="0"/>
                        </a:spcBef>
                        <a:spcAft>
                          <a:spcPts val="0"/>
                        </a:spcAft>
                        <a:buSzPct val="25000"/>
                        <a:buNone/>
                      </a:pPr>
                      <a:r>
                        <a:rPr sz="1100" lang="it-IT"/>
                        <a:t>1,2</a:t>
                      </a:r>
                    </a:p>
                  </a:txBody>
                  <a:tcPr marR="91450" marB="45725" marT="45725" marL="91450"/>
                </a:tc>
                <a:tc>
                  <a:txBody>
                    <a:bodyPr>
                      <a:noAutofit/>
                    </a:bodyPr>
                    <a:lstStyle/>
                    <a:p>
                      <a:pPr algn="l" rtl="0" lvl="0">
                        <a:spcBef>
                          <a:spcPts val="0"/>
                        </a:spcBef>
                        <a:spcAft>
                          <a:spcPts val="0"/>
                        </a:spcAft>
                        <a:buSzPct val="25000"/>
                        <a:buNone/>
                      </a:pPr>
                      <a:r>
                        <a:rPr sz="1100" lang="it-IT"/>
                        <a:t>Loss or</a:t>
                      </a:r>
                      <a:r>
                        <a:rPr baseline="0" sz="1100" lang="it-IT"/>
                        <a:t> corruption of radar data resulting in safety concerns or revenue loss</a:t>
                      </a:r>
                    </a:p>
                  </a:txBody>
                  <a:tcPr marR="91450" marB="45725" marT="45725" marL="91450"/>
                </a:tc>
              </a:tr>
              <a:tr h="370850">
                <a:tc>
                  <a:txBody>
                    <a:bodyPr>
                      <a:noAutofit/>
                    </a:bodyPr>
                    <a:lstStyle/>
                    <a:p>
                      <a:pPr algn="l" rtl="0" lvl="0">
                        <a:spcBef>
                          <a:spcPts val="0"/>
                        </a:spcBef>
                        <a:spcAft>
                          <a:spcPts val="0"/>
                        </a:spcAft>
                        <a:buSzPct val="25000"/>
                        <a:buNone/>
                      </a:pPr>
                      <a:r>
                        <a:rPr sz="1100" lang="it-IT"/>
                        <a:t>SDPD</a:t>
                      </a:r>
                      <a:r>
                        <a:rPr baseline="0" sz="1100" lang="it-IT"/>
                        <a:t> Control Terminal</a:t>
                      </a:r>
                    </a:p>
                  </a:txBody>
                  <a:tcPr marR="91450" marB="45725" marT="45725" marL="91450"/>
                </a:tc>
                <a:tc>
                  <a:txBody>
                    <a:bodyPr>
                      <a:noAutofit/>
                    </a:bodyPr>
                    <a:lstStyle/>
                    <a:p>
                      <a:pPr algn="l" rtl="0" lvl="0">
                        <a:spcBef>
                          <a:spcPts val="0"/>
                        </a:spcBef>
                        <a:spcAft>
                          <a:spcPts val="0"/>
                        </a:spcAft>
                        <a:buSzPct val="25000"/>
                        <a:buNone/>
                      </a:pPr>
                      <a:r>
                        <a:rPr sz="1100" lang="it-IT"/>
                        <a:t>1,2</a:t>
                      </a:r>
                    </a:p>
                  </a:txBody>
                  <a:tcPr marR="91450" marB="45725" marT="45725" marL="91450"/>
                </a:tc>
                <a:tc>
                  <a:txBody>
                    <a:bodyPr>
                      <a:noAutofit/>
                    </a:bodyPr>
                    <a:lstStyle/>
                    <a:p>
                      <a:pPr algn="l" rtl="0" lvl="0">
                        <a:spcBef>
                          <a:spcPts val="0"/>
                        </a:spcBef>
                        <a:spcAft>
                          <a:spcPts val="0"/>
                        </a:spcAft>
                        <a:buSzPct val="25000"/>
                        <a:buNone/>
                      </a:pPr>
                      <a:r>
                        <a:rPr sz="1100" lang="it-IT"/>
                        <a:t>If compromised</a:t>
                      </a:r>
                      <a:r>
                        <a:rPr baseline="0" sz="1100" lang="it-IT"/>
                        <a:t> possible entry point into the system</a:t>
                      </a:r>
                    </a:p>
                  </a:txBody>
                  <a:tcPr marR="91450" marB="45725" marT="45725" marL="91450"/>
                </a:tc>
              </a:tr>
              <a:tr h="370850">
                <a:tc>
                  <a:txBody>
                    <a:bodyPr>
                      <a:noAutofit/>
                    </a:bodyPr>
                    <a:lstStyle/>
                    <a:p>
                      <a:pPr algn="l" rtl="0" lvl="0">
                        <a:spcBef>
                          <a:spcPts val="0"/>
                        </a:spcBef>
                        <a:spcAft>
                          <a:spcPts val="0"/>
                        </a:spcAft>
                        <a:buSzPct val="25000"/>
                        <a:buNone/>
                      </a:pPr>
                      <a:r>
                        <a:rPr sz="1100" lang="it-IT"/>
                        <a:t>ANSP</a:t>
                      </a:r>
                      <a:r>
                        <a:rPr baseline="0" sz="1100" lang="it-IT"/>
                        <a:t> Communications</a:t>
                      </a:r>
                    </a:p>
                  </a:txBody>
                  <a:tcPr marR="91450" marB="45725" marT="45725" marL="91450"/>
                </a:tc>
                <a:tc>
                  <a:txBody>
                    <a:bodyPr>
                      <a:noAutofit/>
                    </a:bodyPr>
                    <a:lstStyle/>
                    <a:p>
                      <a:pPr algn="l" rtl="0" lvl="0">
                        <a:spcBef>
                          <a:spcPts val="0"/>
                        </a:spcBef>
                        <a:spcAft>
                          <a:spcPts val="0"/>
                        </a:spcAft>
                        <a:buSzPct val="25000"/>
                        <a:buNone/>
                      </a:pPr>
                      <a:r>
                        <a:rPr sz="1100" lang="it-IT"/>
                        <a:t>1,2,4,5</a:t>
                      </a:r>
                    </a:p>
                  </a:txBody>
                  <a:tcPr marR="91450" marB="45725" marT="45725" marL="91450"/>
                </a:tc>
                <a:tc>
                  <a:txBody>
                    <a:bodyPr>
                      <a:noAutofit/>
                    </a:bodyPr>
                    <a:lstStyle/>
                    <a:p>
                      <a:pPr algn="l" rtl="0" lvl="0">
                        <a:spcBef>
                          <a:spcPts val="0"/>
                        </a:spcBef>
                        <a:spcAft>
                          <a:spcPts val="0"/>
                        </a:spcAft>
                        <a:buSzPct val="25000"/>
                        <a:buNone/>
                      </a:pPr>
                      <a:r>
                        <a:rPr sz="1100" lang="it-IT"/>
                        <a:t>If compromised</a:t>
                      </a:r>
                      <a:r>
                        <a:rPr baseline="0" sz="1100" lang="it-IT"/>
                        <a:t> possible entry point into the system</a:t>
                      </a:r>
                    </a:p>
                  </a:txBody>
                  <a:tcPr marR="91450" marB="45725" marT="45725" marL="91450"/>
                </a:tc>
              </a:tr>
              <a:tr h="370850">
                <a:tc>
                  <a:txBody>
                    <a:bodyPr>
                      <a:noAutofit/>
                    </a:bodyPr>
                    <a:lstStyle/>
                    <a:p>
                      <a:pPr algn="l" rtl="0" lvl="0">
                        <a:spcBef>
                          <a:spcPts val="0"/>
                        </a:spcBef>
                        <a:spcAft>
                          <a:spcPts val="0"/>
                        </a:spcAft>
                        <a:buSzPct val="25000"/>
                        <a:buNone/>
                      </a:pPr>
                      <a:r>
                        <a:rPr sz="1100" lang="it-IT"/>
                        <a:t>Sensor</a:t>
                      </a:r>
                      <a:r>
                        <a:rPr baseline="0" sz="1100" lang="it-IT"/>
                        <a:t> Maintenance Terminal</a:t>
                      </a:r>
                    </a:p>
                  </a:txBody>
                  <a:tcPr marR="91450" marB="45725" marT="45725" marL="91450"/>
                </a:tc>
                <a:tc>
                  <a:txBody>
                    <a:bodyPr>
                      <a:noAutofit/>
                    </a:bodyPr>
                    <a:lstStyle/>
                    <a:p>
                      <a:pPr algn="l" rtl="0" lvl="0">
                        <a:spcBef>
                          <a:spcPts val="0"/>
                        </a:spcBef>
                        <a:spcAft>
                          <a:spcPts val="0"/>
                        </a:spcAft>
                        <a:buSzPct val="25000"/>
                        <a:buNone/>
                      </a:pPr>
                      <a:r>
                        <a:rPr sz="1100" lang="it-IT"/>
                        <a:t>1,2,4,5</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100" lang="it-IT"/>
                        <a:t>If compromised</a:t>
                      </a:r>
                      <a:r>
                        <a:rPr baseline="0" sz="1100" lang="it-IT"/>
                        <a:t> possible entry point into the system</a:t>
                      </a:r>
                    </a:p>
                    <a:p>
                      <a:r>
                        <a:t/>
                      </a:r>
                    </a:p>
                  </a:txBody>
                  <a:tcPr marR="91450" marB="45725" marT="45725" marL="91450"/>
                </a:tc>
              </a:tr>
              <a:tr h="370850">
                <a:tc>
                  <a:txBody>
                    <a:bodyPr>
                      <a:noAutofit/>
                    </a:bodyPr>
                    <a:lstStyle/>
                    <a:p>
                      <a:pPr algn="l" rtl="0" lvl="0">
                        <a:spcBef>
                          <a:spcPts val="0"/>
                        </a:spcBef>
                        <a:spcAft>
                          <a:spcPts val="0"/>
                        </a:spcAft>
                        <a:buSzPct val="25000"/>
                        <a:buNone/>
                      </a:pPr>
                      <a:r>
                        <a:rPr sz="1100" lang="it-IT"/>
                        <a:t>Air Picture Data</a:t>
                      </a:r>
                    </a:p>
                  </a:txBody>
                  <a:tcPr marR="91450" marB="45725" marT="45725" marL="91450"/>
                </a:tc>
                <a:tc>
                  <a:txBody>
                    <a:bodyPr>
                      <a:noAutofit/>
                    </a:bodyPr>
                    <a:lstStyle/>
                    <a:p>
                      <a:pPr algn="l" rtl="0" lvl="0">
                        <a:spcBef>
                          <a:spcPts val="0"/>
                        </a:spcBef>
                        <a:spcAft>
                          <a:spcPts val="0"/>
                        </a:spcAft>
                        <a:buSzPct val="25000"/>
                        <a:buNone/>
                      </a:pPr>
                      <a:r>
                        <a:rPr sz="1100" lang="it-IT"/>
                        <a:t>1,2,3,4,5</a:t>
                      </a:r>
                    </a:p>
                  </a:txBody>
                  <a:tcPr marR="91450" marB="45725" marT="45725" marL="91450"/>
                </a:tc>
                <a:tc>
                  <a:txBody>
                    <a:bodyPr>
                      <a:noAutofit/>
                    </a:bodyPr>
                    <a:lstStyle/>
                    <a:p>
                      <a:pPr algn="l" rtl="0" lvl="0">
                        <a:spcBef>
                          <a:spcPts val="0"/>
                        </a:spcBef>
                        <a:spcAft>
                          <a:spcPts val="0"/>
                        </a:spcAft>
                        <a:buSzPct val="25000"/>
                        <a:buNone/>
                      </a:pPr>
                      <a:r>
                        <a:rPr sz="1100" lang="it-IT"/>
                        <a:t>If</a:t>
                      </a:r>
                      <a:r>
                        <a:rPr baseline="0" sz="1100" lang="it-IT"/>
                        <a:t> compromised the potential safety concerns or revenue loss</a:t>
                      </a:r>
                    </a:p>
                  </a:txBody>
                  <a:tcPr marR="91450" marB="45725" marT="45725" marL="91450"/>
                </a:tc>
              </a:tr>
              <a:tr h="370850">
                <a:tc>
                  <a:txBody>
                    <a:bodyPr>
                      <a:noAutofit/>
                    </a:bodyPr>
                    <a:lstStyle/>
                    <a:p>
                      <a:pPr algn="l" rtl="0" lvl="0">
                        <a:spcBef>
                          <a:spcPts val="0"/>
                        </a:spcBef>
                        <a:spcAft>
                          <a:spcPts val="0"/>
                        </a:spcAft>
                        <a:buSzPct val="25000"/>
                        <a:buNone/>
                      </a:pPr>
                      <a:r>
                        <a:rPr sz="1100" lang="it-IT"/>
                        <a:t>Control centre</a:t>
                      </a:r>
                    </a:p>
                  </a:txBody>
                  <a:tcPr marR="91450" marB="45725" marT="45725" marL="91450"/>
                </a:tc>
                <a:tc>
                  <a:txBody>
                    <a:bodyPr>
                      <a:noAutofit/>
                    </a:bodyPr>
                    <a:lstStyle/>
                    <a:p>
                      <a:pPr algn="l" rtl="0" lvl="0">
                        <a:spcBef>
                          <a:spcPts val="0"/>
                        </a:spcBef>
                        <a:spcAft>
                          <a:spcPts val="0"/>
                        </a:spcAft>
                        <a:buSzPct val="25000"/>
                        <a:buNone/>
                      </a:pPr>
                      <a:r>
                        <a:rPr b="0" sz="1100" lang="it-IT"/>
                        <a:t>1,2,3,4,5</a:t>
                      </a:r>
                    </a:p>
                  </a:txBody>
                  <a:tcPr marR="91450" marB="45725" marT="45725" marL="91450"/>
                </a:tc>
                <a:tc>
                  <a:txBody>
                    <a:bodyPr>
                      <a:noAutofit/>
                    </a:bodyPr>
                    <a:lstStyle/>
                    <a:p>
                      <a:pPr algn="l" rtl="0" lvl="0">
                        <a:spcBef>
                          <a:spcPts val="0"/>
                        </a:spcBef>
                        <a:spcAft>
                          <a:spcPts val="0"/>
                        </a:spcAft>
                        <a:buSzPct val="25000"/>
                        <a:buNone/>
                      </a:pPr>
                      <a:r>
                        <a:rPr b="0" sz="1100" lang="it-IT"/>
                        <a:t>Protection of facilities</a:t>
                      </a:r>
                    </a:p>
                  </a:txBody>
                  <a:tcPr marR="91450" marB="45725" marT="45725" marL="91450"/>
                </a:tc>
              </a:tr>
              <a:tr h="370850">
                <a:tc>
                  <a:txBody>
                    <a:bodyPr>
                      <a:noAutofit/>
                    </a:bodyPr>
                    <a:lstStyle/>
                    <a:p>
                      <a:pPr algn="l" rtl="0" lvl="0">
                        <a:spcBef>
                          <a:spcPts val="0"/>
                        </a:spcBef>
                        <a:spcAft>
                          <a:spcPts val="0"/>
                        </a:spcAft>
                        <a:buSzPct val="25000"/>
                        <a:buNone/>
                      </a:pPr>
                      <a:r>
                        <a:rPr sz="1100" lang="it-IT"/>
                        <a:t>SDPD Manager</a:t>
                      </a:r>
                    </a:p>
                  </a:txBody>
                  <a:tcPr marR="91450" marB="45725" marT="45725" marL="91450"/>
                </a:tc>
                <a:tc>
                  <a:txBody>
                    <a:bodyPr>
                      <a:noAutofit/>
                    </a:bodyPr>
                    <a:lstStyle/>
                    <a:p>
                      <a:pPr algn="l" rtl="0" lvl="0">
                        <a:spcBef>
                          <a:spcPts val="0"/>
                        </a:spcBef>
                        <a:spcAft>
                          <a:spcPts val="0"/>
                        </a:spcAft>
                        <a:buSzPct val="25000"/>
                        <a:buNone/>
                      </a:pPr>
                      <a:r>
                        <a:rPr sz="1100" lang="it-IT"/>
                        <a:t>3</a:t>
                      </a:r>
                    </a:p>
                  </a:txBody>
                  <a:tcPr marR="91450" marB="45725" marT="45725" marL="91450"/>
                </a:tc>
                <a:tc>
                  <a:txBody>
                    <a:bodyPr>
                      <a:noAutofit/>
                    </a:bodyPr>
                    <a:lstStyle/>
                    <a:p>
                      <a:pPr algn="l" rtl="0" lvl="0">
                        <a:spcBef>
                          <a:spcPts val="0"/>
                        </a:spcBef>
                        <a:spcAft>
                          <a:spcPts val="0"/>
                        </a:spcAft>
                        <a:buSzPct val="25000"/>
                        <a:buNone/>
                      </a:pPr>
                      <a:r>
                        <a:rPr sz="1100" lang="it-IT"/>
                        <a:t>Protection</a:t>
                      </a:r>
                      <a:r>
                        <a:rPr baseline="0" sz="1100" lang="it-IT"/>
                        <a:t> of staff</a:t>
                      </a:r>
                    </a:p>
                  </a:txBody>
                  <a:tcPr marR="91450" marB="45725" marT="45725" marL="91450"/>
                </a:tc>
              </a:tr>
              <a:tr h="370850">
                <a:tc>
                  <a:txBody>
                    <a:bodyPr>
                      <a:noAutofit/>
                    </a:bodyPr>
                    <a:lstStyle/>
                    <a:p>
                      <a:pPr algn="l" rtl="0" lvl="0">
                        <a:spcBef>
                          <a:spcPts val="0"/>
                        </a:spcBef>
                        <a:spcAft>
                          <a:spcPts val="0"/>
                        </a:spcAft>
                        <a:buSzPct val="25000"/>
                        <a:buNone/>
                      </a:pPr>
                      <a:r>
                        <a:rPr sz="1100" lang="it-IT"/>
                        <a:t>Engineering</a:t>
                      </a:r>
                      <a:r>
                        <a:rPr baseline="0" sz="1100" lang="it-IT"/>
                        <a:t> staff</a:t>
                      </a:r>
                    </a:p>
                  </a:txBody>
                  <a:tcPr marR="91450" marB="45725" marT="45725" marL="91450"/>
                </a:tc>
                <a:tc>
                  <a:txBody>
                    <a:bodyPr>
                      <a:noAutofit/>
                    </a:bodyPr>
                    <a:lstStyle/>
                    <a:p>
                      <a:pPr algn="l" rtl="0" lvl="0">
                        <a:spcBef>
                          <a:spcPts val="0"/>
                        </a:spcBef>
                        <a:spcAft>
                          <a:spcPts val="0"/>
                        </a:spcAft>
                        <a:buSzPct val="25000"/>
                        <a:buNone/>
                      </a:pPr>
                      <a:r>
                        <a:rPr sz="1100" lang="it-IT"/>
                        <a:t>3</a:t>
                      </a:r>
                    </a:p>
                  </a:txBody>
                  <a:tcPr marR="91450" marB="45725" marT="45725" marL="91450"/>
                </a:tc>
                <a:tc>
                  <a:txBody>
                    <a:bodyPr>
                      <a:noAutofit/>
                    </a:bodyPr>
                    <a:lstStyle/>
                    <a:p>
                      <a:pPr algn="l" rtl="0" lvl="0">
                        <a:spcBef>
                          <a:spcPts val="0"/>
                        </a:spcBef>
                        <a:spcAft>
                          <a:spcPts val="0"/>
                        </a:spcAft>
                        <a:buSzPct val="25000"/>
                        <a:buNone/>
                      </a:pPr>
                      <a:r>
                        <a:rPr sz="1100" lang="it-IT"/>
                        <a:t>Protection</a:t>
                      </a:r>
                      <a:r>
                        <a:rPr baseline="0" sz="1100" lang="it-IT"/>
                        <a:t> of staff</a:t>
                      </a:r>
                    </a:p>
                  </a:txBody>
                  <a:tcPr marR="91450" marB="45725" marT="45725" marL="91450"/>
                </a:tc>
              </a:tr>
              <a:tr h="370850">
                <a:tc>
                  <a:txBody>
                    <a:bodyPr>
                      <a:noAutofit/>
                    </a:bodyPr>
                    <a:lstStyle/>
                    <a:p>
                      <a:pPr algn="l" rtl="0" lvl="0">
                        <a:spcBef>
                          <a:spcPts val="0"/>
                        </a:spcBef>
                        <a:spcAft>
                          <a:spcPts val="0"/>
                        </a:spcAft>
                        <a:buSzPct val="25000"/>
                        <a:buNone/>
                      </a:pPr>
                      <a:r>
                        <a:rPr sz="1100" lang="it-IT"/>
                        <a:t>Equipment staff</a:t>
                      </a:r>
                    </a:p>
                  </a:txBody>
                  <a:tcPr marR="91450" marB="45725" marT="45725" marL="91450"/>
                </a:tc>
                <a:tc>
                  <a:txBody>
                    <a:bodyPr>
                      <a:noAutofit/>
                    </a:bodyPr>
                    <a:lstStyle/>
                    <a:p>
                      <a:pPr algn="l" rtl="0" lvl="0">
                        <a:spcBef>
                          <a:spcPts val="0"/>
                        </a:spcBef>
                        <a:spcAft>
                          <a:spcPts val="0"/>
                        </a:spcAft>
                        <a:buSzPct val="25000"/>
                        <a:buNone/>
                      </a:pPr>
                      <a:r>
                        <a:rPr sz="1100" lang="it-IT"/>
                        <a:t>3</a:t>
                      </a:r>
                    </a:p>
                  </a:txBody>
                  <a:tcPr marR="91450" marB="45725" marT="45725" marL="91450"/>
                </a:tc>
                <a:tc>
                  <a:txBody>
                    <a:bodyPr>
                      <a:noAutofit/>
                    </a:bodyPr>
                    <a:lstStyle/>
                    <a:p>
                      <a:pPr algn="l" rtl="0" lvl="0">
                        <a:spcBef>
                          <a:spcPts val="0"/>
                        </a:spcBef>
                        <a:spcAft>
                          <a:spcPts val="0"/>
                        </a:spcAft>
                        <a:buSzPct val="25000"/>
                        <a:buNone/>
                      </a:pPr>
                      <a:r>
                        <a:rPr sz="1100" lang="it-IT"/>
                        <a:t>Protection</a:t>
                      </a:r>
                      <a:r>
                        <a:rPr baseline="0" sz="1100" lang="it-IT"/>
                        <a:t> of staff</a:t>
                      </a:r>
                    </a:p>
                  </a:txBody>
                  <a:tcPr marR="91450" marB="45725" marT="45725" marL="91450"/>
                </a:tc>
              </a:tr>
              <a:tr h="370850">
                <a:tc>
                  <a:txBody>
                    <a:bodyPr>
                      <a:noAutofit/>
                    </a:bodyPr>
                    <a:lstStyle/>
                    <a:p>
                      <a:pPr algn="l" rtl="0" lvl="0">
                        <a:spcBef>
                          <a:spcPts val="0"/>
                        </a:spcBef>
                        <a:spcAft>
                          <a:spcPts val="0"/>
                        </a:spcAft>
                        <a:buSzPct val="25000"/>
                        <a:buNone/>
                      </a:pPr>
                      <a:r>
                        <a:rPr sz="1100" lang="it-IT"/>
                        <a:t>Transponder</a:t>
                      </a:r>
                    </a:p>
                  </a:txBody>
                  <a:tcPr marR="91450" marB="45725" marT="45725" marL="91450"/>
                </a:tc>
                <a:tc>
                  <a:txBody>
                    <a:bodyPr>
                      <a:noAutofit/>
                    </a:bodyPr>
                    <a:lstStyle/>
                    <a:p>
                      <a:pPr algn="l" rtl="0" lvl="0">
                        <a:spcBef>
                          <a:spcPts val="0"/>
                        </a:spcBef>
                        <a:spcAft>
                          <a:spcPts val="0"/>
                        </a:spcAft>
                        <a:buSzPct val="25000"/>
                        <a:buNone/>
                      </a:pPr>
                      <a:r>
                        <a:rPr sz="1100" lang="it-IT"/>
                        <a:t>1,2,4,5</a:t>
                      </a:r>
                    </a:p>
                  </a:txBody>
                  <a:tcPr marR="91450" marB="45725" marT="45725" marL="91450"/>
                </a:tc>
                <a:tc>
                  <a:txBody>
                    <a:bodyPr>
                      <a:noAutofit/>
                    </a:bodyPr>
                    <a:lstStyle/>
                    <a:p>
                      <a:pPr algn="l" rtl="0" lvl="0">
                        <a:spcBef>
                          <a:spcPts val="0"/>
                        </a:spcBef>
                        <a:spcAft>
                          <a:spcPts val="0"/>
                        </a:spcAft>
                        <a:buSzPct val="25000"/>
                        <a:buNone/>
                      </a:pPr>
                      <a:r>
                        <a:rPr sz="1100" lang="it-IT"/>
                        <a:t>If</a:t>
                      </a:r>
                      <a:r>
                        <a:rPr baseline="0" sz="1100" lang="it-IT"/>
                        <a:t> compromised could result in loss of aircraft or corrupted data</a:t>
                      </a:r>
                    </a:p>
                  </a:txBody>
                  <a:tcPr marR="91450" marB="45725" marT="45725" marL="91450"/>
                </a:tc>
              </a:tr>
            </a:tbl>
          </a:graphicData>
        </a:graphic>
      </p:graphicFrame>
      <p:sp>
        <p:nvSpPr>
          <p:cNvPr id="256" name="Shape 256"/>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57" name="Shape 257"/>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58" name="Shape 258"/>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2" name="Shape 262"/>
        <p:cNvGrpSpPr/>
        <p:nvPr/>
      </p:nvGrpSpPr>
      <p:grpSpPr>
        <a:xfrm>
          <a:off y="0" x="0"/>
          <a:ext cy="0" cx="0"/>
          <a:chOff y="0" x="0"/>
          <a:chExt cy="0" cx="0"/>
        </a:xfrm>
      </p:grpSpPr>
      <p:sp>
        <p:nvSpPr>
          <p:cNvPr id="263" name="Shape 263"/>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Impact</a:t>
            </a:r>
          </a:p>
        </p:txBody>
      </p:sp>
      <p:sp>
        <p:nvSpPr>
          <p:cNvPr id="264" name="Shape 264"/>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Security Policy – Impact Classification Scheme, Asset Register</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 Project Team, Operational Staff (e.g pilots)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possible security impacts on assets </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Evaluate the criticality of security impacts based on classification scheme in the security policy</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Output: Updated Asset  Register with impacts</a:t>
            </a:r>
          </a:p>
          <a:p>
            <a:r>
              <a:t/>
            </a:r>
          </a:p>
        </p:txBody>
      </p:sp>
      <p:sp>
        <p:nvSpPr>
          <p:cNvPr id="265" name="Shape 265"/>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66" name="Shape 266"/>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67" name="Shape 267"/>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1" name="Shape 271"/>
        <p:cNvGrpSpPr/>
        <p:nvPr/>
      </p:nvGrpSpPr>
      <p:grpSpPr>
        <a:xfrm>
          <a:off y="0" x="0"/>
          <a:ext cy="0" cx="0"/>
          <a:chOff y="0" x="0"/>
          <a:chExt cy="0" cx="0"/>
        </a:xfrm>
      </p:grpSpPr>
      <p:sp>
        <p:nvSpPr>
          <p:cNvPr id="272" name="Shape 27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Impact</a:t>
            </a:r>
          </a:p>
        </p:txBody>
      </p:sp>
      <p:graphicFrame>
        <p:nvGraphicFramePr>
          <p:cNvPr id="273" name="Shape 273"/>
          <p:cNvGraphicFramePr/>
          <p:nvPr/>
        </p:nvGraphicFramePr>
        <p:xfrm>
          <a:off y="1071545" x="285719"/>
          <a:ext cy="3000000" cx="3000000"/>
        </p:xfrm>
        <a:graphic>
          <a:graphicData uri="http://schemas.openxmlformats.org/drawingml/2006/table">
            <a:tbl>
              <a:tblPr firstRow="1" bandRow="1">
                <a:noFill/>
                <a:tableStyleId>{1A5D5A45-6BCE-4DE2-8326-DECA9D310A4B}</a:tableStyleId>
              </a:tblPr>
              <a:tblGrid>
                <a:gridCol w="1643075"/>
                <a:gridCol w="1428750"/>
                <a:gridCol w="1249350"/>
                <a:gridCol w="1608175"/>
                <a:gridCol w="1272600"/>
                <a:gridCol w="1440400"/>
              </a:tblGrid>
              <a:tr h="372625">
                <a:tc>
                  <a:txBody>
                    <a:bodyPr>
                      <a:noAutofit/>
                    </a:bodyPr>
                    <a:lstStyle/>
                    <a:p>
                      <a:pPr algn="l" rtl="0" lvl="0">
                        <a:spcBef>
                          <a:spcPts val="0"/>
                        </a:spcBef>
                        <a:spcAft>
                          <a:spcPts val="0"/>
                        </a:spcAft>
                        <a:buSzPct val="25000"/>
                        <a:buNone/>
                      </a:pPr>
                      <a:r>
                        <a:rPr sz="1200" lang="it-IT"/>
                        <a:t>Impact</a:t>
                      </a:r>
                    </a:p>
                  </a:txBody>
                  <a:tcPr marR="91450" marB="45725" marT="45725" marL="91450"/>
                </a:tc>
                <a:tc>
                  <a:txBody>
                    <a:bodyPr>
                      <a:noAutofit/>
                    </a:bodyPr>
                    <a:lstStyle/>
                    <a:p>
                      <a:pPr algn="l" rtl="0" lvl="0">
                        <a:spcBef>
                          <a:spcPts val="0"/>
                        </a:spcBef>
                        <a:spcAft>
                          <a:spcPts val="0"/>
                        </a:spcAft>
                        <a:buSzPct val="25000"/>
                        <a:buNone/>
                      </a:pPr>
                      <a:r>
                        <a:rPr sz="1200" lang="it-IT"/>
                        <a:t>Very High</a:t>
                      </a:r>
                    </a:p>
                  </a:txBody>
                  <a:tcPr marR="91450" marB="45725" marT="45725" marL="91450"/>
                </a:tc>
                <a:tc>
                  <a:txBody>
                    <a:bodyPr>
                      <a:noAutofit/>
                    </a:bodyPr>
                    <a:lstStyle/>
                    <a:p>
                      <a:pPr algn="l" rtl="0" lvl="0">
                        <a:spcBef>
                          <a:spcPts val="0"/>
                        </a:spcBef>
                        <a:spcAft>
                          <a:spcPts val="0"/>
                        </a:spcAft>
                        <a:buSzPct val="25000"/>
                        <a:buNone/>
                      </a:pPr>
                      <a:r>
                        <a:rPr sz="1200" lang="it-IT"/>
                        <a:t>High</a:t>
                      </a:r>
                    </a:p>
                  </a:txBody>
                  <a:tcPr marR="91450" marB="45725" marT="45725" marL="91450"/>
                </a:tc>
                <a:tc>
                  <a:txBody>
                    <a:bodyPr>
                      <a:noAutofit/>
                    </a:bodyPr>
                    <a:lstStyle/>
                    <a:p>
                      <a:pPr algn="l" rtl="0" lvl="0">
                        <a:spcBef>
                          <a:spcPts val="0"/>
                        </a:spcBef>
                        <a:spcAft>
                          <a:spcPts val="0"/>
                        </a:spcAft>
                        <a:buSzPct val="25000"/>
                        <a:buNone/>
                      </a:pPr>
                      <a:r>
                        <a:rPr sz="1200" lang="it-IT"/>
                        <a:t>Medium</a:t>
                      </a:r>
                    </a:p>
                  </a:txBody>
                  <a:tcPr marR="91450" marB="45725" marT="45725" marL="91450"/>
                </a:tc>
                <a:tc>
                  <a:txBody>
                    <a:bodyPr>
                      <a:noAutofit/>
                    </a:bodyPr>
                    <a:lstStyle/>
                    <a:p>
                      <a:pPr algn="l" rtl="0" lvl="0">
                        <a:spcBef>
                          <a:spcPts val="0"/>
                        </a:spcBef>
                        <a:spcAft>
                          <a:spcPts val="0"/>
                        </a:spcAft>
                        <a:buSzPct val="25000"/>
                        <a:buNone/>
                      </a:pPr>
                      <a:r>
                        <a:rPr sz="1200" lang="it-IT"/>
                        <a:t>Low</a:t>
                      </a:r>
                    </a:p>
                  </a:txBody>
                  <a:tcPr marR="91450" marB="45725" marT="45725" marL="91450"/>
                </a:tc>
                <a:tc>
                  <a:txBody>
                    <a:bodyPr>
                      <a:noAutofit/>
                    </a:bodyPr>
                    <a:lstStyle/>
                    <a:p>
                      <a:pPr algn="l" rtl="0" lvl="0">
                        <a:spcBef>
                          <a:spcPts val="0"/>
                        </a:spcBef>
                        <a:spcAft>
                          <a:spcPts val="0"/>
                        </a:spcAft>
                        <a:buSzPct val="25000"/>
                        <a:buNone/>
                      </a:pPr>
                      <a:r>
                        <a:rPr sz="1200" lang="it-IT"/>
                        <a:t>No</a:t>
                      </a:r>
                      <a:r>
                        <a:rPr baseline="0" sz="1200" lang="it-IT"/>
                        <a:t> Effect</a:t>
                      </a:r>
                    </a:p>
                  </a:txBody>
                  <a:tcPr marR="91450" marB="45725" marT="45725" marL="91450"/>
                </a:tc>
              </a:tr>
              <a:tr h="372625">
                <a:tc>
                  <a:txBody>
                    <a:bodyPr>
                      <a:noAutofit/>
                    </a:bodyPr>
                    <a:lstStyle/>
                    <a:p>
                      <a:pPr algn="l" rtl="0" lvl="0">
                        <a:spcBef>
                          <a:spcPts val="0"/>
                        </a:spcBef>
                        <a:spcAft>
                          <a:spcPts val="0"/>
                        </a:spcAft>
                        <a:buSzPct val="25000"/>
                        <a:buNone/>
                      </a:pPr>
                      <a:r>
                        <a:rPr sz="1200" lang="it-IT"/>
                        <a:t>Human</a:t>
                      </a:r>
                    </a:p>
                  </a:txBody>
                  <a:tcPr marR="91450" marB="45725" marT="45725" marL="91450"/>
                </a:tc>
                <a:tc>
                  <a:txBody>
                    <a:bodyPr>
                      <a:noAutofit/>
                    </a:bodyPr>
                    <a:lstStyle/>
                    <a:p>
                      <a:pPr algn="l" rtl="0" lvl="0">
                        <a:spcBef>
                          <a:spcPts val="0"/>
                        </a:spcBef>
                        <a:spcAft>
                          <a:spcPts val="0"/>
                        </a:spcAft>
                        <a:buSzPct val="25000"/>
                        <a:buNone/>
                      </a:pPr>
                      <a:r>
                        <a:rPr sz="1200" lang="it-IT"/>
                        <a:t>Multiplie</a:t>
                      </a:r>
                      <a:r>
                        <a:rPr baseline="0" sz="1200" lang="it-IT"/>
                        <a:t> fatalities</a:t>
                      </a:r>
                    </a:p>
                  </a:txBody>
                  <a:tcPr marR="91450" marB="45725" marT="45725" marL="91450"/>
                </a:tc>
                <a:tc>
                  <a:txBody>
                    <a:bodyPr>
                      <a:noAutofit/>
                    </a:bodyPr>
                    <a:lstStyle/>
                    <a:p>
                      <a:pPr algn="l" rtl="0" lvl="0">
                        <a:spcBef>
                          <a:spcPts val="0"/>
                        </a:spcBef>
                        <a:spcAft>
                          <a:spcPts val="0"/>
                        </a:spcAft>
                        <a:buSzPct val="25000"/>
                        <a:buNone/>
                      </a:pPr>
                      <a:r>
                        <a:rPr sz="1200" lang="it-IT"/>
                        <a:t>Few</a:t>
                      </a:r>
                      <a:r>
                        <a:rPr baseline="0" sz="1200" lang="it-IT"/>
                        <a:t> fatalities</a:t>
                      </a:r>
                    </a:p>
                    <a:p>
                      <a:pPr algn="l" rtl="0" lvl="0">
                        <a:spcBef>
                          <a:spcPts val="0"/>
                        </a:spcBef>
                        <a:spcAft>
                          <a:spcPts val="0"/>
                        </a:spcAft>
                        <a:buSzPct val="25000"/>
                        <a:buNone/>
                      </a:pPr>
                      <a:r>
                        <a:rPr baseline="0" sz="1200" lang="it-IT"/>
                        <a:t>Serious injuries</a:t>
                      </a:r>
                    </a:p>
                  </a:txBody>
                  <a:tcPr marR="91450" marB="45725" marT="45725" marL="91450"/>
                </a:tc>
                <a:tc>
                  <a:txBody>
                    <a:bodyPr>
                      <a:noAutofit/>
                    </a:bodyPr>
                    <a:lstStyle/>
                    <a:p>
                      <a:pPr algn="l" rtl="0" lvl="0">
                        <a:spcBef>
                          <a:spcPts val="0"/>
                        </a:spcBef>
                        <a:spcAft>
                          <a:spcPts val="0"/>
                        </a:spcAft>
                        <a:buSzPct val="25000"/>
                        <a:buNone/>
                      </a:pPr>
                      <a:r>
                        <a:rPr sz="1200" lang="it-IT"/>
                        <a:t>Minor injuries</a:t>
                      </a:r>
                    </a:p>
                  </a:txBody>
                  <a:tcPr marR="91450" marB="45725" marT="45725" marL="91450"/>
                </a:tc>
                <a:tc>
                  <a:txBody>
                    <a:bodyPr>
                      <a:noAutofit/>
                    </a:bodyPr>
                    <a:lstStyle/>
                    <a:p>
                      <a:pPr algn="l" rtl="0" lvl="0">
                        <a:spcBef>
                          <a:spcPts val="0"/>
                        </a:spcBef>
                        <a:spcAft>
                          <a:spcPts val="0"/>
                        </a:spcAft>
                        <a:buSzPct val="25000"/>
                        <a:buNone/>
                      </a:pPr>
                      <a:r>
                        <a:rPr sz="1200" lang="it-IT"/>
                        <a:t>Discomfort</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No effect</a:t>
                      </a:r>
                    </a:p>
                    <a:p>
                      <a:r>
                        <a:t/>
                      </a:r>
                    </a:p>
                  </a:txBody>
                  <a:tcPr marR="91450" marB="45725" marT="45725" marL="91450"/>
                </a:tc>
              </a:tr>
              <a:tr h="372625">
                <a:tc>
                  <a:txBody>
                    <a:bodyPr>
                      <a:noAutofit/>
                    </a:bodyPr>
                    <a:lstStyle/>
                    <a:p>
                      <a:pPr algn="l" rtl="0" lvl="0">
                        <a:spcBef>
                          <a:spcPts val="0"/>
                        </a:spcBef>
                        <a:spcAft>
                          <a:spcPts val="0"/>
                        </a:spcAft>
                        <a:buSzPct val="25000"/>
                        <a:buNone/>
                      </a:pPr>
                      <a:r>
                        <a:rPr sz="1200" lang="it-IT"/>
                        <a:t>Material</a:t>
                      </a:r>
                    </a:p>
                  </a:txBody>
                  <a:tcPr marR="91450" marB="45725" marT="45725" marL="91450"/>
                </a:tc>
                <a:tc>
                  <a:txBody>
                    <a:bodyPr>
                      <a:noAutofit/>
                    </a:bodyPr>
                    <a:lstStyle/>
                    <a:p>
                      <a:pPr algn="l" rtl="0" lvl="0">
                        <a:spcBef>
                          <a:spcPts val="0"/>
                        </a:spcBef>
                        <a:spcAft>
                          <a:spcPts val="0"/>
                        </a:spcAft>
                        <a:buSzPct val="25000"/>
                        <a:buNone/>
                      </a:pPr>
                      <a:r>
                        <a:rPr sz="1200" lang="it-IT"/>
                        <a:t>Loss</a:t>
                      </a:r>
                      <a:r>
                        <a:rPr baseline="0" sz="1200" lang="it-IT"/>
                        <a:t> of aircraft</a:t>
                      </a:r>
                    </a:p>
                    <a:p>
                      <a:pPr algn="l" rtl="0" lvl="0">
                        <a:spcBef>
                          <a:spcPts val="0"/>
                        </a:spcBef>
                        <a:spcAft>
                          <a:spcPts val="0"/>
                        </a:spcAft>
                        <a:buSzPct val="25000"/>
                        <a:buNone/>
                      </a:pPr>
                      <a:r>
                        <a:rPr baseline="0" sz="1200" lang="it-IT"/>
                        <a:t>Large damage to structures</a:t>
                      </a:r>
                    </a:p>
                  </a:txBody>
                  <a:tcPr marR="91450" marB="45725" marT="45725" marL="91450"/>
                </a:tc>
                <a:tc>
                  <a:txBody>
                    <a:bodyPr>
                      <a:noAutofit/>
                    </a:bodyPr>
                    <a:lstStyle/>
                    <a:p>
                      <a:pPr algn="l" rtl="0" lvl="0">
                        <a:spcBef>
                          <a:spcPts val="0"/>
                        </a:spcBef>
                        <a:spcAft>
                          <a:spcPts val="0"/>
                        </a:spcAft>
                        <a:buSzPct val="25000"/>
                        <a:buNone/>
                      </a:pPr>
                      <a:r>
                        <a:rPr sz="1200" lang="it-IT"/>
                        <a:t>Aircraft</a:t>
                      </a:r>
                      <a:r>
                        <a:rPr baseline="0" sz="1200" lang="it-IT"/>
                        <a:t> unusable for significant time</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Aircraft</a:t>
                      </a:r>
                      <a:r>
                        <a:rPr baseline="0" sz="1200" lang="it-IT"/>
                        <a:t> unusable for short time</a:t>
                      </a:r>
                    </a:p>
                    <a:p>
                      <a:r>
                        <a:t/>
                      </a:r>
                    </a:p>
                  </a:txBody>
                  <a:tcPr marR="91450" marB="45725" marT="45725" marL="91450"/>
                </a:tc>
                <a:tc>
                  <a:txBody>
                    <a:bodyPr>
                      <a:noAutofit/>
                    </a:bodyPr>
                    <a:lstStyle/>
                    <a:p>
                      <a:pPr algn="l" rtl="0" lvl="0">
                        <a:spcBef>
                          <a:spcPts val="0"/>
                        </a:spcBef>
                        <a:spcAft>
                          <a:spcPts val="0"/>
                        </a:spcAft>
                        <a:buSzPct val="25000"/>
                        <a:buNone/>
                      </a:pPr>
                      <a:r>
                        <a:rPr sz="1200" lang="it-IT"/>
                        <a:t>Damage</a:t>
                      </a:r>
                      <a:r>
                        <a:rPr baseline="0" sz="1200" lang="it-IT"/>
                        <a:t> to non-essential equipment</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No effect</a:t>
                      </a:r>
                    </a:p>
                    <a:p>
                      <a:r>
                        <a:t/>
                      </a:r>
                    </a:p>
                  </a:txBody>
                  <a:tcPr marR="91450" marB="45725" marT="45725" marL="91450"/>
                </a:tc>
              </a:tr>
              <a:tr h="372625">
                <a:tc>
                  <a:txBody>
                    <a:bodyPr>
                      <a:noAutofit/>
                    </a:bodyPr>
                    <a:lstStyle/>
                    <a:p>
                      <a:pPr algn="l" rtl="0" lvl="0">
                        <a:spcBef>
                          <a:spcPts val="0"/>
                        </a:spcBef>
                        <a:spcAft>
                          <a:spcPts val="0"/>
                        </a:spcAft>
                        <a:buSzPct val="25000"/>
                        <a:buNone/>
                      </a:pPr>
                      <a:r>
                        <a:rPr sz="1200" lang="it-IT"/>
                        <a:t>Operation</a:t>
                      </a:r>
                    </a:p>
                  </a:txBody>
                  <a:tcPr marR="91450" marB="45725" marT="45725" marL="91450"/>
                </a:tc>
                <a:tc>
                  <a:txBody>
                    <a:bodyPr>
                      <a:noAutofit/>
                    </a:bodyPr>
                    <a:lstStyle/>
                    <a:p>
                      <a:pPr algn="l" rtl="0" lvl="0">
                        <a:spcBef>
                          <a:spcPts val="0"/>
                        </a:spcBef>
                        <a:spcAft>
                          <a:spcPts val="0"/>
                        </a:spcAft>
                        <a:buSzPct val="25000"/>
                        <a:buNone/>
                      </a:pPr>
                      <a:r>
                        <a:rPr sz="1200" lang="it-IT"/>
                        <a:t>Trasport impossible</a:t>
                      </a:r>
                    </a:p>
                  </a:txBody>
                  <a:tcPr marR="91450" marB="45725" marT="45725" marL="91450"/>
                </a:tc>
                <a:tc>
                  <a:txBody>
                    <a:bodyPr>
                      <a:noAutofit/>
                    </a:bodyPr>
                    <a:lstStyle/>
                    <a:p>
                      <a:pPr algn="l" rtl="0" lvl="0">
                        <a:spcBef>
                          <a:spcPts val="0"/>
                        </a:spcBef>
                        <a:spcAft>
                          <a:spcPts val="0"/>
                        </a:spcAft>
                        <a:buSzPct val="25000"/>
                        <a:buNone/>
                      </a:pPr>
                      <a:r>
                        <a:rPr sz="1200" lang="it-IT"/>
                        <a:t>Trasportation impossible locally for short</a:t>
                      </a:r>
                      <a:r>
                        <a:rPr baseline="0" sz="1200" lang="it-IT"/>
                        <a:t> time</a:t>
                      </a:r>
                    </a:p>
                  </a:txBody>
                  <a:tcPr marR="91450" marB="45725" marT="45725" marL="91450"/>
                </a:tc>
                <a:tc>
                  <a:txBody>
                    <a:bodyPr>
                      <a:noAutofit/>
                    </a:bodyPr>
                    <a:lstStyle/>
                    <a:p>
                      <a:pPr algn="l" rtl="0" lvl="0">
                        <a:spcBef>
                          <a:spcPts val="0"/>
                        </a:spcBef>
                        <a:spcAft>
                          <a:spcPts val="0"/>
                        </a:spcAft>
                        <a:buSzPct val="25000"/>
                        <a:buNone/>
                      </a:pPr>
                      <a:r>
                        <a:rPr sz="1200" lang="it-IT"/>
                        <a:t>Re-routing for flight interrupted of some</a:t>
                      </a:r>
                      <a:r>
                        <a:rPr baseline="0" sz="1200" lang="it-IT"/>
                        <a:t> aircraft</a:t>
                      </a:r>
                    </a:p>
                  </a:txBody>
                  <a:tcPr marR="91450" marB="45725" marT="45725" marL="91450"/>
                </a:tc>
                <a:tc>
                  <a:txBody>
                    <a:bodyPr>
                      <a:noAutofit/>
                    </a:bodyPr>
                    <a:lstStyle/>
                    <a:p>
                      <a:pPr algn="l" rtl="0" lvl="0">
                        <a:spcBef>
                          <a:spcPts val="0"/>
                        </a:spcBef>
                        <a:spcAft>
                          <a:spcPts val="0"/>
                        </a:spcAft>
                        <a:buSzPct val="25000"/>
                        <a:buNone/>
                      </a:pPr>
                      <a:r>
                        <a:rPr sz="1200" lang="it-IT"/>
                        <a:t>Delay of some aircraft</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No effect</a:t>
                      </a:r>
                    </a:p>
                    <a:p>
                      <a:r>
                        <a:t/>
                      </a:r>
                    </a:p>
                  </a:txBody>
                  <a:tcPr marR="91450" marB="45725" marT="45725" marL="91450"/>
                </a:tc>
              </a:tr>
              <a:tr h="643150">
                <a:tc>
                  <a:txBody>
                    <a:bodyPr>
                      <a:noAutofit/>
                    </a:bodyPr>
                    <a:lstStyle/>
                    <a:p>
                      <a:pPr algn="l" rtl="0" lvl="0">
                        <a:spcBef>
                          <a:spcPts val="0"/>
                        </a:spcBef>
                        <a:spcAft>
                          <a:spcPts val="0"/>
                        </a:spcAft>
                        <a:buSzPct val="25000"/>
                        <a:buNone/>
                      </a:pPr>
                      <a:r>
                        <a:rPr sz="1200" lang="it-IT"/>
                        <a:t>Economic (ANSP)</a:t>
                      </a:r>
                    </a:p>
                  </a:txBody>
                  <a:tcPr marR="91450" marB="45725" marT="45725" marL="91450"/>
                </a:tc>
                <a:tc>
                  <a:txBody>
                    <a:bodyPr>
                      <a:noAutofit/>
                    </a:bodyPr>
                    <a:lstStyle/>
                    <a:p>
                      <a:pPr algn="l" rtl="0" lvl="0">
                        <a:spcBef>
                          <a:spcPts val="0"/>
                        </a:spcBef>
                        <a:spcAft>
                          <a:spcPts val="0"/>
                        </a:spcAft>
                        <a:buSzPct val="25000"/>
                        <a:buNone/>
                      </a:pPr>
                      <a:r>
                        <a:rPr sz="1200" lang="it-IT"/>
                        <a:t>Bankruptcy</a:t>
                      </a:r>
                      <a:r>
                        <a:rPr baseline="0" sz="1200" lang="it-IT"/>
                        <a:t> or loss of all income</a:t>
                      </a:r>
                    </a:p>
                  </a:txBody>
                  <a:tcPr marR="91450" marB="45725" marT="45725" marL="91450"/>
                </a:tc>
                <a:tc>
                  <a:txBody>
                    <a:bodyPr>
                      <a:noAutofit/>
                    </a:bodyPr>
                    <a:lstStyle/>
                    <a:p>
                      <a:pPr algn="l" rtl="0" lvl="0">
                        <a:spcBef>
                          <a:spcPts val="0"/>
                        </a:spcBef>
                        <a:spcAft>
                          <a:spcPts val="0"/>
                        </a:spcAft>
                        <a:buSzPct val="25000"/>
                        <a:buNone/>
                      </a:pPr>
                      <a:r>
                        <a:rPr sz="1200" lang="it-IT"/>
                        <a:t>Serious loss of income </a:t>
                      </a:r>
                      <a:r>
                        <a:rPr baseline="0" sz="1200" lang="it-IT"/>
                        <a:t>(&gt;50%)</a:t>
                      </a:r>
                    </a:p>
                  </a:txBody>
                  <a:tcPr marR="91450" marB="45725" marT="45725" marL="91450"/>
                </a:tc>
                <a:tc>
                  <a:txBody>
                    <a:bodyPr>
                      <a:noAutofit/>
                    </a:bodyPr>
                    <a:lstStyle/>
                    <a:p>
                      <a:pPr algn="l" rtl="0" lvl="0">
                        <a:spcBef>
                          <a:spcPts val="0"/>
                        </a:spcBef>
                        <a:spcAft>
                          <a:spcPts val="0"/>
                        </a:spcAft>
                        <a:buSzPct val="25000"/>
                        <a:buNone/>
                      </a:pPr>
                      <a:r>
                        <a:rPr sz="1200" lang="it-IT"/>
                        <a:t>Large loss of income</a:t>
                      </a:r>
                      <a:r>
                        <a:rPr baseline="0" sz="1200" lang="it-IT"/>
                        <a:t> (&gt;25%)</a:t>
                      </a:r>
                    </a:p>
                  </a:txBody>
                  <a:tcPr marR="91450" marB="45725" marT="45725" marL="91450"/>
                </a:tc>
                <a:tc>
                  <a:txBody>
                    <a:bodyPr>
                      <a:noAutofit/>
                    </a:bodyPr>
                    <a:lstStyle/>
                    <a:p>
                      <a:pPr algn="l" rtl="0" lvl="0">
                        <a:spcBef>
                          <a:spcPts val="0"/>
                        </a:spcBef>
                        <a:spcAft>
                          <a:spcPts val="0"/>
                        </a:spcAft>
                        <a:buSzPct val="25000"/>
                        <a:buNone/>
                      </a:pPr>
                      <a:r>
                        <a:rPr sz="1200" lang="it-IT"/>
                        <a:t>Minor</a:t>
                      </a:r>
                      <a:r>
                        <a:rPr baseline="0" sz="1200" lang="it-IT"/>
                        <a:t> loss</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No effect</a:t>
                      </a:r>
                    </a:p>
                    <a:p>
                      <a:r>
                        <a:t/>
                      </a:r>
                    </a:p>
                  </a:txBody>
                  <a:tcPr marR="91450" marB="45725" marT="45725" marL="91450"/>
                </a:tc>
              </a:tr>
              <a:tr h="643150">
                <a:tc>
                  <a:txBody>
                    <a:bodyPr>
                      <a:noAutofit/>
                    </a:bodyPr>
                    <a:lstStyle/>
                    <a:p>
                      <a:pPr algn="l" rtl="0" lvl="0">
                        <a:spcBef>
                          <a:spcPts val="0"/>
                        </a:spcBef>
                        <a:spcAft>
                          <a:spcPts val="0"/>
                        </a:spcAft>
                        <a:buSzPct val="25000"/>
                        <a:buNone/>
                      </a:pPr>
                      <a:r>
                        <a:rPr sz="1200" lang="it-IT"/>
                        <a:t>Economic (society)</a:t>
                      </a:r>
                    </a:p>
                  </a:txBody>
                  <a:tcPr marR="91450" marB="45725" marT="45725" marL="91450"/>
                </a:tc>
                <a:tc>
                  <a:txBody>
                    <a:bodyPr>
                      <a:noAutofit/>
                    </a:bodyPr>
                    <a:lstStyle/>
                    <a:p>
                      <a:pPr algn="l" rtl="0" lvl="0">
                        <a:spcBef>
                          <a:spcPts val="0"/>
                        </a:spcBef>
                        <a:spcAft>
                          <a:spcPts val="0"/>
                        </a:spcAft>
                        <a:buSzPct val="25000"/>
                        <a:buNone/>
                      </a:pPr>
                      <a:r>
                        <a:rPr sz="1200" lang="it-IT"/>
                        <a:t>Impact on worldwide economy</a:t>
                      </a:r>
                    </a:p>
                  </a:txBody>
                  <a:tcPr marR="91450" marB="45725" marT="45725" marL="91450"/>
                </a:tc>
                <a:tc>
                  <a:txBody>
                    <a:bodyPr>
                      <a:noAutofit/>
                    </a:bodyPr>
                    <a:lstStyle/>
                    <a:p>
                      <a:pPr algn="l" rtl="0" lvl="0">
                        <a:spcBef>
                          <a:spcPts val="0"/>
                        </a:spcBef>
                        <a:spcAft>
                          <a:spcPts val="0"/>
                        </a:spcAft>
                        <a:buSzPct val="25000"/>
                        <a:buNone/>
                      </a:pPr>
                      <a:r>
                        <a:rPr sz="1200" lang="it-IT"/>
                        <a:t>Sever impact on regional basis</a:t>
                      </a:r>
                    </a:p>
                  </a:txBody>
                  <a:tcPr marR="91450" marB="45725" marT="45725" marL="91450"/>
                </a:tc>
                <a:tc>
                  <a:txBody>
                    <a:bodyPr>
                      <a:noAutofit/>
                    </a:bodyPr>
                    <a:lstStyle/>
                    <a:p>
                      <a:pPr algn="l" rtl="0" lvl="0">
                        <a:spcBef>
                          <a:spcPts val="0"/>
                        </a:spcBef>
                        <a:spcAft>
                          <a:spcPts val="0"/>
                        </a:spcAft>
                        <a:buSzPct val="25000"/>
                        <a:buNone/>
                      </a:pPr>
                      <a:r>
                        <a:rPr sz="1200" lang="it-IT"/>
                        <a:t>Minor impact on regional economy</a:t>
                      </a:r>
                    </a:p>
                  </a:txBody>
                  <a:tcPr marR="91450" marB="45725" marT="45725" marL="91450"/>
                </a:tc>
                <a:tc>
                  <a:txBody>
                    <a:bodyPr>
                      <a:noAutofit/>
                    </a:bodyPr>
                    <a:lstStyle/>
                    <a:p>
                      <a:pPr algn="l" rtl="0" lvl="0">
                        <a:spcBef>
                          <a:spcPts val="0"/>
                        </a:spcBef>
                        <a:spcAft>
                          <a:spcPts val="0"/>
                        </a:spcAft>
                        <a:buSzPct val="25000"/>
                        <a:buNone/>
                      </a:pPr>
                      <a:r>
                        <a:rPr sz="1200" lang="it-IT"/>
                        <a:t>Localized</a:t>
                      </a:r>
                      <a:r>
                        <a:rPr baseline="0" sz="1200" lang="it-IT"/>
                        <a:t> impact economy</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No effect</a:t>
                      </a:r>
                    </a:p>
                    <a:p>
                      <a:r>
                        <a:t/>
                      </a:r>
                    </a:p>
                  </a:txBody>
                  <a:tcPr marR="91450" marB="45725" marT="45725" marL="91450"/>
                </a:tc>
              </a:tr>
              <a:tr h="372625">
                <a:tc>
                  <a:txBody>
                    <a:bodyPr>
                      <a:noAutofit/>
                    </a:bodyPr>
                    <a:lstStyle/>
                    <a:p>
                      <a:pPr algn="l" rtl="0" lvl="0">
                        <a:spcBef>
                          <a:spcPts val="0"/>
                        </a:spcBef>
                        <a:spcAft>
                          <a:spcPts val="0"/>
                        </a:spcAft>
                        <a:buSzPct val="25000"/>
                        <a:buNone/>
                      </a:pPr>
                      <a:r>
                        <a:rPr sz="1200" lang="it-IT"/>
                        <a:t>Public Opinion</a:t>
                      </a:r>
                    </a:p>
                  </a:txBody>
                  <a:tcPr marR="91450" marB="45725" marT="45725" marL="91450"/>
                </a:tc>
                <a:tc>
                  <a:txBody>
                    <a:bodyPr>
                      <a:noAutofit/>
                    </a:bodyPr>
                    <a:lstStyle/>
                    <a:p>
                      <a:pPr algn="l" rtl="0" lvl="0">
                        <a:spcBef>
                          <a:spcPts val="0"/>
                        </a:spcBef>
                        <a:spcAft>
                          <a:spcPts val="0"/>
                        </a:spcAft>
                        <a:buSzPct val="25000"/>
                        <a:buNone/>
                      </a:pPr>
                      <a:r>
                        <a:rPr sz="1200" lang="it-IT"/>
                        <a:t>Extensive loss of confidence</a:t>
                      </a:r>
                      <a:r>
                        <a:rPr baseline="0" sz="1200" lang="it-IT"/>
                        <a:t> in air traffic security</a:t>
                      </a:r>
                    </a:p>
                  </a:txBody>
                  <a:tcPr marR="91450" marB="45725" marT="45725" marL="91450"/>
                </a:tc>
                <a:tc>
                  <a:txBody>
                    <a:bodyPr>
                      <a:noAutofit/>
                    </a:bodyPr>
                    <a:lstStyle/>
                    <a:p>
                      <a:pPr algn="l" rtl="0" lvl="0">
                        <a:spcBef>
                          <a:spcPts val="0"/>
                        </a:spcBef>
                        <a:spcAft>
                          <a:spcPts val="0"/>
                        </a:spcAft>
                        <a:buSzPct val="25000"/>
                        <a:buNone/>
                      </a:pPr>
                      <a:r>
                        <a:rPr sz="1200" lang="it-IT"/>
                        <a:t>Distrust by many</a:t>
                      </a:r>
                      <a:r>
                        <a:rPr baseline="0" sz="1200" lang="it-IT"/>
                        <a:t> of air traffic security Disclosure of security data</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Distrust by some</a:t>
                      </a:r>
                      <a:r>
                        <a:rPr baseline="0" sz="1200" lang="it-IT"/>
                        <a:t> of air traffic security Disclosure of airline operation data</a:t>
                      </a:r>
                    </a:p>
                    <a:p>
                      <a:r>
                        <a:t/>
                      </a:r>
                    </a:p>
                  </a:txBody>
                  <a:tcPr marR="91450" marB="45725" marT="45725" marL="91450"/>
                </a:tc>
                <a:tc>
                  <a:txBody>
                    <a:bodyPr>
                      <a:noAutofit/>
                    </a:bodyPr>
                    <a:lstStyle/>
                    <a:p>
                      <a:pPr algn="l" rtl="0" lvl="0">
                        <a:spcBef>
                          <a:spcPts val="0"/>
                        </a:spcBef>
                        <a:spcAft>
                          <a:spcPts val="0"/>
                        </a:spcAft>
                        <a:buSzPct val="25000"/>
                        <a:buNone/>
                      </a:pPr>
                      <a:r>
                        <a:rPr sz="1200" lang="it-IT"/>
                        <a:t>Doubt</a:t>
                      </a:r>
                      <a:r>
                        <a:rPr baseline="0" sz="1200" lang="it-IT"/>
                        <a:t> by some of  the security  of an airport or airliner</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No effect</a:t>
                      </a:r>
                    </a:p>
                    <a:p>
                      <a:r>
                        <a:t/>
                      </a:r>
                    </a:p>
                  </a:txBody>
                  <a:tcPr marR="91450" marB="45725" marT="45725" marL="91450"/>
                </a:tc>
              </a:tr>
              <a:tr h="372625">
                <a:tc>
                  <a:txBody>
                    <a:bodyPr>
                      <a:noAutofit/>
                    </a:bodyPr>
                    <a:lstStyle/>
                    <a:p>
                      <a:pPr algn="l" rtl="0" lvl="0">
                        <a:spcBef>
                          <a:spcPts val="0"/>
                        </a:spcBef>
                        <a:spcAft>
                          <a:spcPts val="0"/>
                        </a:spcAft>
                        <a:buSzPct val="25000"/>
                        <a:buNone/>
                      </a:pPr>
                      <a:r>
                        <a:rPr sz="1200" lang="it-IT"/>
                        <a:t>Information</a:t>
                      </a:r>
                    </a:p>
                  </a:txBody>
                  <a:tcPr marR="91450" marB="45725" marT="45725" marL="91450"/>
                </a:tc>
                <a:tc>
                  <a:txBody>
                    <a:bodyPr>
                      <a:noAutofit/>
                    </a:bodyPr>
                    <a:lstStyle/>
                    <a:p>
                      <a:pPr algn="l" rtl="0" lvl="0">
                        <a:spcBef>
                          <a:spcPts val="0"/>
                        </a:spcBef>
                        <a:spcAft>
                          <a:spcPts val="0"/>
                        </a:spcAft>
                        <a:buSzPct val="25000"/>
                        <a:buNone/>
                      </a:pPr>
                      <a:r>
                        <a:rPr sz="1200" lang="it-IT"/>
                        <a:t>N/A</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200" lang="it-IT"/>
                        <a:t>N/A</a:t>
                      </a:r>
                    </a:p>
                    <a:p>
                      <a:r>
                        <a:t/>
                      </a:r>
                    </a:p>
                  </a:txBody>
                  <a:tcPr marR="91450" marB="45725" marT="45725" marL="91450"/>
                </a:tc>
                <a:tc>
                  <a:txBody>
                    <a:bodyPr>
                      <a:noAutofit/>
                    </a:bodyPr>
                    <a:lstStyle/>
                    <a:p>
                      <a:pPr algn="l" rtl="0" lvl="0">
                        <a:spcBef>
                          <a:spcPts val="0"/>
                        </a:spcBef>
                        <a:spcAft>
                          <a:spcPts val="0"/>
                        </a:spcAft>
                        <a:buSzPct val="25000"/>
                        <a:buNone/>
                      </a:pPr>
                      <a:r>
                        <a:rPr sz="1200" lang="it-IT"/>
                        <a:t>Theft, deletion or change to operational data</a:t>
                      </a:r>
                    </a:p>
                  </a:txBody>
                  <a:tcPr marR="91450" marB="45725" marT="45725" marL="91450"/>
                </a:tc>
                <a:tc>
                  <a:txBody>
                    <a:bodyPr>
                      <a:noAutofit/>
                    </a:bodyPr>
                    <a:lstStyle/>
                    <a:p>
                      <a:pPr algn="l" rtl="0" lvl="0">
                        <a:spcBef>
                          <a:spcPts val="0"/>
                        </a:spcBef>
                        <a:spcAft>
                          <a:spcPts val="0"/>
                        </a:spcAft>
                        <a:buSzPct val="25000"/>
                        <a:buNone/>
                      </a:pPr>
                      <a:r>
                        <a:rPr sz="1200" lang="it-IT"/>
                        <a:t>N/A</a:t>
                      </a:r>
                    </a:p>
                  </a:txBody>
                  <a:tcPr marR="91450" marB="45725" marT="45725" marL="91450"/>
                </a:tc>
                <a:tc>
                  <a:txBody>
                    <a:bodyPr>
                      <a:noAutofit/>
                    </a:bodyPr>
                    <a:lstStyle/>
                    <a:p>
                      <a:pPr algn="l" rtl="0" lvl="0">
                        <a:spcBef>
                          <a:spcPts val="0"/>
                        </a:spcBef>
                        <a:spcAft>
                          <a:spcPts val="0"/>
                        </a:spcAft>
                        <a:buSzPct val="25000"/>
                        <a:buNone/>
                      </a:pPr>
                      <a:r>
                        <a:rPr sz="1200" lang="it-IT"/>
                        <a:t>No effect</a:t>
                      </a:r>
                    </a:p>
                  </a:txBody>
                  <a:tcPr marR="91450" marB="45725" marT="45725" marL="91450"/>
                </a:tc>
              </a:tr>
            </a:tbl>
          </a:graphicData>
        </a:graphic>
      </p:graphicFrame>
      <p:sp>
        <p:nvSpPr>
          <p:cNvPr id="274" name="Shape 274"/>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75" name="Shape 275"/>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76" name="Shape 276"/>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0" name="Shape 280"/>
        <p:cNvGrpSpPr/>
        <p:nvPr/>
      </p:nvGrpSpPr>
      <p:grpSpPr>
        <a:xfrm>
          <a:off y="0" x="0"/>
          <a:ext cy="0" cx="0"/>
          <a:chOff y="0" x="0"/>
          <a:chExt cy="0" cx="0"/>
        </a:xfrm>
      </p:grpSpPr>
      <p:sp>
        <p:nvSpPr>
          <p:cNvPr id="281" name="Shape 28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Impact</a:t>
            </a:r>
          </a:p>
        </p:txBody>
      </p:sp>
      <p:graphicFrame>
        <p:nvGraphicFramePr>
          <p:cNvPr id="282" name="Shape 282"/>
          <p:cNvGraphicFramePr/>
          <p:nvPr/>
        </p:nvGraphicFramePr>
        <p:xfrm>
          <a:off y="1185245" x="250825"/>
          <a:ext cy="3000000" cx="3000000"/>
        </p:xfrm>
        <a:graphic>
          <a:graphicData uri="http://schemas.openxmlformats.org/drawingml/2006/table">
            <a:tbl>
              <a:tblPr firstRow="1" bandRow="1">
                <a:noFill/>
                <a:tableStyleId>{710C302F-D5CE-4A5B-9649-ADFB8C43439E}</a:tableStyleId>
              </a:tblPr>
              <a:tblGrid>
                <a:gridCol w="2880775"/>
                <a:gridCol w="1083200"/>
                <a:gridCol w="4678375"/>
              </a:tblGrid>
              <a:tr h="370850">
                <a:tc>
                  <a:txBody>
                    <a:bodyPr>
                      <a:noAutofit/>
                    </a:bodyPr>
                    <a:lstStyle/>
                    <a:p>
                      <a:pPr algn="l" rtl="0" lvl="0">
                        <a:spcBef>
                          <a:spcPts val="0"/>
                        </a:spcBef>
                        <a:spcAft>
                          <a:spcPts val="0"/>
                        </a:spcAft>
                        <a:buSzPct val="25000"/>
                        <a:buNone/>
                      </a:pPr>
                      <a:r>
                        <a:rPr sz="1600" lang="it-IT"/>
                        <a:t>Asset</a:t>
                      </a:r>
                    </a:p>
                  </a:txBody>
                  <a:tcPr marR="91450" marB="45725" marT="45725" marL="91450"/>
                </a:tc>
                <a:tc>
                  <a:txBody>
                    <a:bodyPr>
                      <a:noAutofit/>
                    </a:bodyPr>
                    <a:lstStyle/>
                    <a:p>
                      <a:pPr algn="l" rtl="0" lvl="0">
                        <a:spcBef>
                          <a:spcPts val="0"/>
                        </a:spcBef>
                        <a:spcAft>
                          <a:spcPts val="0"/>
                        </a:spcAft>
                        <a:buSzPct val="25000"/>
                        <a:buNone/>
                      </a:pPr>
                      <a:r>
                        <a:rPr sz="1600" lang="it-IT"/>
                        <a:t>Impact</a:t>
                      </a:r>
                    </a:p>
                  </a:txBody>
                  <a:tcPr marR="91450" marB="45725" marT="45725" marL="91450"/>
                </a:tc>
                <a:tc>
                  <a:txBody>
                    <a:bodyPr>
                      <a:noAutofit/>
                    </a:bodyPr>
                    <a:lstStyle/>
                    <a:p>
                      <a:pPr algn="l" rtl="0" lvl="0">
                        <a:spcBef>
                          <a:spcPts val="0"/>
                        </a:spcBef>
                        <a:spcAft>
                          <a:spcPts val="0"/>
                        </a:spcAft>
                        <a:buSzPct val="25000"/>
                        <a:buNone/>
                      </a:pPr>
                      <a:r>
                        <a:rPr sz="1600" lang="it-IT"/>
                        <a:t>Description</a:t>
                      </a:r>
                    </a:p>
                  </a:txBody>
                  <a:tcPr marR="91450" marB="45725" marT="45725" marL="91450"/>
                </a:tc>
              </a:tr>
              <a:tr h="370850">
                <a:tc>
                  <a:txBody>
                    <a:bodyPr>
                      <a:noAutofit/>
                    </a:bodyPr>
                    <a:lstStyle/>
                    <a:p>
                      <a:pPr algn="l" rtl="0" lvl="0">
                        <a:spcBef>
                          <a:spcPts val="0"/>
                        </a:spcBef>
                        <a:spcAft>
                          <a:spcPts val="0"/>
                        </a:spcAft>
                        <a:buSzPct val="25000"/>
                        <a:buNone/>
                      </a:pPr>
                      <a:r>
                        <a:rPr sz="1600" lang="it-IT"/>
                        <a:t>Loss</a:t>
                      </a:r>
                      <a:r>
                        <a:rPr baseline="0" sz="1600" lang="it-IT"/>
                        <a:t> of Transponder</a:t>
                      </a:r>
                    </a:p>
                  </a:txBody>
                  <a:tcPr marR="91450" marB="45725" marT="45725" marL="91450"/>
                </a:tc>
                <a:tc>
                  <a:txBody>
                    <a:bodyPr>
                      <a:noAutofit/>
                    </a:bodyPr>
                    <a:lstStyle/>
                    <a:p>
                      <a:pPr algn="l" rtl="0" lvl="0">
                        <a:spcBef>
                          <a:spcPts val="0"/>
                        </a:spcBef>
                        <a:spcAft>
                          <a:spcPts val="0"/>
                        </a:spcAft>
                        <a:buSzPct val="25000"/>
                        <a:buNone/>
                      </a:pPr>
                      <a:r>
                        <a:rPr sz="1600" lang="it-IT"/>
                        <a:t>Very High</a:t>
                      </a:r>
                    </a:p>
                  </a:txBody>
                  <a:tcPr marR="91450" marB="45725" marT="45725" marL="91450"/>
                </a:tc>
                <a:tc>
                  <a:txBody>
                    <a:bodyPr>
                      <a:noAutofit/>
                    </a:bodyPr>
                    <a:lstStyle/>
                    <a:p>
                      <a:pPr algn="l" rtl="0" lvl="0">
                        <a:spcBef>
                          <a:spcPts val="0"/>
                        </a:spcBef>
                        <a:spcAft>
                          <a:spcPts val="0"/>
                        </a:spcAft>
                        <a:buSzPct val="25000"/>
                        <a:buNone/>
                      </a:pPr>
                      <a:r>
                        <a:rPr sz="1600" lang="it-IT"/>
                        <a:t>Ability to fly undetected</a:t>
                      </a:r>
                    </a:p>
                  </a:txBody>
                  <a:tcPr marR="91450" marB="45725" marT="45725" marL="91450"/>
                </a:tc>
              </a:tr>
              <a:tr h="370850">
                <a:tc>
                  <a:txBody>
                    <a:bodyPr>
                      <a:noAutofit/>
                    </a:bodyPr>
                    <a:lstStyle/>
                    <a:p>
                      <a:pPr algn="l" rtl="0" lvl="0">
                        <a:spcBef>
                          <a:spcPts val="0"/>
                        </a:spcBef>
                        <a:spcAft>
                          <a:spcPts val="0"/>
                        </a:spcAft>
                        <a:buSzPct val="25000"/>
                        <a:buNone/>
                      </a:pPr>
                      <a:r>
                        <a:rPr sz="1600" lang="it-IT"/>
                        <a:t>Destruction of Control</a:t>
                      </a:r>
                      <a:r>
                        <a:rPr baseline="0" sz="1600" lang="it-IT"/>
                        <a:t> Center</a:t>
                      </a:r>
                    </a:p>
                  </a:txBody>
                  <a:tcPr marR="91450" marB="45725" marT="45725" marL="91450"/>
                </a:tc>
                <a:tc>
                  <a:txBody>
                    <a:bodyPr>
                      <a:noAutofit/>
                    </a:bodyPr>
                    <a:lstStyle/>
                    <a:p>
                      <a:pPr algn="l" rtl="0" lvl="0">
                        <a:spcBef>
                          <a:spcPts val="0"/>
                        </a:spcBef>
                        <a:spcAft>
                          <a:spcPts val="0"/>
                        </a:spcAft>
                        <a:buSzPct val="25000"/>
                        <a:buNone/>
                      </a:pPr>
                      <a:r>
                        <a:rPr sz="1600" lang="it-IT"/>
                        <a:t>Very High</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sz="1600" lang="it-IT"/>
                        <a:t>Undetected</a:t>
                      </a:r>
                      <a:r>
                        <a:rPr baseline="0" sz="1600" lang="it-IT"/>
                        <a:t> Corrupted Air Picture Data</a:t>
                      </a:r>
                    </a:p>
                  </a:txBody>
                  <a:tcPr marR="91450" marB="45725" marT="45725" marL="91450"/>
                </a:tc>
                <a:tc>
                  <a:txBody>
                    <a:bodyPr>
                      <a:noAutofit/>
                    </a:bodyPr>
                    <a:lstStyle/>
                    <a:p>
                      <a:pPr algn="l" rtl="0" lvl="0">
                        <a:spcBef>
                          <a:spcPts val="0"/>
                        </a:spcBef>
                        <a:spcAft>
                          <a:spcPts val="0"/>
                        </a:spcAft>
                        <a:buSzPct val="25000"/>
                        <a:buNone/>
                      </a:pPr>
                      <a:r>
                        <a:rPr sz="1600" lang="it-IT"/>
                        <a:t>High</a:t>
                      </a:r>
                    </a:p>
                  </a:txBody>
                  <a:tcPr marR="91450" marB="45725" marT="45725" marL="91450"/>
                </a:tc>
                <a:tc>
                  <a:txBody>
                    <a:bodyPr>
                      <a:noAutofit/>
                    </a:bodyPr>
                    <a:lstStyle/>
                    <a:p>
                      <a:pPr algn="l" rtl="0" lvl="0">
                        <a:spcBef>
                          <a:spcPts val="0"/>
                        </a:spcBef>
                        <a:spcAft>
                          <a:spcPts val="0"/>
                        </a:spcAft>
                        <a:buSzPct val="25000"/>
                        <a:buNone/>
                      </a:pPr>
                      <a:r>
                        <a:rPr sz="1600" lang="it-IT"/>
                        <a:t>Possible</a:t>
                      </a:r>
                      <a:r>
                        <a:rPr baseline="0" sz="1600" lang="it-IT"/>
                        <a:t> safety impact</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SDPD Manager</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600" lang="it-IT"/>
                        <a:t>High</a:t>
                      </a:r>
                    </a:p>
                  </a:txBody>
                  <a:tcPr marR="91450" marB="45725" marT="45725" marL="91450"/>
                </a:tc>
                <a:tc>
                  <a:txBody>
                    <a:bodyPr>
                      <a:noAutofit/>
                    </a:bodyPr>
                    <a:lstStyle/>
                    <a:p>
                      <a:pPr algn="l" rtl="0" lvl="0">
                        <a:spcBef>
                          <a:spcPts val="0"/>
                        </a:spcBef>
                        <a:spcAft>
                          <a:spcPts val="0"/>
                        </a:spcAft>
                        <a:buSzPct val="25000"/>
                        <a:buNone/>
                      </a:pPr>
                      <a:r>
                        <a:rPr sz="1600" lang="it-IT"/>
                        <a:t>Possibility to</a:t>
                      </a:r>
                      <a:r>
                        <a:rPr baseline="0" sz="1600" lang="it-IT"/>
                        <a:t> deliberatly cause corrupted air situation picture. Extract confidential information</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Sensor Maintainer</a:t>
                      </a:r>
                    </a:p>
                  </a:txBody>
                  <a:tcPr marR="91450" marB="45725" marT="45725" marL="91450"/>
                </a:tc>
                <a:tc>
                  <a:txBody>
                    <a:bodyPr>
                      <a:noAutofit/>
                    </a:bodyPr>
                    <a:lstStyle/>
                    <a:p>
                      <a:pPr algn="l" rtl="0" lvl="0">
                        <a:spcBef>
                          <a:spcPts val="0"/>
                        </a:spcBef>
                        <a:spcAft>
                          <a:spcPts val="0"/>
                        </a:spcAft>
                        <a:buSzPct val="25000"/>
                        <a:buNone/>
                      </a:pPr>
                      <a:r>
                        <a:rPr sz="1600" lang="it-IT"/>
                        <a:t>High</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600" lang="it-IT"/>
                        <a:t>Possibility to</a:t>
                      </a:r>
                      <a:r>
                        <a:rPr baseline="0" sz="1600" lang="it-IT"/>
                        <a:t> delibereately cause corrupted air situation picture. Extract confidential information</a:t>
                      </a:r>
                    </a:p>
                  </a:txBody>
                  <a:tcPr marR="91450" marB="45725" marT="45725" marL="91450"/>
                </a:tc>
              </a:tr>
              <a:tr h="370850">
                <a:tc>
                  <a:txBody>
                    <a:bodyPr>
                      <a:noAutofit/>
                    </a:bodyPr>
                    <a:lstStyle/>
                    <a:p>
                      <a:pPr algn="l" rtl="0" lvl="0">
                        <a:spcBef>
                          <a:spcPts val="0"/>
                        </a:spcBef>
                        <a:spcAft>
                          <a:spcPts val="0"/>
                        </a:spcAft>
                        <a:buSzPct val="25000"/>
                        <a:buNone/>
                      </a:pPr>
                      <a:r>
                        <a:rPr sz="1600" lang="it-IT"/>
                        <a:t>Undetected Corruption of Own</a:t>
                      </a:r>
                      <a:r>
                        <a:rPr baseline="0" sz="1600" lang="it-IT"/>
                        <a:t> Raw radar data</a:t>
                      </a:r>
                    </a:p>
                  </a:txBody>
                  <a:tcPr marR="91450" marB="45725" marT="45725" marL="91450"/>
                </a:tc>
                <a:tc>
                  <a:txBody>
                    <a:bodyPr>
                      <a:noAutofit/>
                    </a:bodyPr>
                    <a:lstStyle/>
                    <a:p>
                      <a:pPr algn="l" rtl="0" lvl="0">
                        <a:spcBef>
                          <a:spcPts val="0"/>
                        </a:spcBef>
                        <a:spcAft>
                          <a:spcPts val="0"/>
                        </a:spcAft>
                        <a:buSzPct val="25000"/>
                        <a:buNone/>
                      </a:pPr>
                      <a:r>
                        <a:rPr sz="1600" lang="it-IT"/>
                        <a:t>High</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600" lang="it-IT"/>
                        <a:t>Possible inaccurate</a:t>
                      </a:r>
                      <a:r>
                        <a:rPr baseline="0" sz="1600" lang="it-IT"/>
                        <a:t> air situation picture resulting in safety impact</a:t>
                      </a:r>
                    </a:p>
                  </a:txBody>
                  <a:tcPr marR="91450" marB="45725" marT="45725" marL="91450"/>
                </a:tc>
              </a:tr>
              <a:tr h="370850">
                <a:tc>
                  <a:txBody>
                    <a:bodyPr>
                      <a:noAutofit/>
                    </a:bodyPr>
                    <a:lstStyle/>
                    <a:p>
                      <a:pPr algn="l" rtl="0" lvl="0">
                        <a:spcBef>
                          <a:spcPts val="0"/>
                        </a:spcBef>
                        <a:spcAft>
                          <a:spcPts val="0"/>
                        </a:spcAft>
                        <a:buSzPct val="25000"/>
                        <a:buNone/>
                      </a:pPr>
                      <a:r>
                        <a:rPr sz="1600" lang="it-IT"/>
                        <a:t>Loss of Surveillance Sensor</a:t>
                      </a:r>
                    </a:p>
                  </a:txBody>
                  <a:tcPr marR="91450" marB="45725" marT="45725" marL="91450"/>
                </a:tc>
                <a:tc>
                  <a:txBody>
                    <a:bodyPr>
                      <a:noAutofit/>
                    </a:bodyPr>
                    <a:lstStyle/>
                    <a:p>
                      <a:pPr algn="l" rtl="0" lvl="0">
                        <a:spcBef>
                          <a:spcPts val="0"/>
                        </a:spcBef>
                        <a:spcAft>
                          <a:spcPts val="0"/>
                        </a:spcAft>
                        <a:buSzPct val="25000"/>
                        <a:buNone/>
                      </a:pPr>
                      <a:r>
                        <a:rPr sz="1600" lang="it-IT"/>
                        <a:t>Medium</a:t>
                      </a:r>
                    </a:p>
                  </a:txBody>
                  <a:tcPr marR="91450" marB="45725" marT="45725" marL="91450"/>
                </a:tc>
                <a:tc>
                  <a:txBody>
                    <a:bodyPr>
                      <a:noAutofit/>
                    </a:bodyPr>
                    <a:lstStyle/>
                    <a:p>
                      <a:pPr algn="l" rtl="0" lvl="0">
                        <a:spcBef>
                          <a:spcPts val="0"/>
                        </a:spcBef>
                        <a:spcAft>
                          <a:spcPts val="0"/>
                        </a:spcAft>
                        <a:buSzPct val="25000"/>
                        <a:buNone/>
                      </a:pPr>
                      <a:r>
                        <a:rPr sz="1600" lang="it-IT"/>
                        <a:t>Only very high if all sensors</a:t>
                      </a:r>
                      <a:r>
                        <a:rPr baseline="0" sz="1600" lang="it-IT"/>
                        <a:t> are lost</a:t>
                      </a:r>
                    </a:p>
                  </a:txBody>
                  <a:tcPr marR="91450" marB="45725" marT="45725" marL="91450"/>
                </a:tc>
              </a:tr>
              <a:tr h="370850">
                <a:tc>
                  <a:txBody>
                    <a:bodyPr>
                      <a:noAutofit/>
                    </a:bodyPr>
                    <a:lstStyle/>
                    <a:p>
                      <a:pPr algn="l" rtl="0" lvl="0">
                        <a:spcBef>
                          <a:spcPts val="0"/>
                        </a:spcBef>
                        <a:spcAft>
                          <a:spcPts val="0"/>
                        </a:spcAft>
                        <a:buSzPct val="25000"/>
                        <a:buNone/>
                      </a:pPr>
                      <a:r>
                        <a:rPr sz="1600" lang="it-IT"/>
                        <a:t>Loss of SDPD</a:t>
                      </a:r>
                      <a:r>
                        <a:rPr baseline="0" sz="1600" lang="it-IT"/>
                        <a:t> </a:t>
                      </a:r>
                    </a:p>
                  </a:txBody>
                  <a:tcPr marR="91450" marB="45725" marT="45725" marL="91450"/>
                </a:tc>
                <a:tc>
                  <a:txBody>
                    <a:bodyPr>
                      <a:noAutofit/>
                    </a:bodyPr>
                    <a:lstStyle/>
                    <a:p>
                      <a:pPr algn="l" rtl="0" lvl="0">
                        <a:spcBef>
                          <a:spcPts val="0"/>
                        </a:spcBef>
                        <a:spcAft>
                          <a:spcPts val="0"/>
                        </a:spcAft>
                        <a:buSzPct val="25000"/>
                        <a:buNone/>
                      </a:pPr>
                      <a:r>
                        <a:rPr sz="1600" lang="it-IT"/>
                        <a:t>Medium</a:t>
                      </a:r>
                    </a:p>
                  </a:txBody>
                  <a:tcPr marR="91450" marB="45725" marT="45725" marL="91450"/>
                </a:tc>
                <a:tc>
                  <a:txBody>
                    <a:bodyPr>
                      <a:noAutofit/>
                    </a:bodyPr>
                    <a:lstStyle/>
                    <a:p>
                      <a:pPr algn="l" rtl="0" lvl="0">
                        <a:spcBef>
                          <a:spcPts val="0"/>
                        </a:spcBef>
                        <a:spcAft>
                          <a:spcPts val="0"/>
                        </a:spcAft>
                        <a:buSzPct val="25000"/>
                        <a:buNone/>
                      </a:pPr>
                      <a:r>
                        <a:rPr sz="1600" lang="it-IT"/>
                        <a:t>Re-routing</a:t>
                      </a:r>
                      <a:r>
                        <a:rPr baseline="0" sz="1600" lang="it-IT"/>
                        <a:t> or flight interrupt, revenue impact</a:t>
                      </a:r>
                    </a:p>
                  </a:txBody>
                  <a:tcPr marR="91450" marB="45725" marT="45725" marL="91450"/>
                </a:tc>
              </a:tr>
              <a:tr h="370850">
                <a:tc>
                  <a:txBody>
                    <a:bodyPr>
                      <a:noAutofit/>
                    </a:bodyPr>
                    <a:lstStyle/>
                    <a:p>
                      <a:pPr algn="l" rtl="0" lvl="0">
                        <a:spcBef>
                          <a:spcPts val="0"/>
                        </a:spcBef>
                        <a:spcAft>
                          <a:spcPts val="0"/>
                        </a:spcAft>
                        <a:buSzPct val="25000"/>
                        <a:buNone/>
                      </a:pPr>
                      <a:r>
                        <a:rPr sz="1600" lang="it-IT"/>
                        <a:t>Loss of LAN</a:t>
                      </a:r>
                    </a:p>
                  </a:txBody>
                  <a:tcPr marR="91450" marB="45725" marT="45725" marL="91450"/>
                </a:tc>
                <a:tc>
                  <a:txBody>
                    <a:bodyPr>
                      <a:noAutofit/>
                    </a:bodyPr>
                    <a:lstStyle/>
                    <a:p>
                      <a:pPr algn="l" rtl="0" lvl="0">
                        <a:spcBef>
                          <a:spcPts val="0"/>
                        </a:spcBef>
                        <a:spcAft>
                          <a:spcPts val="0"/>
                        </a:spcAft>
                        <a:buSzPct val="25000"/>
                        <a:buNone/>
                      </a:pPr>
                      <a:r>
                        <a:rPr sz="1600" lang="it-IT"/>
                        <a:t>Low</a:t>
                      </a:r>
                    </a:p>
                  </a:txBody>
                  <a:tcPr marR="91450" marB="45725" marT="45725" marL="91450"/>
                </a:tc>
                <a:tc>
                  <a:txBody>
                    <a:bodyPr>
                      <a:noAutofit/>
                    </a:bodyPr>
                    <a:lstStyle/>
                    <a:p>
                      <a:pPr algn="l" rtl="0" lvl="0">
                        <a:spcBef>
                          <a:spcPts val="0"/>
                        </a:spcBef>
                        <a:spcAft>
                          <a:spcPts val="0"/>
                        </a:spcAft>
                        <a:buSzPct val="25000"/>
                        <a:buNone/>
                      </a:pPr>
                      <a:r>
                        <a:rPr sz="1600" lang="it-IT"/>
                        <a:t>No immediate impact</a:t>
                      </a:r>
                    </a:p>
                  </a:txBody>
                  <a:tcPr marR="91450" marB="45725" marT="45725" marL="91450"/>
                </a:tc>
              </a:tr>
              <a:tr h="370850">
                <a:tc>
                  <a:txBody>
                    <a:bodyPr>
                      <a:noAutofit/>
                    </a:bodyPr>
                    <a:lstStyle/>
                    <a:p>
                      <a:pPr algn="l" rtl="0" lvl="0">
                        <a:spcBef>
                          <a:spcPts val="0"/>
                        </a:spcBef>
                        <a:spcAft>
                          <a:spcPts val="0"/>
                        </a:spcAft>
                        <a:buSzPct val="25000"/>
                        <a:buNone/>
                      </a:pPr>
                      <a:r>
                        <a:rPr sz="1600" lang="it-IT"/>
                        <a:t>Loss of SDPD</a:t>
                      </a:r>
                      <a:r>
                        <a:rPr baseline="0" sz="1600" lang="it-IT"/>
                        <a:t> Control Terminal</a:t>
                      </a:r>
                    </a:p>
                  </a:txBody>
                  <a:tcPr marR="91450" marB="45725" marT="45725" marL="91450"/>
                </a:tc>
                <a:tc>
                  <a:txBody>
                    <a:bodyPr>
                      <a:noAutofit/>
                    </a:bodyPr>
                    <a:lstStyle/>
                    <a:p>
                      <a:pPr algn="l" rtl="0" lvl="0">
                        <a:spcBef>
                          <a:spcPts val="0"/>
                        </a:spcBef>
                        <a:spcAft>
                          <a:spcPts val="0"/>
                        </a:spcAft>
                        <a:buSzPct val="25000"/>
                        <a:buNone/>
                      </a:pPr>
                      <a:r>
                        <a:rPr sz="1600" lang="it-IT"/>
                        <a:t>Low</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z="1600" lang="it-IT"/>
                        <a:t>No immediate impact</a:t>
                      </a:r>
                    </a:p>
                    <a:p>
                      <a:r>
                        <a:t/>
                      </a:r>
                    </a:p>
                  </a:txBody>
                  <a:tcPr marR="91450" marB="45725" marT="45725" marL="91450"/>
                </a:tc>
              </a:tr>
            </a:tbl>
          </a:graphicData>
        </a:graphic>
      </p:graphicFrame>
      <p:sp>
        <p:nvSpPr>
          <p:cNvPr id="283" name="Shape 28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84" name="Shape 28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85" name="Shape 28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9" name="Shape 289"/>
        <p:cNvGrpSpPr/>
        <p:nvPr/>
      </p:nvGrpSpPr>
      <p:grpSpPr>
        <a:xfrm>
          <a:off y="0" x="0"/>
          <a:ext cy="0" cx="0"/>
          <a:chOff y="0" x="0"/>
          <a:chExt cy="0" cx="0"/>
        </a:xfrm>
      </p:grpSpPr>
      <p:sp>
        <p:nvSpPr>
          <p:cNvPr id="290" name="Shape 29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Estimate the Likelihood of a Successful Attack</a:t>
            </a:r>
          </a:p>
        </p:txBody>
      </p:sp>
      <p:pic>
        <p:nvPicPr>
          <p:cNvPr id="291" name="Shape 291"/>
          <p:cNvPicPr preferRelativeResize="0"/>
          <p:nvPr/>
        </p:nvPicPr>
        <p:blipFill>
          <a:blip r:embed="rId3"/>
          <a:stretch>
            <a:fillRect/>
          </a:stretch>
        </p:blipFill>
        <p:spPr>
          <a:xfrm>
            <a:off y="1052736" x="1214879"/>
            <a:ext cy="5040782" cx="6714241"/>
          </a:xfrm>
          <a:prstGeom prst="rect">
            <a:avLst/>
          </a:prstGeom>
        </p:spPr>
      </p:pic>
      <p:sp>
        <p:nvSpPr>
          <p:cNvPr id="292" name="Shape 292"/>
          <p:cNvSpPr txBox="1"/>
          <p:nvPr>
            <p:ph idx="1" type="body"/>
          </p:nvPr>
        </p:nvSpPr>
        <p:spPr>
          <a:xfrm>
            <a:off y="1052736" x="251519"/>
            <a:ext cy="5040783" cx="8640960"/>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
        <p:nvSpPr>
          <p:cNvPr id="293" name="Shape 29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294" name="Shape 29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95" name="Shape 29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y="0" x="0"/>
          <a:ext cy="0" cx="0"/>
          <a:chOff y="0" x="0"/>
          <a:chExt cy="0" cx="0"/>
        </a:xfrm>
      </p:grpSpPr>
      <p:sp>
        <p:nvSpPr>
          <p:cNvPr id="300" name="Shape 30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Users with Legitimate Access</a:t>
            </a:r>
          </a:p>
        </p:txBody>
      </p:sp>
      <p:sp>
        <p:nvSpPr>
          <p:cNvPr id="301" name="Shape 30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Operational and Technical Concept</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entities with legitimate access to the ATM system</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Administrators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Legitimate users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Other users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Services or infrastructure</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Examine their capabilities </a:t>
            </a:r>
          </a:p>
          <a:p>
            <a:r>
              <a:t/>
            </a:r>
          </a:p>
          <a:p>
            <a:r>
              <a:t/>
            </a:r>
          </a:p>
        </p:txBody>
      </p:sp>
      <p:sp>
        <p:nvSpPr>
          <p:cNvPr id="302" name="Shape 30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03" name="Shape 30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04" name="Shape 30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8" name="Shape 308"/>
        <p:cNvGrpSpPr/>
        <p:nvPr/>
      </p:nvGrpSpPr>
      <p:grpSpPr>
        <a:xfrm>
          <a:off y="0" x="0"/>
          <a:ext cy="0" cx="0"/>
          <a:chOff y="0" x="0"/>
          <a:chExt cy="0" cx="0"/>
        </a:xfrm>
      </p:grpSpPr>
      <p:sp>
        <p:nvSpPr>
          <p:cNvPr id="309" name="Shape 30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Users with Legitimate Access</a:t>
            </a:r>
          </a:p>
        </p:txBody>
      </p:sp>
      <p:sp>
        <p:nvSpPr>
          <p:cNvPr id="310" name="Shape 31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11" name="Shape 31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12" name="Shape 31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graphicFrame>
        <p:nvGraphicFramePr>
          <p:cNvPr id="313" name="Shape 313"/>
          <p:cNvGraphicFramePr/>
          <p:nvPr/>
        </p:nvGraphicFramePr>
        <p:xfrm>
          <a:off y="1052512" x="250825"/>
          <a:ext cy="3000000" cx="3000000"/>
        </p:xfrm>
        <a:graphic>
          <a:graphicData uri="http://schemas.openxmlformats.org/drawingml/2006/table">
            <a:tbl>
              <a:tblPr firstRow="1" bandRow="1">
                <a:noFill/>
                <a:tableStyleId>{50F6466C-B451-484F-9563-80BAE04D78AB}</a:tableStyleId>
              </a:tblPr>
              <a:tblGrid>
                <a:gridCol w="4321175"/>
                <a:gridCol w="4321175"/>
              </a:tblGrid>
              <a:tr h="370850">
                <a:tc>
                  <a:txBody>
                    <a:bodyPr>
                      <a:noAutofit/>
                    </a:bodyPr>
                    <a:lstStyle/>
                    <a:p>
                      <a:pPr algn="l" rtl="0" lvl="0">
                        <a:spcBef>
                          <a:spcPts val="0"/>
                        </a:spcBef>
                        <a:spcAft>
                          <a:spcPts val="0"/>
                        </a:spcAft>
                        <a:buSzPct val="25000"/>
                        <a:buNone/>
                      </a:pPr>
                      <a:r>
                        <a:rPr lang="it-IT"/>
                        <a:t>User Role</a:t>
                      </a:r>
                    </a:p>
                  </a:txBody>
                  <a:tcPr marR="91450" marB="45725" marT="45725" marL="91450"/>
                </a:tc>
                <a:tc>
                  <a:txBody>
                    <a:bodyPr>
                      <a:noAutofit/>
                    </a:bodyPr>
                    <a:lstStyle/>
                    <a:p>
                      <a:pPr algn="l" rtl="0" lvl="0">
                        <a:spcBef>
                          <a:spcPts val="0"/>
                        </a:spcBef>
                        <a:spcAft>
                          <a:spcPts val="0"/>
                        </a:spcAft>
                        <a:buSzPct val="25000"/>
                        <a:buNone/>
                      </a:pPr>
                      <a:r>
                        <a:rPr lang="it-IT"/>
                        <a:t>Description</a:t>
                      </a:r>
                    </a:p>
                  </a:txBody>
                  <a:tcPr marR="91450" marB="45725" marT="45725" marL="91450"/>
                </a:tc>
              </a:tr>
              <a:tr h="370850">
                <a:tc>
                  <a:txBody>
                    <a:bodyPr>
                      <a:noAutofit/>
                    </a:bodyPr>
                    <a:lstStyle/>
                    <a:p>
                      <a:pPr algn="l" rtl="0" lvl="0">
                        <a:spcBef>
                          <a:spcPts val="0"/>
                        </a:spcBef>
                        <a:spcAft>
                          <a:spcPts val="0"/>
                        </a:spcAft>
                        <a:buSzPct val="25000"/>
                        <a:buNone/>
                      </a:pPr>
                      <a:r>
                        <a:rPr sz="1600" lang="it-IT"/>
                        <a:t>Air Traffic Controller</a:t>
                      </a:r>
                    </a:p>
                  </a:txBody>
                  <a:tcPr marR="91450" marB="45725" marT="45725" marL="91450"/>
                </a:tc>
                <a:tc>
                  <a:txBody>
                    <a:bodyPr>
                      <a:noAutofit/>
                    </a:bodyPr>
                    <a:lstStyle/>
                    <a:p>
                      <a:pPr algn="l" rtl="0" lvl="0">
                        <a:spcBef>
                          <a:spcPts val="0"/>
                        </a:spcBef>
                        <a:spcAft>
                          <a:spcPts val="0"/>
                        </a:spcAft>
                        <a:buSzPct val="25000"/>
                        <a:buNone/>
                      </a:pPr>
                      <a:r>
                        <a:rPr sz="1600" lang="it-IT"/>
                        <a:t>User of the Air Picture generated by the SDPD system</a:t>
                      </a:r>
                    </a:p>
                  </a:txBody>
                  <a:tcPr marR="91450" marB="45725" marT="45725" marL="91450"/>
                </a:tc>
              </a:tr>
              <a:tr h="370850">
                <a:tc>
                  <a:txBody>
                    <a:bodyPr>
                      <a:noAutofit/>
                    </a:bodyPr>
                    <a:lstStyle/>
                    <a:p>
                      <a:pPr algn="l" rtl="0" lvl="0">
                        <a:spcBef>
                          <a:spcPts val="0"/>
                        </a:spcBef>
                        <a:spcAft>
                          <a:spcPts val="0"/>
                        </a:spcAft>
                        <a:buSzPct val="25000"/>
                        <a:buNone/>
                      </a:pPr>
                      <a:r>
                        <a:rPr sz="1600" lang="it-IT"/>
                        <a:t>Sensor Maintainer</a:t>
                      </a:r>
                    </a:p>
                  </a:txBody>
                  <a:tcPr marR="91450" marB="45725" marT="45725" marL="91450"/>
                </a:tc>
                <a:tc>
                  <a:txBody>
                    <a:bodyPr>
                      <a:noAutofit/>
                    </a:bodyPr>
                    <a:lstStyle/>
                    <a:p>
                      <a:pPr algn="l" rtl="0" lvl="0">
                        <a:spcBef>
                          <a:spcPts val="0"/>
                        </a:spcBef>
                        <a:spcAft>
                          <a:spcPts val="0"/>
                        </a:spcAft>
                        <a:buSzPct val="25000"/>
                        <a:buNone/>
                      </a:pPr>
                      <a:r>
                        <a:rPr sz="1600" lang="it-IT"/>
                        <a:t>Remote Maintainer of RADAR sensors</a:t>
                      </a:r>
                    </a:p>
                  </a:txBody>
                  <a:tcPr marR="91450" marB="45725" marT="45725" marL="91450"/>
                </a:tc>
              </a:tr>
              <a:tr h="370850">
                <a:tc>
                  <a:txBody>
                    <a:bodyPr>
                      <a:noAutofit/>
                    </a:bodyPr>
                    <a:lstStyle/>
                    <a:p>
                      <a:pPr algn="l" rtl="0" lvl="0">
                        <a:spcBef>
                          <a:spcPts val="0"/>
                        </a:spcBef>
                        <a:spcAft>
                          <a:spcPts val="0"/>
                        </a:spcAft>
                        <a:buSzPct val="25000"/>
                        <a:buNone/>
                      </a:pPr>
                      <a:r>
                        <a:rPr sz="1600" lang="it-IT"/>
                        <a:t>SDPD Manager</a:t>
                      </a:r>
                    </a:p>
                  </a:txBody>
                  <a:tcPr marR="91450" marB="45725" marT="45725" marL="91450"/>
                </a:tc>
                <a:tc>
                  <a:txBody>
                    <a:bodyPr>
                      <a:noAutofit/>
                    </a:bodyPr>
                    <a:lstStyle/>
                    <a:p>
                      <a:pPr algn="l" rtl="0" lvl="0">
                        <a:spcBef>
                          <a:spcPts val="0"/>
                        </a:spcBef>
                        <a:spcAft>
                          <a:spcPts val="0"/>
                        </a:spcAft>
                        <a:buSzPct val="25000"/>
                        <a:buNone/>
                      </a:pPr>
                      <a:r>
                        <a:rPr sz="1600" lang="it-IT"/>
                        <a:t>Manager of the surveillance</a:t>
                      </a:r>
                      <a:r>
                        <a:rPr baseline="0" sz="1600" lang="it-IT"/>
                        <a:t> processing system</a:t>
                      </a:r>
                    </a:p>
                  </a:txBody>
                  <a:tcPr marR="91450" marB="45725" marT="45725" marL="91450"/>
                </a:tc>
              </a:tr>
              <a:tr h="370850">
                <a:tc>
                  <a:txBody>
                    <a:bodyPr>
                      <a:noAutofit/>
                    </a:bodyPr>
                    <a:lstStyle/>
                    <a:p>
                      <a:pPr algn="l" rtl="0" lvl="0">
                        <a:spcBef>
                          <a:spcPts val="0"/>
                        </a:spcBef>
                        <a:spcAft>
                          <a:spcPts val="0"/>
                        </a:spcAft>
                        <a:buSzPct val="25000"/>
                        <a:buNone/>
                      </a:pPr>
                      <a:r>
                        <a:rPr sz="1600" lang="it-IT"/>
                        <a:t>Security</a:t>
                      </a:r>
                      <a:r>
                        <a:rPr baseline="0" sz="1600" lang="it-IT"/>
                        <a:t> Staff</a:t>
                      </a:r>
                    </a:p>
                  </a:txBody>
                  <a:tcPr marR="91450" marB="45725" marT="45725" marL="91450"/>
                </a:tc>
                <a:tc>
                  <a:txBody>
                    <a:bodyPr>
                      <a:noAutofit/>
                    </a:bodyPr>
                    <a:lstStyle/>
                    <a:p>
                      <a:pPr algn="l" rtl="0" lvl="0">
                        <a:spcBef>
                          <a:spcPts val="0"/>
                        </a:spcBef>
                        <a:spcAft>
                          <a:spcPts val="0"/>
                        </a:spcAft>
                        <a:buSzPct val="25000"/>
                        <a:buNone/>
                      </a:pPr>
                      <a:r>
                        <a:rPr sz="1600" lang="it-IT"/>
                        <a:t>Responsible for visitor access control</a:t>
                      </a:r>
                    </a:p>
                  </a:txBody>
                  <a:tcPr marR="91450" marB="45725" marT="45725" marL="91450"/>
                </a:tc>
              </a:tr>
              <a:tr h="370850">
                <a:tc>
                  <a:txBody>
                    <a:bodyPr>
                      <a:noAutofit/>
                    </a:bodyPr>
                    <a:lstStyle/>
                    <a:p>
                      <a:pPr algn="l" rtl="0" lvl="0">
                        <a:spcBef>
                          <a:spcPts val="0"/>
                        </a:spcBef>
                        <a:spcAft>
                          <a:spcPts val="0"/>
                        </a:spcAft>
                        <a:buSzPct val="25000"/>
                        <a:buNone/>
                      </a:pPr>
                      <a:r>
                        <a:rPr sz="1600" lang="it-IT"/>
                        <a:t>Security</a:t>
                      </a:r>
                      <a:r>
                        <a:rPr baseline="0" sz="1600" lang="it-IT"/>
                        <a:t> Manager</a:t>
                      </a:r>
                    </a:p>
                  </a:txBody>
                  <a:tcPr marR="91450" marB="45725" marT="45725" marL="91450"/>
                </a:tc>
                <a:tc>
                  <a:txBody>
                    <a:bodyPr>
                      <a:noAutofit/>
                    </a:bodyPr>
                    <a:lstStyle/>
                    <a:p>
                      <a:pPr algn="l" rtl="0" lvl="0">
                        <a:spcBef>
                          <a:spcPts val="0"/>
                        </a:spcBef>
                        <a:spcAft>
                          <a:spcPts val="0"/>
                        </a:spcAft>
                        <a:buSzPct val="25000"/>
                        <a:buNone/>
                      </a:pPr>
                      <a:r>
                        <a:rPr sz="1600" lang="it-IT"/>
                        <a:t>Accountable</a:t>
                      </a:r>
                      <a:r>
                        <a:rPr baseline="0" sz="1600" lang="it-IT"/>
                        <a:t> for the security of the entire system</a:t>
                      </a:r>
                    </a:p>
                  </a:txBody>
                  <a:tcPr marR="91450" marB="45725" marT="45725" marL="91450"/>
                </a:tc>
              </a:tr>
              <a:tr h="370850">
                <a:tc>
                  <a:txBody>
                    <a:bodyPr>
                      <a:noAutofit/>
                    </a:bodyPr>
                    <a:lstStyle/>
                    <a:p>
                      <a:pPr algn="l" rtl="0" lvl="0">
                        <a:spcBef>
                          <a:spcPts val="0"/>
                        </a:spcBef>
                        <a:spcAft>
                          <a:spcPts val="0"/>
                        </a:spcAft>
                        <a:buSzPct val="25000"/>
                        <a:buNone/>
                      </a:pPr>
                      <a:r>
                        <a:rPr sz="1600" lang="it-IT"/>
                        <a:t>Engineering</a:t>
                      </a:r>
                      <a:r>
                        <a:rPr baseline="0" sz="1600" lang="it-IT"/>
                        <a:t> Staff</a:t>
                      </a:r>
                    </a:p>
                  </a:txBody>
                  <a:tcPr marR="91450" marB="45725" marT="45725" marL="91450"/>
                </a:tc>
                <a:tc>
                  <a:txBody>
                    <a:bodyPr>
                      <a:noAutofit/>
                    </a:bodyPr>
                    <a:lstStyle/>
                    <a:p>
                      <a:pPr algn="l" rtl="0" lvl="0">
                        <a:spcBef>
                          <a:spcPts val="0"/>
                        </a:spcBef>
                        <a:spcAft>
                          <a:spcPts val="0"/>
                        </a:spcAft>
                        <a:buSzPct val="25000"/>
                        <a:buNone/>
                      </a:pPr>
                      <a:r>
                        <a:rPr sz="1600" lang="it-IT"/>
                        <a:t>Responsible for implementing the systems</a:t>
                      </a:r>
                      <a:r>
                        <a:rPr baseline="0" sz="1600" lang="it-IT"/>
                        <a:t> and their technical operations</a:t>
                      </a:r>
                    </a:p>
                  </a:txBody>
                  <a:tcPr marR="91450" marB="45725" marT="45725" marL="91450"/>
                </a:tc>
              </a:tr>
              <a:tr h="370850">
                <a:tc>
                  <a:txBody>
                    <a:bodyPr>
                      <a:noAutofit/>
                    </a:bodyPr>
                    <a:lstStyle/>
                    <a:p>
                      <a:pPr algn="l" rtl="0" lvl="0">
                        <a:spcBef>
                          <a:spcPts val="0"/>
                        </a:spcBef>
                        <a:spcAft>
                          <a:spcPts val="0"/>
                        </a:spcAft>
                        <a:buSzPct val="25000"/>
                        <a:buNone/>
                      </a:pPr>
                      <a:r>
                        <a:rPr sz="1600" lang="it-IT"/>
                        <a:t>Equipment Supplier</a:t>
                      </a:r>
                    </a:p>
                  </a:txBody>
                  <a:tcPr marR="91450" marB="45725" marT="45725" marL="91450"/>
                </a:tc>
                <a:tc>
                  <a:txBody>
                    <a:bodyPr>
                      <a:noAutofit/>
                    </a:bodyPr>
                    <a:lstStyle/>
                    <a:p>
                      <a:pPr algn="l" rtl="0" lvl="0">
                        <a:spcBef>
                          <a:spcPts val="0"/>
                        </a:spcBef>
                        <a:spcAft>
                          <a:spcPts val="0"/>
                        </a:spcAft>
                        <a:buSzPct val="25000"/>
                        <a:buNone/>
                      </a:pPr>
                      <a:r>
                        <a:rPr sz="1600" lang="it-IT"/>
                        <a:t>Delivers and install</a:t>
                      </a:r>
                      <a:r>
                        <a:rPr baseline="0" sz="1600" lang="it-IT"/>
                        <a:t> all equipment</a:t>
                      </a:r>
                    </a:p>
                  </a:txBody>
                  <a:tcPr marR="91450" marB="45725" marT="45725" marL="91450"/>
                </a:tc>
              </a:tr>
              <a:tr h="370850">
                <a:tc>
                  <a:txBody>
                    <a:bodyPr>
                      <a:noAutofit/>
                    </a:bodyPr>
                    <a:lstStyle/>
                    <a:p>
                      <a:pPr algn="l" rtl="0" lvl="0">
                        <a:spcBef>
                          <a:spcPts val="0"/>
                        </a:spcBef>
                        <a:spcAft>
                          <a:spcPts val="0"/>
                        </a:spcAft>
                        <a:buSzPct val="25000"/>
                        <a:buNone/>
                      </a:pPr>
                      <a:r>
                        <a:rPr sz="1600" lang="it-IT"/>
                        <a:t>Equipment Maintainer</a:t>
                      </a:r>
                    </a:p>
                  </a:txBody>
                  <a:tcPr marR="91450" marB="45725" marT="45725" marL="91450"/>
                </a:tc>
                <a:tc>
                  <a:txBody>
                    <a:bodyPr>
                      <a:noAutofit/>
                    </a:bodyPr>
                    <a:lstStyle/>
                    <a:p>
                      <a:pPr algn="l" rtl="0" lvl="0">
                        <a:spcBef>
                          <a:spcPts val="0"/>
                        </a:spcBef>
                        <a:spcAft>
                          <a:spcPts val="0"/>
                        </a:spcAft>
                        <a:buSzPct val="25000"/>
                        <a:buNone/>
                      </a:pPr>
                      <a:r>
                        <a:rPr sz="1600" lang="it-IT"/>
                        <a:t>Maintains equipment</a:t>
                      </a:r>
                    </a:p>
                  </a:txBody>
                  <a:tcPr marR="91450" marB="45725" marT="45725" marL="91450"/>
                </a:tc>
              </a:tr>
              <a:tr h="370850">
                <a:tc>
                  <a:txBody>
                    <a:bodyPr>
                      <a:noAutofit/>
                    </a:bodyPr>
                    <a:lstStyle/>
                    <a:p>
                      <a:pPr algn="l" rtl="0" lvl="0">
                        <a:spcBef>
                          <a:spcPts val="0"/>
                        </a:spcBef>
                        <a:spcAft>
                          <a:spcPts val="0"/>
                        </a:spcAft>
                        <a:buSzPct val="25000"/>
                        <a:buNone/>
                      </a:pPr>
                      <a:r>
                        <a:rPr sz="1600" lang="it-IT"/>
                        <a:t>Security Risk Assessor</a:t>
                      </a:r>
                    </a:p>
                  </a:txBody>
                  <a:tcPr marR="91450" marB="45725" marT="45725" marL="91450"/>
                </a:tc>
                <a:tc>
                  <a:txBody>
                    <a:bodyPr>
                      <a:noAutofit/>
                    </a:bodyPr>
                    <a:lstStyle/>
                    <a:p>
                      <a:pPr algn="l" rtl="0" lvl="0">
                        <a:spcBef>
                          <a:spcPts val="0"/>
                        </a:spcBef>
                        <a:spcAft>
                          <a:spcPts val="0"/>
                        </a:spcAft>
                        <a:buSzPct val="25000"/>
                        <a:buNone/>
                      </a:pPr>
                      <a:r>
                        <a:rPr sz="1600" lang="it-IT"/>
                        <a:t>Coordinates</a:t>
                      </a:r>
                      <a:r>
                        <a:rPr baseline="0" sz="1600" lang="it-IT"/>
                        <a:t> security risk assessment </a:t>
                      </a:r>
                    </a:p>
                  </a:txBody>
                  <a:tcPr marR="91450" marB="45725" marT="45725" marL="91450"/>
                </a:tc>
              </a:tr>
              <a:tr h="370850">
                <a:tc>
                  <a:txBody>
                    <a:bodyPr>
                      <a:noAutofit/>
                    </a:bodyPr>
                    <a:lstStyle/>
                    <a:p>
                      <a:pPr algn="l" rtl="0" lvl="0">
                        <a:spcBef>
                          <a:spcPts val="0"/>
                        </a:spcBef>
                        <a:spcAft>
                          <a:spcPts val="0"/>
                        </a:spcAft>
                        <a:buSzPct val="25000"/>
                        <a:buNone/>
                      </a:pPr>
                      <a:r>
                        <a:rPr sz="1600" lang="it-IT"/>
                        <a:t>Pilot</a:t>
                      </a:r>
                    </a:p>
                  </a:txBody>
                  <a:tcPr marR="91450" marB="45725" marT="45725" marL="91450"/>
                </a:tc>
                <a:tc>
                  <a:txBody>
                    <a:bodyPr>
                      <a:noAutofit/>
                    </a:bodyPr>
                    <a:lstStyle/>
                    <a:p>
                      <a:pPr algn="l" rtl="0" lvl="0">
                        <a:spcBef>
                          <a:spcPts val="0"/>
                        </a:spcBef>
                        <a:spcAft>
                          <a:spcPts val="0"/>
                        </a:spcAft>
                        <a:buSzPct val="25000"/>
                        <a:buNone/>
                      </a:pPr>
                      <a:r>
                        <a:rPr sz="1600" lang="it-IT"/>
                        <a:t>Responsible for safe flight</a:t>
                      </a:r>
                    </a:p>
                  </a:txBody>
                  <a:tcPr marR="91450" marB="45725" marT="45725" marL="91450"/>
                </a:tc>
              </a:tr>
            </a:tbl>
          </a:graphicData>
        </a:graphic>
      </p:graphicFrame>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7" name="Shape 317"/>
        <p:cNvGrpSpPr/>
        <p:nvPr/>
      </p:nvGrpSpPr>
      <p:grpSpPr>
        <a:xfrm>
          <a:off y="0" x="0"/>
          <a:ext cy="0" cx="0"/>
          <a:chOff y="0" x="0"/>
          <a:chExt cy="0" cx="0"/>
        </a:xfrm>
      </p:grpSpPr>
      <p:sp>
        <p:nvSpPr>
          <p:cNvPr id="318" name="Shape 31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Credible External Attackers</a:t>
            </a:r>
          </a:p>
        </p:txBody>
      </p:sp>
      <p:sp>
        <p:nvSpPr>
          <p:cNvPr id="319" name="Shape 319"/>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Input: Attacker Catalogue, Asset Register</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People Involved: Security experts and Project Team</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Possible external attackers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Terrorists or criminal attackers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Equipment failure</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Journalists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Competitors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Other States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Weather and Natural Disasters</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Match attack scenarios with asset list</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Update the Asset Register with pairs Asset-Attack</a:t>
            </a:r>
          </a:p>
          <a:p>
            <a:r>
              <a:t/>
            </a:r>
          </a:p>
          <a:p>
            <a:r>
              <a:t/>
            </a:r>
          </a:p>
          <a:p>
            <a:r>
              <a:t/>
            </a:r>
          </a:p>
          <a:p>
            <a:r>
              <a:t/>
            </a:r>
          </a:p>
        </p:txBody>
      </p:sp>
      <p:sp>
        <p:nvSpPr>
          <p:cNvPr id="320" name="Shape 32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21" name="Shape 32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22" name="Shape 32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y="0" x="0"/>
          <a:ext cy="0" cx="0"/>
          <a:chOff y="0" x="0"/>
          <a:chExt cy="0" cx="0"/>
        </a:xfrm>
      </p:grpSpPr>
      <p:sp>
        <p:nvSpPr>
          <p:cNvPr id="70" name="Shape 7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Who is an Air Navigation Service Provider?</a:t>
            </a:r>
          </a:p>
        </p:txBody>
      </p:sp>
      <p:sp>
        <p:nvSpPr>
          <p:cNvPr id="71" name="Shape 7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0" cap="none" baseline="0" sz="3200" lang="it-IT" i="0">
                <a:solidFill>
                  <a:srgbClr val="1312FF"/>
                </a:solidFill>
                <a:latin typeface="Arial Narrow"/>
                <a:ea typeface="Arial Narrow"/>
                <a:cs typeface="Arial Narrow"/>
                <a:sym typeface="Arial Narrow"/>
              </a:rPr>
              <a:t>An </a:t>
            </a:r>
            <a:r>
              <a:rPr strike="noStrike" u="none" b="1" cap="none" baseline="0" sz="3200" lang="it-IT" i="0">
                <a:solidFill>
                  <a:srgbClr val="1312FF"/>
                </a:solidFill>
                <a:latin typeface="Arial Narrow"/>
                <a:ea typeface="Arial Narrow"/>
                <a:cs typeface="Arial Narrow"/>
                <a:sym typeface="Arial Narrow"/>
              </a:rPr>
              <a:t>air navigation service provider</a:t>
            </a:r>
            <a:r>
              <a:rPr strike="noStrike" u="none" b="0" cap="none" baseline="0" sz="3200" lang="it-IT" i="0">
                <a:solidFill>
                  <a:srgbClr val="1312FF"/>
                </a:solidFill>
                <a:latin typeface="Arial Narrow"/>
                <a:ea typeface="Arial Narrow"/>
                <a:cs typeface="Arial Narrow"/>
                <a:sym typeface="Arial Narrow"/>
              </a:rPr>
              <a:t> (</a:t>
            </a:r>
            <a:r>
              <a:rPr strike="noStrike" u="none" b="1" cap="none" baseline="0" sz="3200" lang="it-IT" i="0">
                <a:solidFill>
                  <a:srgbClr val="1312FF"/>
                </a:solidFill>
                <a:latin typeface="Arial Narrow"/>
                <a:ea typeface="Arial Narrow"/>
                <a:cs typeface="Arial Narrow"/>
                <a:sym typeface="Arial Narrow"/>
              </a:rPr>
              <a:t>ANSP</a:t>
            </a:r>
            <a:r>
              <a:rPr strike="noStrike" u="none" b="0" cap="none" baseline="0" sz="3200" lang="it-IT" i="0">
                <a:solidFill>
                  <a:srgbClr val="1312FF"/>
                </a:solidFill>
                <a:latin typeface="Arial Narrow"/>
                <a:ea typeface="Arial Narrow"/>
                <a:cs typeface="Arial Narrow"/>
                <a:sym typeface="Arial Narrow"/>
              </a:rPr>
              <a:t>) is a body that manages flight traffic on behalf of a company, region or country</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ANSPs in the world</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ENAV Italy</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 DSNA France</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DFS Germany</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NATS United Kindom</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a:t>
            </a:r>
          </a:p>
        </p:txBody>
      </p:sp>
      <p:sp>
        <p:nvSpPr>
          <p:cNvPr id="72" name="Shape 7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73" name="Shape 7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74" name="Shape 7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6" name="Shape 326"/>
        <p:cNvGrpSpPr/>
        <p:nvPr/>
      </p:nvGrpSpPr>
      <p:grpSpPr>
        <a:xfrm>
          <a:off y="0" x="0"/>
          <a:ext cy="0" cx="0"/>
          <a:chOff y="0" x="0"/>
          <a:chExt cy="0" cx="0"/>
        </a:xfrm>
      </p:grpSpPr>
      <p:sp>
        <p:nvSpPr>
          <p:cNvPr id="327" name="Shape 327"/>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Credible External Attackers</a:t>
            </a:r>
          </a:p>
        </p:txBody>
      </p:sp>
      <p:graphicFrame>
        <p:nvGraphicFramePr>
          <p:cNvPr id="328" name="Shape 328"/>
          <p:cNvGraphicFramePr/>
          <p:nvPr/>
        </p:nvGraphicFramePr>
        <p:xfrm>
          <a:off y="1500174" x="287367"/>
          <a:ext cy="3000000" cx="3000000"/>
        </p:xfrm>
        <a:graphic>
          <a:graphicData uri="http://schemas.openxmlformats.org/drawingml/2006/table">
            <a:tbl>
              <a:tblPr firstRow="1" bandRow="1">
                <a:noFill/>
                <a:tableStyleId>{DDE0119C-B6FC-4D7D-93B7-98F18413D5DA}</a:tableStyleId>
              </a:tblPr>
              <a:tblGrid>
                <a:gridCol w="4321175"/>
                <a:gridCol w="4321175"/>
              </a:tblGrid>
              <a:tr h="370850">
                <a:tc>
                  <a:txBody>
                    <a:bodyPr>
                      <a:noAutofit/>
                    </a:bodyPr>
                    <a:lstStyle/>
                    <a:p>
                      <a:pPr algn="l" rtl="0" lvl="0">
                        <a:spcBef>
                          <a:spcPts val="0"/>
                        </a:spcBef>
                        <a:spcAft>
                          <a:spcPts val="0"/>
                        </a:spcAft>
                        <a:buSzPct val="25000"/>
                        <a:buNone/>
                      </a:pPr>
                      <a:r>
                        <a:rPr lang="it-IT"/>
                        <a:t>External Threat</a:t>
                      </a:r>
                    </a:p>
                  </a:txBody>
                  <a:tcPr marR="91450" marB="45725" marT="45725" marL="91450"/>
                </a:tc>
                <a:tc>
                  <a:txBody>
                    <a:bodyPr>
                      <a:noAutofit/>
                    </a:bodyPr>
                    <a:lstStyle/>
                    <a:p>
                      <a:pPr algn="l" rtl="0" lvl="0">
                        <a:spcBef>
                          <a:spcPts val="0"/>
                        </a:spcBef>
                        <a:spcAft>
                          <a:spcPts val="0"/>
                        </a:spcAft>
                        <a:buSzPct val="25000"/>
                        <a:buNone/>
                      </a:pPr>
                      <a:r>
                        <a:rPr lang="it-IT"/>
                        <a:t>Description</a:t>
                      </a:r>
                    </a:p>
                  </a:txBody>
                  <a:tcPr marR="91450" marB="45725" marT="45725" marL="91450"/>
                </a:tc>
              </a:tr>
              <a:tr h="370850">
                <a:tc>
                  <a:txBody>
                    <a:bodyPr>
                      <a:noAutofit/>
                    </a:bodyPr>
                    <a:lstStyle/>
                    <a:p>
                      <a:pPr algn="l" rtl="0" lvl="0">
                        <a:spcBef>
                          <a:spcPts val="0"/>
                        </a:spcBef>
                        <a:spcAft>
                          <a:spcPts val="0"/>
                        </a:spcAft>
                        <a:buSzPct val="25000"/>
                        <a:buNone/>
                      </a:pPr>
                      <a:r>
                        <a:rPr lang="it-IT"/>
                        <a:t>Staff</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lang="it-IT"/>
                        <a:t>Visitors</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lang="it-IT"/>
                        <a:t>Facilities staff</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lang="it-IT"/>
                        <a:t>Natural event</a:t>
                      </a:r>
                    </a:p>
                  </a:txBody>
                  <a:tcPr marR="91450" marB="45725" marT="45725" marL="91450"/>
                </a:tc>
                <a:tc>
                  <a:txBody>
                    <a:bodyPr>
                      <a:noAutofit/>
                    </a:bodyPr>
                    <a:lstStyle/>
                    <a:p>
                      <a:pPr algn="l" rtl="0" lvl="0">
                        <a:spcBef>
                          <a:spcPts val="0"/>
                        </a:spcBef>
                        <a:spcAft>
                          <a:spcPts val="0"/>
                        </a:spcAft>
                        <a:buSzPct val="25000"/>
                        <a:buNone/>
                      </a:pPr>
                      <a:r>
                        <a:rPr lang="it-IT"/>
                        <a:t>Fire, flood,</a:t>
                      </a:r>
                      <a:r>
                        <a:rPr baseline="0" lang="it-IT"/>
                        <a:t> earthquake, lightning,weather systems</a:t>
                      </a:r>
                    </a:p>
                  </a:txBody>
                  <a:tcPr marR="91450" marB="45725" marT="45725" marL="91450"/>
                </a:tc>
              </a:tr>
              <a:tr h="370850">
                <a:tc>
                  <a:txBody>
                    <a:bodyPr>
                      <a:noAutofit/>
                    </a:bodyPr>
                    <a:lstStyle/>
                    <a:p>
                      <a:pPr algn="l" rtl="0" lvl="0">
                        <a:spcBef>
                          <a:spcPts val="0"/>
                        </a:spcBef>
                        <a:spcAft>
                          <a:spcPts val="0"/>
                        </a:spcAft>
                        <a:buSzPct val="25000"/>
                        <a:buNone/>
                      </a:pPr>
                      <a:r>
                        <a:rPr lang="it-IT"/>
                        <a:t>Criminal Terrorist</a:t>
                      </a:r>
                    </a:p>
                  </a:txBody>
                  <a:tcPr marR="91450" marB="45725" marT="45725" marL="91450"/>
                </a:tc>
                <a:tc>
                  <a:txBody>
                    <a:bodyPr>
                      <a:noAutofit/>
                    </a:bodyPr>
                    <a:lstStyle/>
                    <a:p>
                      <a:pPr algn="l" rtl="0" lvl="0">
                        <a:spcBef>
                          <a:spcPts val="0"/>
                        </a:spcBef>
                        <a:spcAft>
                          <a:spcPts val="0"/>
                        </a:spcAft>
                        <a:buSzPct val="25000"/>
                        <a:buNone/>
                      </a:pPr>
                      <a:r>
                        <a:rPr lang="it-IT"/>
                        <a:t>Terrorits,</a:t>
                      </a:r>
                      <a:r>
                        <a:rPr baseline="0" lang="it-IT"/>
                        <a:t> seeking publicity, destructio, death, or injury</a:t>
                      </a:r>
                    </a:p>
                  </a:txBody>
                  <a:tcPr marR="91450" marB="45725" marT="45725" marL="91450"/>
                </a:tc>
              </a:tr>
              <a:tr h="370850">
                <a:tc>
                  <a:txBody>
                    <a:bodyPr>
                      <a:noAutofit/>
                    </a:bodyPr>
                    <a:lstStyle/>
                    <a:p>
                      <a:pPr algn="l" rtl="0" lvl="0">
                        <a:spcBef>
                          <a:spcPts val="0"/>
                        </a:spcBef>
                        <a:spcAft>
                          <a:spcPts val="0"/>
                        </a:spcAft>
                        <a:buSzPct val="25000"/>
                        <a:buNone/>
                      </a:pPr>
                      <a:r>
                        <a:rPr lang="it-IT"/>
                        <a:t>Criminal-Organized</a:t>
                      </a:r>
                      <a:r>
                        <a:rPr baseline="0" lang="it-IT"/>
                        <a:t> Crime</a:t>
                      </a:r>
                    </a:p>
                  </a:txBody>
                  <a:tcPr marR="91450" marB="45725" marT="45725" marL="91450"/>
                </a:tc>
                <a:tc>
                  <a:txBody>
                    <a:bodyPr>
                      <a:noAutofit/>
                    </a:bodyPr>
                    <a:lstStyle/>
                    <a:p>
                      <a:pPr algn="l" rtl="0" lvl="0">
                        <a:spcBef>
                          <a:spcPts val="0"/>
                        </a:spcBef>
                        <a:spcAft>
                          <a:spcPts val="0"/>
                        </a:spcAft>
                        <a:buSzPct val="25000"/>
                        <a:buNone/>
                      </a:pPr>
                      <a:r>
                        <a:rPr lang="it-IT"/>
                        <a:t>Well-motivated</a:t>
                      </a:r>
                      <a:r>
                        <a:rPr baseline="0" lang="it-IT"/>
                        <a:t> and resourced attacks with financial motives, including blackmail, fraud and extortion</a:t>
                      </a:r>
                    </a:p>
                  </a:txBody>
                  <a:tcPr marR="91450" marB="45725" marT="45725" marL="91450"/>
                </a:tc>
              </a:tr>
              <a:tr h="370850">
                <a:tc>
                  <a:txBody>
                    <a:bodyPr>
                      <a:noAutofit/>
                    </a:bodyPr>
                    <a:lstStyle/>
                    <a:p>
                      <a:pPr algn="l" rtl="0" lvl="0">
                        <a:spcBef>
                          <a:spcPts val="0"/>
                        </a:spcBef>
                        <a:spcAft>
                          <a:spcPts val="0"/>
                        </a:spcAft>
                        <a:buSzPct val="25000"/>
                        <a:buNone/>
                      </a:pPr>
                      <a:r>
                        <a:rPr lang="it-IT"/>
                        <a:t>Criminal-Petty</a:t>
                      </a:r>
                    </a:p>
                  </a:txBody>
                  <a:tcPr marR="91450" marB="45725" marT="45725" marL="91450"/>
                </a:tc>
                <a:tc>
                  <a:txBody>
                    <a:bodyPr>
                      <a:noAutofit/>
                    </a:bodyPr>
                    <a:lstStyle/>
                    <a:p>
                      <a:pPr algn="l" rtl="0" lvl="0">
                        <a:spcBef>
                          <a:spcPts val="0"/>
                        </a:spcBef>
                        <a:spcAft>
                          <a:spcPts val="0"/>
                        </a:spcAft>
                        <a:buSzPct val="25000"/>
                        <a:buNone/>
                      </a:pPr>
                      <a:r>
                        <a:rPr lang="it-IT"/>
                        <a:t>Opportunistic attacks, including theft of</a:t>
                      </a:r>
                      <a:r>
                        <a:rPr baseline="0" lang="it-IT"/>
                        <a:t> material, and vandalism</a:t>
                      </a:r>
                    </a:p>
                  </a:txBody>
                  <a:tcPr marR="91450" marB="45725" marT="45725" marL="91450"/>
                </a:tc>
              </a:tr>
            </a:tbl>
          </a:graphicData>
        </a:graphic>
      </p:graphicFrame>
      <p:sp>
        <p:nvSpPr>
          <p:cNvPr id="329" name="Shape 329"/>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30" name="Shape 330"/>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31" name="Shape 331"/>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y="0" x="0"/>
          <a:ext cy="0" cx="0"/>
          <a:chOff y="0" x="0"/>
          <a:chExt cy="0" cx="0"/>
        </a:xfrm>
      </p:grpSpPr>
      <p:sp>
        <p:nvSpPr>
          <p:cNvPr id="336" name="Shape 33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Estimate Likelihood of attack</a:t>
            </a:r>
          </a:p>
        </p:txBody>
      </p:sp>
      <p:sp>
        <p:nvSpPr>
          <p:cNvPr id="337" name="Shape 337"/>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Input: Classification Scheme</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People Involved: Security Experts and Project Team</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Estimate for each attack the likelihood  that the attack will be initiated</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Likelihood of Initiation is defined based on  attacker’s </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Means</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Motive</a:t>
            </a:r>
          </a:p>
          <a:p>
            <a:pPr algn="l" rtl="0" lvl="1" marR="0" indent="-285750" marL="742950">
              <a:spcBef>
                <a:spcPts val="560"/>
              </a:spcBef>
              <a:spcAft>
                <a:spcPts val="0"/>
              </a:spcAft>
              <a:buClr>
                <a:srgbClr val="FC3E00"/>
              </a:buClr>
              <a:buSzPct val="107692"/>
              <a:buFont typeface="Arial Narrow"/>
              <a:buChar char="–"/>
            </a:pPr>
            <a:r>
              <a:rPr strike="noStrike" u="none" b="0" cap="none" baseline="0" sz="2600" lang="it-IT" i="0">
                <a:solidFill>
                  <a:srgbClr val="FC3E00"/>
                </a:solidFill>
                <a:latin typeface="Arial Narrow"/>
                <a:ea typeface="Arial Narrow"/>
                <a:cs typeface="Arial Narrow"/>
                <a:sym typeface="Arial Narrow"/>
              </a:rPr>
              <a:t>Opportunity</a:t>
            </a:r>
          </a:p>
          <a:p>
            <a:pPr algn="l" rtl="0" lvl="0" marR="0" indent="-342900" marL="342900">
              <a:spcBef>
                <a:spcPts val="640"/>
              </a:spcBef>
              <a:spcAft>
                <a:spcPts val="0"/>
              </a:spcAft>
              <a:buClr>
                <a:srgbClr val="1312FF"/>
              </a:buClr>
              <a:buSzPct val="106666"/>
              <a:buFont typeface="Arial Narrow"/>
              <a:buChar char="•"/>
            </a:pPr>
            <a:r>
              <a:rPr strike="noStrike" u="none" b="1" cap="none" baseline="0" sz="2950" lang="it-IT" i="0">
                <a:solidFill>
                  <a:srgbClr val="1312FF"/>
                </a:solidFill>
                <a:latin typeface="Arial Narrow"/>
                <a:ea typeface="Arial Narrow"/>
                <a:cs typeface="Arial Narrow"/>
                <a:sym typeface="Arial Narrow"/>
              </a:rPr>
              <a:t>Estimate likelihood using the qualitative scale used in the classification scheme</a:t>
            </a:r>
          </a:p>
        </p:txBody>
      </p:sp>
      <p:sp>
        <p:nvSpPr>
          <p:cNvPr id="338" name="Shape 33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39" name="Shape 33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40" name="Shape 34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4" name="Shape 344"/>
        <p:cNvGrpSpPr/>
        <p:nvPr/>
      </p:nvGrpSpPr>
      <p:grpSpPr>
        <a:xfrm>
          <a:off y="0" x="0"/>
          <a:ext cy="0" cx="0"/>
          <a:chOff y="0" x="0"/>
          <a:chExt cy="0" cx="0"/>
        </a:xfrm>
      </p:grpSpPr>
      <p:sp>
        <p:nvSpPr>
          <p:cNvPr id="345" name="Shape 34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Estimate Likelihood of Attack</a:t>
            </a:r>
          </a:p>
        </p:txBody>
      </p:sp>
      <p:graphicFrame>
        <p:nvGraphicFramePr>
          <p:cNvPr id="346" name="Shape 346"/>
          <p:cNvGraphicFramePr/>
          <p:nvPr/>
        </p:nvGraphicFramePr>
        <p:xfrm>
          <a:off y="1267459" x="357158"/>
          <a:ext cy="3000000" cx="3000000"/>
        </p:xfrm>
        <a:graphic>
          <a:graphicData uri="http://schemas.openxmlformats.org/drawingml/2006/table">
            <a:tbl>
              <a:tblPr firstRow="1" bandRow="1">
                <a:noFill/>
                <a:tableStyleId>{C44084FC-2B2D-4397-8D8E-0BE0B0CC607D}</a:tableStyleId>
              </a:tblPr>
              <a:tblGrid>
                <a:gridCol w="1440400"/>
                <a:gridCol w="1440400"/>
                <a:gridCol w="1440400"/>
                <a:gridCol w="1440400"/>
                <a:gridCol w="1440400"/>
                <a:gridCol w="1440400"/>
              </a:tblGrid>
              <a:tr h="370850">
                <a:tc>
                  <a:txBody>
                    <a:bodyPr>
                      <a:noAutofit/>
                    </a:bodyPr>
                    <a:lstStyle/>
                    <a:p>
                      <a:pPr algn="l" rtl="0" lvl="0">
                        <a:spcBef>
                          <a:spcPts val="0"/>
                        </a:spcBef>
                        <a:spcAft>
                          <a:spcPts val="0"/>
                        </a:spcAft>
                        <a:buSzPct val="25000"/>
                        <a:buNone/>
                      </a:pPr>
                      <a:r>
                        <a:rPr lang="it-IT"/>
                        <a:t>Likelihood</a:t>
                      </a:r>
                    </a:p>
                  </a:txBody>
                  <a:tcPr marR="91450" marB="45725" marT="45725" marL="91450"/>
                </a:tc>
                <a:tc>
                  <a:txBody>
                    <a:bodyPr>
                      <a:noAutofit/>
                    </a:bodyPr>
                    <a:lstStyle/>
                    <a:p>
                      <a:pPr algn="l" rtl="0" lvl="0">
                        <a:spcBef>
                          <a:spcPts val="0"/>
                        </a:spcBef>
                        <a:spcAft>
                          <a:spcPts val="0"/>
                        </a:spcAft>
                        <a:buSzPct val="25000"/>
                        <a:buNone/>
                      </a:pPr>
                      <a:r>
                        <a:rPr lang="it-IT"/>
                        <a:t>Frequent</a:t>
                      </a:r>
                    </a:p>
                  </a:txBody>
                  <a:tcPr marR="91450" marB="45725" marT="45725" marL="91450"/>
                </a:tc>
                <a:tc>
                  <a:txBody>
                    <a:bodyPr>
                      <a:noAutofit/>
                    </a:bodyPr>
                    <a:lstStyle/>
                    <a:p>
                      <a:pPr algn="l" rtl="0" lvl="0">
                        <a:spcBef>
                          <a:spcPts val="0"/>
                        </a:spcBef>
                        <a:spcAft>
                          <a:spcPts val="0"/>
                        </a:spcAft>
                        <a:buSzPct val="25000"/>
                        <a:buNone/>
                      </a:pPr>
                      <a:r>
                        <a:rPr lang="it-IT"/>
                        <a:t>Probable</a:t>
                      </a:r>
                    </a:p>
                  </a:txBody>
                  <a:tcPr marR="91450" marB="45725" marT="45725" marL="91450"/>
                </a:tc>
                <a:tc>
                  <a:txBody>
                    <a:bodyPr>
                      <a:noAutofit/>
                    </a:bodyPr>
                    <a:lstStyle/>
                    <a:p>
                      <a:pPr algn="l" rtl="0" lvl="0">
                        <a:spcBef>
                          <a:spcPts val="0"/>
                        </a:spcBef>
                        <a:spcAft>
                          <a:spcPts val="0"/>
                        </a:spcAft>
                        <a:buSzPct val="25000"/>
                        <a:buNone/>
                      </a:pPr>
                      <a:r>
                        <a:rPr lang="it-IT"/>
                        <a:t>Occasional</a:t>
                      </a:r>
                    </a:p>
                  </a:txBody>
                  <a:tcPr marR="91450" marB="45725" marT="45725" marL="91450"/>
                </a:tc>
                <a:tc>
                  <a:txBody>
                    <a:bodyPr>
                      <a:noAutofit/>
                    </a:bodyPr>
                    <a:lstStyle/>
                    <a:p>
                      <a:pPr algn="l" rtl="0" lvl="0">
                        <a:spcBef>
                          <a:spcPts val="0"/>
                        </a:spcBef>
                        <a:spcAft>
                          <a:spcPts val="0"/>
                        </a:spcAft>
                        <a:buSzPct val="25000"/>
                        <a:buNone/>
                      </a:pPr>
                      <a:r>
                        <a:rPr lang="it-IT"/>
                        <a:t>Remote</a:t>
                      </a:r>
                    </a:p>
                  </a:txBody>
                  <a:tcPr marR="91450" marB="45725" marT="45725" marL="91450"/>
                </a:tc>
                <a:tc>
                  <a:txBody>
                    <a:bodyPr>
                      <a:noAutofit/>
                    </a:bodyPr>
                    <a:lstStyle/>
                    <a:p>
                      <a:pPr algn="l" rtl="0" lvl="0">
                        <a:spcBef>
                          <a:spcPts val="0"/>
                        </a:spcBef>
                        <a:spcAft>
                          <a:spcPts val="0"/>
                        </a:spcAft>
                        <a:buSzPct val="25000"/>
                        <a:buNone/>
                      </a:pPr>
                      <a:r>
                        <a:rPr lang="it-IT"/>
                        <a:t>Not Credible</a:t>
                      </a:r>
                    </a:p>
                  </a:txBody>
                  <a:tcPr marR="91450" marB="45725" marT="45725" marL="91450"/>
                </a:tc>
              </a:tr>
              <a:tr h="370850">
                <a:tc>
                  <a:txBody>
                    <a:bodyPr>
                      <a:noAutofit/>
                    </a:bodyPr>
                    <a:lstStyle/>
                    <a:p>
                      <a:pPr algn="l" rtl="0" lvl="0">
                        <a:spcBef>
                          <a:spcPts val="0"/>
                        </a:spcBef>
                        <a:spcAft>
                          <a:spcPts val="0"/>
                        </a:spcAft>
                        <a:buSzPct val="25000"/>
                        <a:buNone/>
                      </a:pPr>
                      <a:r>
                        <a:rPr lang="it-IT"/>
                        <a:t>Skills</a:t>
                      </a:r>
                    </a:p>
                  </a:txBody>
                  <a:tcPr marR="91450" marB="45725" marT="45725" marL="91450"/>
                </a:tc>
                <a:tc>
                  <a:txBody>
                    <a:bodyPr>
                      <a:noAutofit/>
                    </a:bodyPr>
                    <a:lstStyle/>
                    <a:p>
                      <a:pPr algn="l" rtl="0" lvl="0">
                        <a:spcBef>
                          <a:spcPts val="0"/>
                        </a:spcBef>
                        <a:spcAft>
                          <a:spcPts val="0"/>
                        </a:spcAft>
                        <a:buSzPct val="25000"/>
                        <a:buNone/>
                      </a:pPr>
                      <a:r>
                        <a:rPr lang="it-IT"/>
                        <a:t>No Limitations</a:t>
                      </a:r>
                    </a:p>
                  </a:txBody>
                  <a:tcPr marR="91450" marB="45725" marT="45725" marL="91450"/>
                </a:tc>
                <a:tc>
                  <a:txBody>
                    <a:bodyPr>
                      <a:noAutofit/>
                    </a:bodyPr>
                    <a:lstStyle/>
                    <a:p>
                      <a:pPr algn="l" rtl="0" lvl="0">
                        <a:spcBef>
                          <a:spcPts val="0"/>
                        </a:spcBef>
                        <a:spcAft>
                          <a:spcPts val="0"/>
                        </a:spcAft>
                        <a:buSzPct val="25000"/>
                        <a:buNone/>
                      </a:pPr>
                      <a:r>
                        <a:rPr lang="it-IT"/>
                        <a:t>Engineering Knowledge</a:t>
                      </a:r>
                    </a:p>
                  </a:txBody>
                  <a:tcPr marR="91450" marB="45725" marT="45725" marL="91450"/>
                </a:tc>
                <a:tc>
                  <a:txBody>
                    <a:bodyPr>
                      <a:noAutofit/>
                    </a:bodyPr>
                    <a:lstStyle/>
                    <a:p>
                      <a:pPr algn="l" rtl="0" lvl="0">
                        <a:spcBef>
                          <a:spcPts val="0"/>
                        </a:spcBef>
                        <a:spcAft>
                          <a:spcPts val="0"/>
                        </a:spcAft>
                        <a:buSzPct val="25000"/>
                        <a:buNone/>
                      </a:pPr>
                      <a:r>
                        <a:rPr lang="it-IT"/>
                        <a:t>Specialist Knowledge</a:t>
                      </a:r>
                    </a:p>
                  </a:txBody>
                  <a:tcPr marR="91450" marB="45725" marT="45725" marL="91450"/>
                </a:tc>
                <a:tc>
                  <a:txBody>
                    <a:bodyPr>
                      <a:noAutofit/>
                    </a:bodyPr>
                    <a:lstStyle/>
                    <a:p>
                      <a:pPr algn="l" rtl="0" lvl="0">
                        <a:spcBef>
                          <a:spcPts val="0"/>
                        </a:spcBef>
                        <a:spcAft>
                          <a:spcPts val="0"/>
                        </a:spcAft>
                        <a:buSzPct val="25000"/>
                        <a:buNone/>
                      </a:pPr>
                      <a:r>
                        <a:rPr lang="it-IT"/>
                        <a:t>Expert Knowledge</a:t>
                      </a:r>
                    </a:p>
                  </a:txBody>
                  <a:tcPr marR="91450" marB="45725" marT="45725" marL="91450"/>
                </a:tc>
                <a:tc>
                  <a:txBody>
                    <a:bodyPr>
                      <a:noAutofit/>
                    </a:bodyPr>
                    <a:lstStyle/>
                    <a:p>
                      <a:pPr algn="l" rtl="0" lvl="0">
                        <a:spcBef>
                          <a:spcPts val="0"/>
                        </a:spcBef>
                        <a:spcAft>
                          <a:spcPts val="0"/>
                        </a:spcAft>
                        <a:buSzPct val="25000"/>
                        <a:buNone/>
                      </a:pPr>
                      <a:r>
                        <a:rPr lang="it-IT"/>
                        <a:t>Inside Information</a:t>
                      </a:r>
                    </a:p>
                  </a:txBody>
                  <a:tcPr marR="91450" marB="45725" marT="45725" marL="91450"/>
                </a:tc>
              </a:tr>
              <a:tr h="370850">
                <a:tc>
                  <a:txBody>
                    <a:bodyPr>
                      <a:noAutofit/>
                    </a:bodyPr>
                    <a:lstStyle/>
                    <a:p>
                      <a:pPr algn="l" rtl="0" lvl="0">
                        <a:spcBef>
                          <a:spcPts val="0"/>
                        </a:spcBef>
                        <a:spcAft>
                          <a:spcPts val="0"/>
                        </a:spcAft>
                        <a:buSzPct val="25000"/>
                        <a:buNone/>
                      </a:pPr>
                      <a:r>
                        <a:rPr lang="it-IT"/>
                        <a:t>Means</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lang="it-IT"/>
                        <a:t>No Limitations</a:t>
                      </a:r>
                    </a:p>
                  </a:txBody>
                  <a:tcPr marR="91450" marB="45725" marT="45725" marL="91450"/>
                </a:tc>
                <a:tc>
                  <a:txBody>
                    <a:bodyPr>
                      <a:noAutofit/>
                    </a:bodyPr>
                    <a:lstStyle/>
                    <a:p>
                      <a:pPr algn="l" rtl="0" lvl="0">
                        <a:spcBef>
                          <a:spcPts val="0"/>
                        </a:spcBef>
                        <a:spcAft>
                          <a:spcPts val="0"/>
                        </a:spcAft>
                        <a:buSzPct val="25000"/>
                        <a:buNone/>
                      </a:pPr>
                      <a:r>
                        <a:rPr lang="it-IT"/>
                        <a:t>Publicly available</a:t>
                      </a:r>
                    </a:p>
                  </a:txBody>
                  <a:tcPr marR="91450" marB="45725" marT="45725" marL="91450"/>
                </a:tc>
                <a:tc>
                  <a:txBody>
                    <a:bodyPr>
                      <a:noAutofit/>
                    </a:bodyPr>
                    <a:lstStyle/>
                    <a:p>
                      <a:pPr algn="l" rtl="0" lvl="0">
                        <a:spcBef>
                          <a:spcPts val="0"/>
                        </a:spcBef>
                        <a:spcAft>
                          <a:spcPts val="0"/>
                        </a:spcAft>
                        <a:buSzPct val="25000"/>
                        <a:buNone/>
                      </a:pPr>
                      <a:r>
                        <a:rPr lang="it-IT"/>
                        <a:t>Available with difficulty</a:t>
                      </a:r>
                    </a:p>
                  </a:txBody>
                  <a:tcPr marR="91450" marB="45725" marT="45725" marL="91450"/>
                </a:tc>
                <a:tc>
                  <a:txBody>
                    <a:bodyPr>
                      <a:noAutofit/>
                    </a:bodyPr>
                    <a:lstStyle/>
                    <a:p>
                      <a:pPr algn="l" rtl="0" lvl="0">
                        <a:spcBef>
                          <a:spcPts val="0"/>
                        </a:spcBef>
                        <a:spcAft>
                          <a:spcPts val="0"/>
                        </a:spcAft>
                        <a:buSzPct val="25000"/>
                        <a:buNone/>
                      </a:pPr>
                      <a:r>
                        <a:rPr lang="it-IT"/>
                        <a:t>Hard to obtain</a:t>
                      </a:r>
                    </a:p>
                  </a:txBody>
                  <a:tcPr marR="91450" marB="45725" marT="45725" marL="91450"/>
                </a:tc>
                <a:tc>
                  <a:txBody>
                    <a:bodyPr>
                      <a:noAutofit/>
                    </a:bodyPr>
                    <a:lstStyle/>
                    <a:p>
                      <a:pPr algn="l" rtl="0" lvl="0">
                        <a:spcBef>
                          <a:spcPts val="0"/>
                        </a:spcBef>
                        <a:spcAft>
                          <a:spcPts val="0"/>
                        </a:spcAft>
                        <a:buSzPct val="25000"/>
                        <a:buNone/>
                      </a:pPr>
                      <a:r>
                        <a:rPr lang="it-IT"/>
                        <a:t>Extremely scarce</a:t>
                      </a:r>
                    </a:p>
                  </a:txBody>
                  <a:tcPr marR="91450" marB="45725" marT="45725" marL="91450"/>
                </a:tc>
              </a:tr>
              <a:tr h="370850">
                <a:tc>
                  <a:txBody>
                    <a:bodyPr>
                      <a:noAutofit/>
                    </a:bodyPr>
                    <a:lstStyle/>
                    <a:p>
                      <a:pPr algn="l" rtl="0" lvl="0">
                        <a:spcBef>
                          <a:spcPts val="0"/>
                        </a:spcBef>
                        <a:spcAft>
                          <a:spcPts val="0"/>
                        </a:spcAft>
                        <a:buSzPct val="25000"/>
                        <a:buNone/>
                      </a:pPr>
                      <a:r>
                        <a:rPr lang="it-IT"/>
                        <a:t>Opportunity</a:t>
                      </a:r>
                    </a:p>
                  </a:txBody>
                  <a:tcPr marR="91450" marB="45725" marT="45725" marL="91450"/>
                </a:tc>
                <a:tc>
                  <a:txBody>
                    <a:bodyPr>
                      <a:noAutofit/>
                    </a:bodyPr>
                    <a:lstStyle/>
                    <a:p>
                      <a:pPr algn="l" rtl="0" lvl="0">
                        <a:spcBef>
                          <a:spcPts val="0"/>
                        </a:spcBef>
                        <a:spcAft>
                          <a:spcPts val="0"/>
                        </a:spcAft>
                        <a:buSzPct val="25000"/>
                        <a:buNone/>
                      </a:pPr>
                      <a:r>
                        <a:rPr lang="it-IT"/>
                        <a:t>Always</a:t>
                      </a:r>
                    </a:p>
                  </a:txBody>
                  <a:tcPr marR="91450" marB="45725" marT="45725" marL="91450"/>
                </a:tc>
                <a:tc>
                  <a:txBody>
                    <a:bodyPr>
                      <a:noAutofit/>
                    </a:bodyPr>
                    <a:lstStyle/>
                    <a:p>
                      <a:pPr algn="l" rtl="0" lvl="0">
                        <a:spcBef>
                          <a:spcPts val="0"/>
                        </a:spcBef>
                        <a:spcAft>
                          <a:spcPts val="0"/>
                        </a:spcAft>
                        <a:buSzPct val="25000"/>
                        <a:buNone/>
                      </a:pPr>
                      <a:r>
                        <a:rPr lang="it-IT"/>
                        <a:t>Frequently</a:t>
                      </a:r>
                    </a:p>
                  </a:txBody>
                  <a:tcPr marR="91450" marB="45725" marT="45725" marL="91450"/>
                </a:tc>
                <a:tc>
                  <a:txBody>
                    <a:bodyPr>
                      <a:noAutofit/>
                    </a:bodyPr>
                    <a:lstStyle/>
                    <a:p>
                      <a:pPr algn="l" rtl="0" lvl="0">
                        <a:spcBef>
                          <a:spcPts val="0"/>
                        </a:spcBef>
                        <a:spcAft>
                          <a:spcPts val="0"/>
                        </a:spcAft>
                        <a:buSzPct val="25000"/>
                        <a:buNone/>
                      </a:pPr>
                      <a:r>
                        <a:rPr lang="it-IT"/>
                        <a:t>Regularly</a:t>
                      </a:r>
                    </a:p>
                  </a:txBody>
                  <a:tcPr marR="91450" marB="45725" marT="45725" marL="91450"/>
                </a:tc>
                <a:tc>
                  <a:txBody>
                    <a:bodyPr>
                      <a:noAutofit/>
                    </a:bodyPr>
                    <a:lstStyle/>
                    <a:p>
                      <a:pPr algn="l" rtl="0" lvl="0">
                        <a:spcBef>
                          <a:spcPts val="0"/>
                        </a:spcBef>
                        <a:spcAft>
                          <a:spcPts val="0"/>
                        </a:spcAft>
                        <a:buSzPct val="25000"/>
                        <a:buNone/>
                      </a:pPr>
                      <a:r>
                        <a:rPr lang="it-IT"/>
                        <a:t>Seldom</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lang="it-IT"/>
                        <a:t>Never</a:t>
                      </a:r>
                    </a:p>
                  </a:txBody>
                  <a:tcPr marR="91450" marB="45725" marT="45725" marL="91450"/>
                </a:tc>
              </a:tr>
              <a:tr h="370850">
                <a:tc>
                  <a:txBody>
                    <a:bodyPr>
                      <a:noAutofit/>
                    </a:bodyPr>
                    <a:lstStyle/>
                    <a:p>
                      <a:pPr algn="l" rtl="0" lvl="0">
                        <a:spcBef>
                          <a:spcPts val="0"/>
                        </a:spcBef>
                        <a:spcAft>
                          <a:spcPts val="0"/>
                        </a:spcAft>
                        <a:buSzPct val="25000"/>
                        <a:buNone/>
                      </a:pPr>
                      <a:r>
                        <a:rPr lang="it-IT"/>
                        <a:t>Profit</a:t>
                      </a:r>
                    </a:p>
                  </a:txBody>
                  <a:tcPr marR="91450" marB="45725" marT="45725" marL="91450"/>
                </a:tc>
                <a:tc>
                  <a:txBody>
                    <a:bodyPr>
                      <a:noAutofit/>
                    </a:bodyPr>
                    <a:lstStyle/>
                    <a:p>
                      <a:pPr algn="l" rtl="0" lvl="0">
                        <a:spcBef>
                          <a:spcPts val="0"/>
                        </a:spcBef>
                        <a:spcAft>
                          <a:spcPts val="0"/>
                        </a:spcAft>
                        <a:buSzPct val="25000"/>
                        <a:buNone/>
                      </a:pPr>
                      <a:r>
                        <a:rPr lang="it-IT"/>
                        <a:t>Large</a:t>
                      </a:r>
                    </a:p>
                  </a:txBody>
                  <a:tcPr marR="91450" marB="45725" marT="45725" marL="91450"/>
                </a:tc>
                <a:tc>
                  <a:txBody>
                    <a:bodyPr>
                      <a:noAutofit/>
                    </a:bodyPr>
                    <a:lstStyle/>
                    <a:p>
                      <a:pPr algn="l" rtl="0" lvl="0">
                        <a:spcBef>
                          <a:spcPts val="0"/>
                        </a:spcBef>
                        <a:spcAft>
                          <a:spcPts val="0"/>
                        </a:spcAft>
                        <a:buSzPct val="25000"/>
                        <a:buNone/>
                      </a:pPr>
                      <a:r>
                        <a:rPr lang="it-IT"/>
                        <a:t>Significant</a:t>
                      </a:r>
                    </a:p>
                  </a:txBody>
                  <a:tcPr marR="91450" marB="45725" marT="45725" marL="91450"/>
                </a:tc>
                <a:tc>
                  <a:txBody>
                    <a:bodyPr>
                      <a:noAutofit/>
                    </a:bodyPr>
                    <a:lstStyle/>
                    <a:p>
                      <a:pPr algn="l" rtl="0" lvl="0">
                        <a:spcBef>
                          <a:spcPts val="0"/>
                        </a:spcBef>
                        <a:spcAft>
                          <a:spcPts val="0"/>
                        </a:spcAft>
                        <a:buSzPct val="25000"/>
                        <a:buNone/>
                      </a:pPr>
                      <a:r>
                        <a:rPr lang="it-IT"/>
                        <a:t>Fair</a:t>
                      </a:r>
                    </a:p>
                  </a:txBody>
                  <a:tcPr marR="91450" marB="45725" marT="45725" marL="91450"/>
                </a:tc>
                <a:tc>
                  <a:txBody>
                    <a:bodyPr>
                      <a:noAutofit/>
                    </a:bodyPr>
                    <a:lstStyle/>
                    <a:p>
                      <a:pPr algn="l" rtl="0" lvl="0">
                        <a:spcBef>
                          <a:spcPts val="0"/>
                        </a:spcBef>
                        <a:spcAft>
                          <a:spcPts val="0"/>
                        </a:spcAft>
                        <a:buSzPct val="25000"/>
                        <a:buNone/>
                      </a:pPr>
                      <a:r>
                        <a:rPr lang="it-IT"/>
                        <a:t>Little</a:t>
                      </a:r>
                    </a:p>
                  </a:txBody>
                  <a:tcPr marR="91450" marB="45725" marT="45725" marL="91450"/>
                </a:tc>
                <a:tc>
                  <a:txBody>
                    <a:bodyPr>
                      <a:noAutofit/>
                    </a:bodyPr>
                    <a:lstStyle/>
                    <a:p>
                      <a:pPr algn="l" rtl="0" lvl="0">
                        <a:spcBef>
                          <a:spcPts val="0"/>
                        </a:spcBef>
                        <a:spcAft>
                          <a:spcPts val="0"/>
                        </a:spcAft>
                        <a:buSzPct val="25000"/>
                        <a:buNone/>
                      </a:pPr>
                      <a:r>
                        <a:rPr lang="it-IT"/>
                        <a:t>None</a:t>
                      </a:r>
                    </a:p>
                  </a:txBody>
                  <a:tcPr marR="91450" marB="45725" marT="45725" marL="91450"/>
                </a:tc>
              </a:tr>
              <a:tr h="370850">
                <a:tc>
                  <a:txBody>
                    <a:bodyPr>
                      <a:noAutofit/>
                    </a:bodyPr>
                    <a:lstStyle/>
                    <a:p>
                      <a:pPr algn="l" rtl="0" lvl="0">
                        <a:spcBef>
                          <a:spcPts val="0"/>
                        </a:spcBef>
                        <a:spcAft>
                          <a:spcPts val="0"/>
                        </a:spcAft>
                        <a:buSzPct val="25000"/>
                        <a:buNone/>
                      </a:pPr>
                      <a:r>
                        <a:rPr lang="it-IT"/>
                        <a:t>Attention</a:t>
                      </a:r>
                    </a:p>
                  </a:txBody>
                  <a:tcPr marR="91450" marB="45725" marT="45725" marL="91450"/>
                </a:tc>
                <a:tc>
                  <a:txBody>
                    <a:bodyPr>
                      <a:noAutofit/>
                    </a:bodyPr>
                    <a:lstStyle/>
                    <a:p>
                      <a:pPr algn="l" rtl="0" lvl="0">
                        <a:spcBef>
                          <a:spcPts val="0"/>
                        </a:spcBef>
                        <a:spcAft>
                          <a:spcPts val="0"/>
                        </a:spcAft>
                        <a:buSzPct val="25000"/>
                        <a:buNone/>
                      </a:pPr>
                      <a:r>
                        <a:rPr lang="it-IT"/>
                        <a:t>Worl-wide</a:t>
                      </a:r>
                      <a:r>
                        <a:rPr baseline="0" lang="it-IT"/>
                        <a:t> media attention</a:t>
                      </a:r>
                    </a:p>
                  </a:txBody>
                  <a:tcPr marR="91450" marB="45725" marT="45725" marL="91450"/>
                </a:tc>
                <a:tc>
                  <a:txBody>
                    <a:bodyPr>
                      <a:noAutofit/>
                    </a:bodyPr>
                    <a:lstStyle/>
                    <a:p>
                      <a:pPr algn="l" rtl="0" lvl="0">
                        <a:spcBef>
                          <a:spcPts val="0"/>
                        </a:spcBef>
                        <a:spcAft>
                          <a:spcPts val="0"/>
                        </a:spcAft>
                        <a:buSzPct val="25000"/>
                        <a:buNone/>
                      </a:pPr>
                      <a:r>
                        <a:rPr lang="it-IT"/>
                        <a:t>Regional  Media Attention</a:t>
                      </a:r>
                    </a:p>
                  </a:txBody>
                  <a:tcPr marR="91450" marB="45725" marT="45725" marL="91450"/>
                </a:tc>
                <a:tc>
                  <a:txBody>
                    <a:bodyPr>
                      <a:noAutofit/>
                    </a:bodyPr>
                    <a:lstStyle/>
                    <a:p>
                      <a:pPr algn="l" rtl="0" lvl="0">
                        <a:spcBef>
                          <a:spcPts val="0"/>
                        </a:spcBef>
                        <a:spcAft>
                          <a:spcPts val="0"/>
                        </a:spcAft>
                        <a:buSzPct val="25000"/>
                        <a:buNone/>
                      </a:pPr>
                      <a:r>
                        <a:rPr lang="it-IT"/>
                        <a:t>Fair</a:t>
                      </a:r>
                      <a:r>
                        <a:rPr baseline="0" lang="it-IT"/>
                        <a:t> attention of local media</a:t>
                      </a:r>
                    </a:p>
                  </a:txBody>
                  <a:tcPr marR="91450" marB="45725" marT="45725" marL="91450"/>
                </a:tc>
                <a:tc>
                  <a:txBody>
                    <a:bodyPr>
                      <a:noAutofit/>
                    </a:bodyPr>
                    <a:lstStyle/>
                    <a:p>
                      <a:pPr algn="l" rtl="0" lvl="0">
                        <a:spcBef>
                          <a:spcPts val="0"/>
                        </a:spcBef>
                        <a:spcAft>
                          <a:spcPts val="0"/>
                        </a:spcAft>
                        <a:buSzPct val="25000"/>
                        <a:buNone/>
                      </a:pPr>
                      <a:r>
                        <a:rPr lang="it-IT"/>
                        <a:t>Little attention</a:t>
                      </a:r>
                      <a:r>
                        <a:rPr baseline="0" lang="it-IT"/>
                        <a:t> of local media</a:t>
                      </a:r>
                    </a:p>
                  </a:txBody>
                  <a:tcPr marR="91450" marB="45725" marT="45725" marL="91450"/>
                </a:tc>
                <a:tc>
                  <a:txBody>
                    <a:bodyPr>
                      <a:noAutofit/>
                    </a:bodyPr>
                    <a:lstStyle/>
                    <a:p>
                      <a:pPr algn="l" rtl="0" lvl="0">
                        <a:spcBef>
                          <a:spcPts val="0"/>
                        </a:spcBef>
                        <a:spcAft>
                          <a:spcPts val="0"/>
                        </a:spcAft>
                        <a:buSzPct val="25000"/>
                        <a:buNone/>
                      </a:pPr>
                      <a:r>
                        <a:rPr lang="it-IT"/>
                        <a:t>No</a:t>
                      </a:r>
                      <a:r>
                        <a:rPr baseline="0" lang="it-IT"/>
                        <a:t> media attention</a:t>
                      </a:r>
                    </a:p>
                  </a:txBody>
                  <a:tcPr marR="91450" marB="45725" marT="45725" marL="91450"/>
                </a:tc>
              </a:tr>
              <a:tr h="370850">
                <a:tc>
                  <a:txBody>
                    <a:bodyPr>
                      <a:noAutofit/>
                    </a:bodyPr>
                    <a:lstStyle/>
                    <a:p>
                      <a:pPr algn="l" rtl="0" lvl="0">
                        <a:spcBef>
                          <a:spcPts val="0"/>
                        </a:spcBef>
                        <a:spcAft>
                          <a:spcPts val="0"/>
                        </a:spcAft>
                        <a:buSzPct val="25000"/>
                        <a:buNone/>
                      </a:pPr>
                      <a:r>
                        <a:rPr lang="it-IT"/>
                        <a:t>Impunity</a:t>
                      </a:r>
                    </a:p>
                  </a:txBody>
                  <a:tcPr marR="91450" marB="45725" marT="45725" marL="91450"/>
                </a:tc>
                <a:tc>
                  <a:txBody>
                    <a:bodyPr>
                      <a:noAutofit/>
                    </a:bodyPr>
                    <a:lstStyle/>
                    <a:p>
                      <a:pPr algn="l" rtl="0" lvl="0">
                        <a:spcBef>
                          <a:spcPts val="0"/>
                        </a:spcBef>
                        <a:spcAft>
                          <a:spcPts val="0"/>
                        </a:spcAft>
                        <a:buSzPct val="25000"/>
                        <a:buNone/>
                      </a:pPr>
                      <a:r>
                        <a:rPr lang="it-IT"/>
                        <a:t>No-chance of punishment</a:t>
                      </a:r>
                    </a:p>
                  </a:txBody>
                  <a:tcPr marR="91450" marB="45725" marT="45725" marL="91450"/>
                </a:tc>
                <a:tc>
                  <a:txBody>
                    <a:bodyPr>
                      <a:noAutofit/>
                    </a:bodyPr>
                    <a:lstStyle/>
                    <a:p>
                      <a:pPr algn="l" rtl="0" lvl="0">
                        <a:spcBef>
                          <a:spcPts val="0"/>
                        </a:spcBef>
                        <a:spcAft>
                          <a:spcPts val="0"/>
                        </a:spcAft>
                        <a:buSzPct val="25000"/>
                        <a:buNone/>
                      </a:pPr>
                      <a:r>
                        <a:rPr lang="it-IT"/>
                        <a:t>Little</a:t>
                      </a:r>
                      <a:r>
                        <a:rPr baseline="0" lang="it-IT"/>
                        <a:t> change of punishment</a:t>
                      </a:r>
                    </a:p>
                  </a:txBody>
                  <a:tcPr marR="91450" marB="45725" marT="45725" marL="91450"/>
                </a:tc>
                <a:tc>
                  <a:txBody>
                    <a:bodyPr>
                      <a:noAutofit/>
                    </a:bodyPr>
                    <a:lstStyle/>
                    <a:p>
                      <a:pPr algn="l" rtl="0" lvl="0">
                        <a:spcBef>
                          <a:spcPts val="0"/>
                        </a:spcBef>
                        <a:spcAft>
                          <a:spcPts val="0"/>
                        </a:spcAft>
                        <a:buSzPct val="25000"/>
                        <a:buNone/>
                      </a:pPr>
                      <a:r>
                        <a:rPr lang="it-IT"/>
                        <a:t>Fair</a:t>
                      </a:r>
                      <a:r>
                        <a:rPr baseline="0" lang="it-IT"/>
                        <a:t> chance of punishment</a:t>
                      </a:r>
                    </a:p>
                  </a:txBody>
                  <a:tcPr marR="91450" marB="45725" marT="45725" marL="91450"/>
                </a:tc>
                <a:tc>
                  <a:txBody>
                    <a:bodyPr>
                      <a:noAutofit/>
                    </a:bodyPr>
                    <a:lstStyle/>
                    <a:p>
                      <a:pPr algn="l" rtl="0" lvl="0">
                        <a:spcBef>
                          <a:spcPts val="0"/>
                        </a:spcBef>
                        <a:spcAft>
                          <a:spcPts val="0"/>
                        </a:spcAft>
                        <a:buSzPct val="25000"/>
                        <a:buNone/>
                      </a:pPr>
                      <a:r>
                        <a:rPr lang="it-IT"/>
                        <a:t>High chance of punishment</a:t>
                      </a:r>
                    </a:p>
                  </a:txBody>
                  <a:tcPr marR="91450" marB="45725" marT="45725" marL="91450"/>
                </a:tc>
                <a:tc>
                  <a:txBody>
                    <a:bodyPr>
                      <a:noAutofit/>
                    </a:bodyPr>
                    <a:lstStyle/>
                    <a:p>
                      <a:pPr algn="l" rtl="0" lvl="0">
                        <a:spcBef>
                          <a:spcPts val="0"/>
                        </a:spcBef>
                        <a:spcAft>
                          <a:spcPts val="0"/>
                        </a:spcAft>
                        <a:buSzPct val="25000"/>
                        <a:buNone/>
                      </a:pPr>
                      <a:r>
                        <a:rPr lang="it-IT"/>
                        <a:t>Certainty of punishment</a:t>
                      </a:r>
                    </a:p>
                  </a:txBody>
                  <a:tcPr marR="91450" marB="45725" marT="45725" marL="91450"/>
                </a:tc>
              </a:tr>
              <a:tr h="370850">
                <a:tc>
                  <a:txBody>
                    <a:bodyPr>
                      <a:noAutofit/>
                    </a:bodyPr>
                    <a:lstStyle/>
                    <a:p>
                      <a:pPr algn="l" rtl="0" lvl="0">
                        <a:spcBef>
                          <a:spcPts val="0"/>
                        </a:spcBef>
                        <a:spcAft>
                          <a:spcPts val="0"/>
                        </a:spcAft>
                        <a:buSzPct val="25000"/>
                        <a:buNone/>
                      </a:pPr>
                      <a:r>
                        <a:rPr lang="it-IT"/>
                        <a:t>Detection</a:t>
                      </a:r>
                    </a:p>
                  </a:txBody>
                  <a:tcPr marR="91450" marB="45725" marT="45725" marL="91450"/>
                </a:tc>
                <a:tc>
                  <a:txBody>
                    <a:bodyPr>
                      <a:noAutofit/>
                    </a:bodyPr>
                    <a:lstStyle/>
                    <a:p>
                      <a:pPr algn="l" rtl="0" lvl="0">
                        <a:spcBef>
                          <a:spcPts val="0"/>
                        </a:spcBef>
                        <a:spcAft>
                          <a:spcPts val="0"/>
                        </a:spcAft>
                        <a:buSzPct val="25000"/>
                        <a:buNone/>
                      </a:pPr>
                      <a:r>
                        <a:rPr lang="it-IT"/>
                        <a:t>Not possible</a:t>
                      </a:r>
                      <a:r>
                        <a:rPr baseline="0" lang="it-IT"/>
                        <a:t> to predict or detect</a:t>
                      </a:r>
                    </a:p>
                  </a:txBody>
                  <a:tcPr marR="91450" marB="45725" marT="45725" marL="91450"/>
                </a:tc>
                <a:tc>
                  <a:txBody>
                    <a:bodyPr>
                      <a:noAutofit/>
                    </a:bodyPr>
                    <a:lstStyle/>
                    <a:p>
                      <a:pPr algn="l" rtl="0" lvl="0">
                        <a:spcBef>
                          <a:spcPts val="0"/>
                        </a:spcBef>
                        <a:spcAft>
                          <a:spcPts val="0"/>
                        </a:spcAft>
                        <a:buSzPct val="25000"/>
                        <a:buNone/>
                      </a:pPr>
                      <a:r>
                        <a:rPr lang="it-IT"/>
                        <a:t>Detection</a:t>
                      </a:r>
                      <a:r>
                        <a:rPr baseline="0" lang="it-IT"/>
                        <a:t> due to chance</a:t>
                      </a:r>
                    </a:p>
                  </a:txBody>
                  <a:tcPr marR="91450" marB="45725" marT="45725" marL="91450"/>
                </a:tc>
                <a:tc>
                  <a:txBody>
                    <a:bodyPr>
                      <a:noAutofit/>
                    </a:bodyPr>
                    <a:lstStyle/>
                    <a:p>
                      <a:pPr algn="l" rtl="0" lvl="0">
                        <a:spcBef>
                          <a:spcPts val="0"/>
                        </a:spcBef>
                        <a:spcAft>
                          <a:spcPts val="0"/>
                        </a:spcAft>
                        <a:buSzPct val="25000"/>
                        <a:buNone/>
                      </a:pPr>
                      <a:r>
                        <a:rPr lang="it-IT"/>
                        <a:t>Fair</a:t>
                      </a:r>
                      <a:r>
                        <a:rPr baseline="0" lang="it-IT"/>
                        <a:t> chance of beign caught</a:t>
                      </a:r>
                    </a:p>
                  </a:txBody>
                  <a:tcPr marR="91450" marB="45725" marT="45725" marL="91450"/>
                </a:tc>
                <a:tc>
                  <a:txBody>
                    <a:bodyPr>
                      <a:noAutofit/>
                    </a:bodyPr>
                    <a:lstStyle/>
                    <a:p>
                      <a:pPr algn="l" rtl="0" lvl="0">
                        <a:spcBef>
                          <a:spcPts val="0"/>
                        </a:spcBef>
                        <a:spcAft>
                          <a:spcPts val="0"/>
                        </a:spcAft>
                        <a:buSzPct val="25000"/>
                        <a:buNone/>
                      </a:pPr>
                      <a:r>
                        <a:rPr lang="it-IT"/>
                        <a:t>High change of detection</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lang="it-IT"/>
                        <a:t>Certainty of detection</a:t>
                      </a:r>
                    </a:p>
                    <a:p>
                      <a:r>
                        <a:t/>
                      </a:r>
                    </a:p>
                  </a:txBody>
                  <a:tcPr marR="91450" marB="45725" marT="45725" marL="91450"/>
                </a:tc>
              </a:tr>
            </a:tbl>
          </a:graphicData>
        </a:graphic>
      </p:graphicFrame>
      <p:sp>
        <p:nvSpPr>
          <p:cNvPr id="347" name="Shape 34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48" name="Shape 34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49" name="Shape 34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3" name="Shape 353"/>
        <p:cNvGrpSpPr/>
        <p:nvPr/>
      </p:nvGrpSpPr>
      <p:grpSpPr>
        <a:xfrm>
          <a:off y="0" x="0"/>
          <a:ext cy="0" cx="0"/>
          <a:chOff y="0" x="0"/>
          <a:chExt cy="0" cx="0"/>
        </a:xfrm>
      </p:grpSpPr>
      <p:sp>
        <p:nvSpPr>
          <p:cNvPr id="354" name="Shape 354"/>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Estimate Likelihood of attack</a:t>
            </a:r>
          </a:p>
        </p:txBody>
      </p:sp>
      <p:graphicFrame>
        <p:nvGraphicFramePr>
          <p:cNvPr id="355" name="Shape 355"/>
          <p:cNvGraphicFramePr/>
          <p:nvPr/>
        </p:nvGraphicFramePr>
        <p:xfrm>
          <a:off y="1268744" x="357158"/>
          <a:ext cy="3000000" cx="3000000"/>
        </p:xfrm>
        <a:graphic>
          <a:graphicData uri="http://schemas.openxmlformats.org/drawingml/2006/table">
            <a:tbl>
              <a:tblPr firstRow="1" bandRow="1">
                <a:noFill/>
                <a:tableStyleId>{041613DD-2F5D-4404-94A4-D33DF1E0C8E0}</a:tableStyleId>
              </a:tblPr>
              <a:tblGrid>
                <a:gridCol w="2160600"/>
                <a:gridCol w="2160600"/>
                <a:gridCol w="2160600"/>
                <a:gridCol w="2160600"/>
              </a:tblGrid>
              <a:tr h="370850">
                <a:tc>
                  <a:txBody>
                    <a:bodyPr>
                      <a:noAutofit/>
                    </a:bodyPr>
                    <a:lstStyle/>
                    <a:p>
                      <a:pPr algn="l" rtl="0" lvl="0">
                        <a:spcBef>
                          <a:spcPts val="0"/>
                        </a:spcBef>
                        <a:spcAft>
                          <a:spcPts val="0"/>
                        </a:spcAft>
                        <a:buSzPct val="25000"/>
                        <a:buNone/>
                      </a:pPr>
                      <a:r>
                        <a:rPr sz="1600" lang="it-IT"/>
                        <a:t>Threat</a:t>
                      </a:r>
                      <a:r>
                        <a:rPr baseline="0" sz="1600" lang="it-IT"/>
                        <a:t> Agent</a:t>
                      </a:r>
                    </a:p>
                  </a:txBody>
                  <a:tcPr marR="91450" marB="45725" marT="45725" marL="91450"/>
                </a:tc>
                <a:tc>
                  <a:txBody>
                    <a:bodyPr>
                      <a:noAutofit/>
                    </a:bodyPr>
                    <a:lstStyle/>
                    <a:p>
                      <a:pPr algn="l" rtl="0" lvl="0">
                        <a:spcBef>
                          <a:spcPts val="0"/>
                        </a:spcBef>
                        <a:spcAft>
                          <a:spcPts val="0"/>
                        </a:spcAft>
                        <a:buSzPct val="25000"/>
                        <a:buNone/>
                      </a:pPr>
                      <a:r>
                        <a:rPr sz="1600" lang="it-IT"/>
                        <a:t>Asset attacked</a:t>
                      </a:r>
                    </a:p>
                  </a:txBody>
                  <a:tcPr marR="91450" marB="45725" marT="45725" marL="91450"/>
                </a:tc>
                <a:tc>
                  <a:txBody>
                    <a:bodyPr>
                      <a:noAutofit/>
                    </a:bodyPr>
                    <a:lstStyle/>
                    <a:p>
                      <a:pPr algn="l" rtl="0" lvl="0">
                        <a:spcBef>
                          <a:spcPts val="0"/>
                        </a:spcBef>
                        <a:spcAft>
                          <a:spcPts val="0"/>
                        </a:spcAft>
                        <a:buSzPct val="25000"/>
                        <a:buNone/>
                      </a:pPr>
                      <a:r>
                        <a:rPr sz="1600" lang="it-IT"/>
                        <a:t>Attack</a:t>
                      </a:r>
                      <a:r>
                        <a:rPr baseline="0" sz="1600" lang="it-IT"/>
                        <a:t> Likelihood</a:t>
                      </a:r>
                    </a:p>
                  </a:txBody>
                  <a:tcPr marR="91450" marB="45725" marT="45725" marL="91450"/>
                </a:tc>
                <a:tc>
                  <a:txBody>
                    <a:bodyPr>
                      <a:noAutofit/>
                    </a:bodyPr>
                    <a:lstStyle/>
                    <a:p>
                      <a:pPr algn="l" rtl="0" lvl="0">
                        <a:spcBef>
                          <a:spcPts val="0"/>
                        </a:spcBef>
                        <a:spcAft>
                          <a:spcPts val="0"/>
                        </a:spcAft>
                        <a:buSzPct val="25000"/>
                        <a:buNone/>
                      </a:pPr>
                      <a:r>
                        <a:rPr sz="1600" lang="it-IT"/>
                        <a:t>Justification</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a:t>
                      </a:r>
                      <a:r>
                        <a:rPr baseline="0" sz="1600" lang="it-IT"/>
                        <a:t> Sensor  Maintainer</a:t>
                      </a:r>
                    </a:p>
                  </a:txBody>
                  <a:tcPr marR="91450" marB="45725" marT="45725" marL="91450"/>
                </a:tc>
                <a:tc>
                  <a:txBody>
                    <a:bodyPr>
                      <a:noAutofit/>
                    </a:bodyPr>
                    <a:lstStyle/>
                    <a:p>
                      <a:pPr algn="l" rtl="0" lvl="0">
                        <a:spcBef>
                          <a:spcPts val="0"/>
                        </a:spcBef>
                        <a:spcAft>
                          <a:spcPts val="0"/>
                        </a:spcAft>
                        <a:buSzPct val="25000"/>
                        <a:buNone/>
                      </a:pPr>
                      <a:r>
                        <a:rPr sz="1600" lang="it-IT"/>
                        <a:t>Sensor</a:t>
                      </a:r>
                    </a:p>
                  </a:txBody>
                  <a:tcPr marR="91450" marB="45725" marT="45725" marL="91450"/>
                </a:tc>
                <a:tc>
                  <a:txBody>
                    <a:bodyPr>
                      <a:noAutofit/>
                    </a:bodyPr>
                    <a:lstStyle/>
                    <a:p>
                      <a:pPr algn="l" rtl="0" lvl="0">
                        <a:spcBef>
                          <a:spcPts val="0"/>
                        </a:spcBef>
                        <a:spcAft>
                          <a:spcPts val="0"/>
                        </a:spcAft>
                        <a:buSzPct val="25000"/>
                        <a:buNone/>
                      </a:pPr>
                      <a:r>
                        <a:rPr sz="1600" lang="it-IT"/>
                        <a:t>Probable</a:t>
                      </a:r>
                    </a:p>
                  </a:txBody>
                  <a:tcPr marR="91450" marB="45725" marT="45725" marL="91450"/>
                </a:tc>
                <a:tc>
                  <a:txBody>
                    <a:bodyPr>
                      <a:noAutofit/>
                    </a:bodyPr>
                    <a:lstStyle/>
                    <a:p>
                      <a:pPr algn="l" rtl="0" lvl="0">
                        <a:spcBef>
                          <a:spcPts val="0"/>
                        </a:spcBef>
                        <a:spcAft>
                          <a:spcPts val="0"/>
                        </a:spcAft>
                        <a:buSzPct val="25000"/>
                        <a:buNone/>
                      </a:pPr>
                      <a:r>
                        <a:rPr sz="1600" lang="it-IT"/>
                        <a:t>If staff are compromised then there is  a</a:t>
                      </a:r>
                      <a:r>
                        <a:rPr baseline="0" sz="1600" lang="it-IT"/>
                        <a:t> high probability of  an attack</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SDPD Manager</a:t>
                      </a:r>
                    </a:p>
                  </a:txBody>
                  <a:tcPr marR="91450" marB="45725" marT="45725" marL="91450"/>
                </a:tc>
                <a:tc>
                  <a:txBody>
                    <a:bodyPr>
                      <a:noAutofit/>
                    </a:bodyPr>
                    <a:lstStyle/>
                    <a:p>
                      <a:pPr algn="l" rtl="0" lvl="0">
                        <a:spcBef>
                          <a:spcPts val="0"/>
                        </a:spcBef>
                        <a:spcAft>
                          <a:spcPts val="0"/>
                        </a:spcAft>
                        <a:buSzPct val="25000"/>
                        <a:buNone/>
                      </a:pPr>
                      <a:r>
                        <a:rPr sz="1600" lang="it-IT"/>
                        <a:t>SDPD</a:t>
                      </a:r>
                    </a:p>
                  </a:txBody>
                  <a:tcPr marR="91450" marB="45725" marT="45725" marL="91450"/>
                </a:tc>
                <a:tc>
                  <a:txBody>
                    <a:bodyPr>
                      <a:noAutofit/>
                    </a:bodyPr>
                    <a:lstStyle/>
                    <a:p>
                      <a:pPr algn="l" rtl="0" lvl="0">
                        <a:spcBef>
                          <a:spcPts val="0"/>
                        </a:spcBef>
                        <a:spcAft>
                          <a:spcPts val="0"/>
                        </a:spcAft>
                        <a:buSzPct val="25000"/>
                        <a:buNone/>
                      </a:pPr>
                      <a:r>
                        <a:rPr sz="1600" lang="it-IT"/>
                        <a:t>Probable</a:t>
                      </a:r>
                    </a:p>
                  </a:txBody>
                  <a:tcPr marR="91450" marB="45725" marT="45725" marL="91450"/>
                </a:tc>
                <a:tc>
                  <a:txBody>
                    <a:bodyPr>
                      <a:noAutofit/>
                    </a:bodyPr>
                    <a:lstStyle/>
                    <a:p>
                      <a:pPr algn="l" rtl="0" lvl="0">
                        <a:spcBef>
                          <a:spcPts val="0"/>
                        </a:spcBef>
                        <a:spcAft>
                          <a:spcPts val="0"/>
                        </a:spcAft>
                        <a:buSzPct val="25000"/>
                        <a:buNone/>
                      </a:pPr>
                      <a:r>
                        <a:rPr sz="1600" lang="it-IT"/>
                        <a:t>If staff are compromised then there is  a</a:t>
                      </a:r>
                      <a:r>
                        <a:rPr baseline="0" sz="1600" lang="it-IT"/>
                        <a:t> high probability of  an attack</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Pilot</a:t>
                      </a:r>
                    </a:p>
                  </a:txBody>
                  <a:tcPr marR="91450" marB="45725" marT="45725" marL="91450"/>
                </a:tc>
                <a:tc>
                  <a:txBody>
                    <a:bodyPr>
                      <a:noAutofit/>
                    </a:bodyPr>
                    <a:lstStyle/>
                    <a:p>
                      <a:pPr algn="l" rtl="0" lvl="0">
                        <a:spcBef>
                          <a:spcPts val="0"/>
                        </a:spcBef>
                        <a:spcAft>
                          <a:spcPts val="0"/>
                        </a:spcAft>
                        <a:buSzPct val="25000"/>
                        <a:buNone/>
                      </a:pPr>
                      <a:r>
                        <a:rPr sz="1600" lang="it-IT"/>
                        <a:t>Transpoder</a:t>
                      </a:r>
                    </a:p>
                  </a:txBody>
                  <a:tcPr marR="91450" marB="45725" marT="45725" marL="91450"/>
                </a:tc>
                <a:tc>
                  <a:txBody>
                    <a:bodyPr>
                      <a:noAutofit/>
                    </a:bodyPr>
                    <a:lstStyle/>
                    <a:p>
                      <a:pPr algn="l" rtl="0" lvl="0">
                        <a:spcBef>
                          <a:spcPts val="0"/>
                        </a:spcBef>
                        <a:spcAft>
                          <a:spcPts val="0"/>
                        </a:spcAft>
                        <a:buSzPct val="25000"/>
                        <a:buNone/>
                      </a:pPr>
                      <a:r>
                        <a:rPr sz="1600" lang="it-IT"/>
                        <a:t>Probable</a:t>
                      </a:r>
                    </a:p>
                  </a:txBody>
                  <a:tcPr marR="91450" marB="45725" marT="45725" marL="91450"/>
                </a:tc>
                <a:tc>
                  <a:txBody>
                    <a:bodyPr>
                      <a:noAutofit/>
                    </a:bodyPr>
                    <a:lstStyle/>
                    <a:p>
                      <a:pPr algn="l" rtl="0" lvl="0">
                        <a:spcBef>
                          <a:spcPts val="0"/>
                        </a:spcBef>
                        <a:spcAft>
                          <a:spcPts val="0"/>
                        </a:spcAft>
                        <a:buSzPct val="25000"/>
                        <a:buNone/>
                      </a:pPr>
                      <a:r>
                        <a:rPr sz="1600" lang="it-IT"/>
                        <a:t>If staff are compromised then there is  a</a:t>
                      </a:r>
                      <a:r>
                        <a:rPr baseline="0" sz="1600" lang="it-IT"/>
                        <a:t> high probability of  an attack</a:t>
                      </a:r>
                    </a:p>
                  </a:txBody>
                  <a:tcPr marR="91450" marB="45725" marT="45725" marL="91450"/>
                </a:tc>
              </a:tr>
              <a:tr h="370850">
                <a:tc>
                  <a:txBody>
                    <a:bodyPr>
                      <a:noAutofit/>
                    </a:bodyPr>
                    <a:lstStyle/>
                    <a:p>
                      <a:pPr algn="l" rtl="0" lvl="0">
                        <a:spcBef>
                          <a:spcPts val="0"/>
                        </a:spcBef>
                        <a:spcAft>
                          <a:spcPts val="0"/>
                        </a:spcAft>
                        <a:buSzPct val="25000"/>
                        <a:buNone/>
                      </a:pPr>
                      <a:r>
                        <a:rPr sz="1600" lang="it-IT"/>
                        <a:t>Natural</a:t>
                      </a:r>
                      <a:r>
                        <a:rPr baseline="0" sz="1600" lang="it-IT"/>
                        <a:t> or environmental event</a:t>
                      </a:r>
                    </a:p>
                  </a:txBody>
                  <a:tcPr marR="91450" marB="45725" marT="45725" marL="91450"/>
                </a:tc>
                <a:tc>
                  <a:txBody>
                    <a:bodyPr>
                      <a:noAutofit/>
                    </a:bodyPr>
                    <a:lstStyle/>
                    <a:p>
                      <a:pPr algn="l" rtl="0" lvl="0">
                        <a:spcBef>
                          <a:spcPts val="0"/>
                        </a:spcBef>
                        <a:spcAft>
                          <a:spcPts val="0"/>
                        </a:spcAft>
                        <a:buSzPct val="25000"/>
                        <a:buNone/>
                      </a:pPr>
                      <a:r>
                        <a:rPr sz="1600" lang="it-IT"/>
                        <a:t>Control</a:t>
                      </a:r>
                      <a:r>
                        <a:rPr baseline="0" sz="1600" lang="it-IT"/>
                        <a:t> Center</a:t>
                      </a:r>
                    </a:p>
                  </a:txBody>
                  <a:tcPr marR="91450" marB="45725" marT="45725" marL="91450"/>
                </a:tc>
                <a:tc>
                  <a:txBody>
                    <a:bodyPr>
                      <a:noAutofit/>
                    </a:bodyPr>
                    <a:lstStyle/>
                    <a:p>
                      <a:pPr algn="l" rtl="0" lvl="0">
                        <a:spcBef>
                          <a:spcPts val="0"/>
                        </a:spcBef>
                        <a:spcAft>
                          <a:spcPts val="0"/>
                        </a:spcAft>
                        <a:buSzPct val="25000"/>
                        <a:buNone/>
                      </a:pPr>
                      <a:r>
                        <a:rPr sz="1600" lang="it-IT"/>
                        <a:t>Remote</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sz="1600" lang="it-IT"/>
                        <a:t>Criminal - Terrorist</a:t>
                      </a:r>
                    </a:p>
                  </a:txBody>
                  <a:tcPr marR="91450" marB="45725" marT="45725" marL="91450"/>
                </a:tc>
                <a:tc>
                  <a:txBody>
                    <a:bodyPr>
                      <a:noAutofit/>
                    </a:bodyPr>
                    <a:lstStyle/>
                    <a:p>
                      <a:pPr algn="l" rtl="0" lvl="0">
                        <a:spcBef>
                          <a:spcPts val="0"/>
                        </a:spcBef>
                        <a:spcAft>
                          <a:spcPts val="0"/>
                        </a:spcAft>
                        <a:buSzPct val="25000"/>
                        <a:buNone/>
                      </a:pPr>
                      <a:r>
                        <a:rPr sz="1600" lang="it-IT"/>
                        <a:t>Theft of asset</a:t>
                      </a:r>
                      <a:r>
                        <a:rPr baseline="0" sz="1600" lang="it-IT"/>
                        <a:t> </a:t>
                      </a:r>
                    </a:p>
                  </a:txBody>
                  <a:tcPr marR="91450" marB="45725" marT="45725" marL="91450"/>
                </a:tc>
                <a:tc>
                  <a:txBody>
                    <a:bodyPr>
                      <a:noAutofit/>
                    </a:bodyPr>
                    <a:lstStyle/>
                    <a:p>
                      <a:pPr algn="l" rtl="0" lvl="0">
                        <a:spcBef>
                          <a:spcPts val="0"/>
                        </a:spcBef>
                        <a:spcAft>
                          <a:spcPts val="0"/>
                        </a:spcAft>
                        <a:buSzPct val="25000"/>
                        <a:buNone/>
                      </a:pPr>
                      <a:r>
                        <a:rPr sz="1600" lang="it-IT"/>
                        <a:t>Probable</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sz="1600" lang="it-IT"/>
                        <a:t>Criminal</a:t>
                      </a:r>
                      <a:r>
                        <a:rPr baseline="0" sz="1600" lang="it-IT"/>
                        <a:t> -Petty</a:t>
                      </a:r>
                    </a:p>
                  </a:txBody>
                  <a:tcPr marR="91450" marB="45725" marT="45725" marL="91450"/>
                </a:tc>
                <a:tc>
                  <a:txBody>
                    <a:bodyPr>
                      <a:noAutofit/>
                    </a:bodyPr>
                    <a:lstStyle/>
                    <a:p>
                      <a:pPr algn="l" rtl="0" lvl="0">
                        <a:spcBef>
                          <a:spcPts val="0"/>
                        </a:spcBef>
                        <a:spcAft>
                          <a:spcPts val="0"/>
                        </a:spcAft>
                        <a:buSzPct val="25000"/>
                        <a:buNone/>
                      </a:pPr>
                      <a:r>
                        <a:rPr sz="1600" lang="it-IT"/>
                        <a:t>Any asset</a:t>
                      </a:r>
                      <a:r>
                        <a:rPr baseline="0" sz="1600" lang="it-IT"/>
                        <a:t> on the ground</a:t>
                      </a:r>
                    </a:p>
                  </a:txBody>
                  <a:tcPr marR="91450" marB="45725" marT="45725" marL="91450"/>
                </a:tc>
                <a:tc>
                  <a:txBody>
                    <a:bodyPr>
                      <a:noAutofit/>
                    </a:bodyPr>
                    <a:lstStyle/>
                    <a:p>
                      <a:pPr algn="l" rtl="0" lvl="0">
                        <a:spcBef>
                          <a:spcPts val="0"/>
                        </a:spcBef>
                        <a:spcAft>
                          <a:spcPts val="0"/>
                        </a:spcAft>
                        <a:buSzPct val="25000"/>
                        <a:buNone/>
                      </a:pPr>
                      <a:r>
                        <a:rPr sz="1600" lang="it-IT"/>
                        <a:t>Occasional</a:t>
                      </a:r>
                    </a:p>
                  </a:txBody>
                  <a:tcPr marR="91450" marB="45725" marT="45725" marL="91450"/>
                </a:tc>
                <a:tc>
                  <a:txBody>
                    <a:bodyPr>
                      <a:noAutofit/>
                    </a:bodyPr>
                    <a:lstStyle/>
                    <a:p/>
                  </a:txBody>
                  <a:tcPr marR="91425" marB="91425" marT="91425" marL="91425"/>
                </a:tc>
              </a:tr>
            </a:tbl>
          </a:graphicData>
        </a:graphic>
      </p:graphicFrame>
      <p:sp>
        <p:nvSpPr>
          <p:cNvPr id="356" name="Shape 356"/>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57" name="Shape 357"/>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58" name="Shape 358"/>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2" name="Shape 362"/>
        <p:cNvGrpSpPr/>
        <p:nvPr/>
      </p:nvGrpSpPr>
      <p:grpSpPr>
        <a:xfrm>
          <a:off y="0" x="0"/>
          <a:ext cy="0" cx="0"/>
          <a:chOff y="0" x="0"/>
          <a:chExt cy="0" cx="0"/>
        </a:xfrm>
      </p:grpSpPr>
      <p:sp>
        <p:nvSpPr>
          <p:cNvPr id="363" name="Shape 363"/>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Estimate Likelihood of successful attack</a:t>
            </a:r>
          </a:p>
        </p:txBody>
      </p:sp>
      <p:sp>
        <p:nvSpPr>
          <p:cNvPr id="364" name="Shape 364"/>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Esisting controls and vulnerabilities,  classification scheme</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 and Project Team</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vulnerabilities in the ATM system</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Identify deployed security controls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Estimate using a qualitative scale</a:t>
            </a:r>
          </a:p>
          <a:p>
            <a:r>
              <a:t/>
            </a:r>
          </a:p>
        </p:txBody>
      </p:sp>
      <p:sp>
        <p:nvSpPr>
          <p:cNvPr id="365" name="Shape 365"/>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66" name="Shape 366"/>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67" name="Shape 367"/>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1" name="Shape 371"/>
        <p:cNvGrpSpPr/>
        <p:nvPr/>
      </p:nvGrpSpPr>
      <p:grpSpPr>
        <a:xfrm>
          <a:off y="0" x="0"/>
          <a:ext cy="0" cx="0"/>
          <a:chOff y="0" x="0"/>
          <a:chExt cy="0" cx="0"/>
        </a:xfrm>
      </p:grpSpPr>
      <p:sp>
        <p:nvSpPr>
          <p:cNvPr id="372" name="Shape 37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Estimate Likelihood of successful attack</a:t>
            </a:r>
          </a:p>
        </p:txBody>
      </p:sp>
      <p:graphicFrame>
        <p:nvGraphicFramePr>
          <p:cNvPr id="373" name="Shape 373"/>
          <p:cNvGraphicFramePr/>
          <p:nvPr/>
        </p:nvGraphicFramePr>
        <p:xfrm>
          <a:off y="2285991" x="357158"/>
          <a:ext cy="3000000" cx="3000000"/>
        </p:xfrm>
        <a:graphic>
          <a:graphicData uri="http://schemas.openxmlformats.org/drawingml/2006/table">
            <a:tbl>
              <a:tblPr firstRow="1" bandRow="1">
                <a:noFill/>
                <a:tableStyleId>{3B3AEC54-1015-4B19-9D36-55C71B7EAE9E}</a:tableStyleId>
              </a:tblPr>
              <a:tblGrid>
                <a:gridCol w="2160600"/>
                <a:gridCol w="2160600"/>
                <a:gridCol w="2160600"/>
                <a:gridCol w="2160600"/>
              </a:tblGrid>
              <a:tr h="370850">
                <a:tc>
                  <a:txBody>
                    <a:bodyPr>
                      <a:noAutofit/>
                    </a:bodyPr>
                    <a:lstStyle/>
                    <a:p>
                      <a:pPr algn="l" rtl="0" lvl="0">
                        <a:spcBef>
                          <a:spcPts val="0"/>
                        </a:spcBef>
                        <a:spcAft>
                          <a:spcPts val="0"/>
                        </a:spcAft>
                        <a:buSzPct val="25000"/>
                        <a:buNone/>
                      </a:pPr>
                      <a:r>
                        <a:rPr lang="it-IT"/>
                        <a:t>Success</a:t>
                      </a:r>
                      <a:r>
                        <a:rPr baseline="0" lang="it-IT"/>
                        <a:t> Likelihood</a:t>
                      </a:r>
                    </a:p>
                  </a:txBody>
                  <a:tcPr marR="91450" marB="45725" marT="45725" marL="91450"/>
                </a:tc>
                <a:tc>
                  <a:txBody>
                    <a:bodyPr>
                      <a:noAutofit/>
                    </a:bodyPr>
                    <a:lstStyle/>
                    <a:p>
                      <a:pPr algn="l" rtl="0" lvl="0">
                        <a:spcBef>
                          <a:spcPts val="0"/>
                        </a:spcBef>
                        <a:spcAft>
                          <a:spcPts val="0"/>
                        </a:spcAft>
                        <a:buSzPct val="25000"/>
                        <a:buNone/>
                      </a:pPr>
                      <a:r>
                        <a:rPr lang="it-IT"/>
                        <a:t>Physical </a:t>
                      </a:r>
                    </a:p>
                  </a:txBody>
                  <a:tcPr marR="91450" marB="45725" marT="45725" marL="91450"/>
                </a:tc>
                <a:tc>
                  <a:txBody>
                    <a:bodyPr>
                      <a:noAutofit/>
                    </a:bodyPr>
                    <a:lstStyle/>
                    <a:p>
                      <a:pPr algn="l" rtl="0" lvl="0">
                        <a:spcBef>
                          <a:spcPts val="0"/>
                        </a:spcBef>
                        <a:spcAft>
                          <a:spcPts val="0"/>
                        </a:spcAft>
                        <a:buSzPct val="25000"/>
                        <a:buNone/>
                      </a:pPr>
                      <a:r>
                        <a:rPr lang="it-IT"/>
                        <a:t>People</a:t>
                      </a:r>
                    </a:p>
                  </a:txBody>
                  <a:tcPr marR="91450" marB="45725" marT="45725" marL="91450"/>
                </a:tc>
                <a:tc>
                  <a:txBody>
                    <a:bodyPr>
                      <a:noAutofit/>
                    </a:bodyPr>
                    <a:lstStyle/>
                    <a:p>
                      <a:pPr algn="l" rtl="0" lvl="0">
                        <a:spcBef>
                          <a:spcPts val="0"/>
                        </a:spcBef>
                        <a:spcAft>
                          <a:spcPts val="0"/>
                        </a:spcAft>
                        <a:buSzPct val="25000"/>
                        <a:buNone/>
                      </a:pPr>
                      <a:r>
                        <a:rPr lang="it-IT"/>
                        <a:t>Electronic</a:t>
                      </a:r>
                    </a:p>
                  </a:txBody>
                  <a:tcPr marR="91450" marB="45725" marT="45725" marL="91450"/>
                </a:tc>
              </a:tr>
              <a:tr h="370850">
                <a:tc>
                  <a:txBody>
                    <a:bodyPr>
                      <a:noAutofit/>
                    </a:bodyPr>
                    <a:lstStyle/>
                    <a:p>
                      <a:pPr algn="l" rtl="0" lvl="0">
                        <a:spcBef>
                          <a:spcPts val="0"/>
                        </a:spcBef>
                        <a:spcAft>
                          <a:spcPts val="0"/>
                        </a:spcAft>
                        <a:buSzPct val="25000"/>
                        <a:buNone/>
                      </a:pPr>
                      <a:r>
                        <a:rPr lang="it-IT"/>
                        <a:t>High </a:t>
                      </a:r>
                    </a:p>
                  </a:txBody>
                  <a:tcPr marR="91450" marB="45725" marT="45725" marL="91450"/>
                </a:tc>
                <a:tc>
                  <a:txBody>
                    <a:bodyPr>
                      <a:noAutofit/>
                    </a:bodyPr>
                    <a:lstStyle/>
                    <a:p>
                      <a:pPr algn="l" rtl="0" lvl="0">
                        <a:spcBef>
                          <a:spcPts val="0"/>
                        </a:spcBef>
                        <a:spcAft>
                          <a:spcPts val="0"/>
                        </a:spcAft>
                        <a:buSzPct val="25000"/>
                        <a:buNone/>
                      </a:pPr>
                      <a:r>
                        <a:rPr lang="it-IT"/>
                        <a:t>Physical access possible</a:t>
                      </a:r>
                    </a:p>
                  </a:txBody>
                  <a:tcPr marR="91450" marB="45725" marT="45725" marL="91450"/>
                </a:tc>
                <a:tc>
                  <a:txBody>
                    <a:bodyPr>
                      <a:noAutofit/>
                    </a:bodyPr>
                    <a:lstStyle/>
                    <a:p>
                      <a:pPr algn="l" rtl="0" lvl="0">
                        <a:spcBef>
                          <a:spcPts val="0"/>
                        </a:spcBef>
                        <a:spcAft>
                          <a:spcPts val="0"/>
                        </a:spcAft>
                        <a:buSzPct val="25000"/>
                        <a:buNone/>
                      </a:pPr>
                      <a:r>
                        <a:rPr lang="it-IT"/>
                        <a:t>Can introduce or engineer staff</a:t>
                      </a:r>
                    </a:p>
                  </a:txBody>
                  <a:tcPr marR="91450" marB="45725" marT="45725" marL="91450"/>
                </a:tc>
                <a:tc>
                  <a:txBody>
                    <a:bodyPr>
                      <a:noAutofit/>
                    </a:bodyPr>
                    <a:lstStyle/>
                    <a:p>
                      <a:pPr algn="l" rtl="0" lvl="0">
                        <a:spcBef>
                          <a:spcPts val="0"/>
                        </a:spcBef>
                        <a:spcAft>
                          <a:spcPts val="0"/>
                        </a:spcAft>
                        <a:buSzPct val="25000"/>
                        <a:buNone/>
                      </a:pPr>
                      <a:r>
                        <a:rPr lang="it-IT"/>
                        <a:t>Normal Function or known vulnerability</a:t>
                      </a:r>
                    </a:p>
                  </a:txBody>
                  <a:tcPr marR="91450" marB="45725" marT="45725" marL="91450"/>
                </a:tc>
              </a:tr>
              <a:tr h="370850">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Physical</a:t>
                      </a:r>
                      <a:r>
                        <a:rPr baseline="0" lang="it-IT"/>
                        <a:t> barriers in depth</a:t>
                      </a:r>
                    </a:p>
                  </a:txBody>
                  <a:tcPr marR="91450" marB="45725" marT="45725" marL="91450"/>
                </a:tc>
                <a:tc>
                  <a:txBody>
                    <a:bodyPr>
                      <a:noAutofit/>
                    </a:bodyPr>
                    <a:lstStyle/>
                    <a:p>
                      <a:pPr algn="l" rtl="0" lvl="0">
                        <a:spcBef>
                          <a:spcPts val="0"/>
                        </a:spcBef>
                        <a:spcAft>
                          <a:spcPts val="0"/>
                        </a:spcAft>
                        <a:buSzPct val="25000"/>
                        <a:buNone/>
                      </a:pPr>
                      <a:r>
                        <a:rPr lang="it-IT"/>
                        <a:t>Access control, staff checking</a:t>
                      </a:r>
                      <a:r>
                        <a:rPr baseline="0" lang="it-IT"/>
                        <a:t> and training</a:t>
                      </a:r>
                    </a:p>
                  </a:txBody>
                  <a:tcPr marR="91450" marB="45725" marT="45725" marL="91450"/>
                </a:tc>
                <a:tc>
                  <a:txBody>
                    <a:bodyPr>
                      <a:noAutofit/>
                    </a:bodyPr>
                    <a:lstStyle/>
                    <a:p>
                      <a:pPr algn="l" rtl="0" lvl="0">
                        <a:spcBef>
                          <a:spcPts val="0"/>
                        </a:spcBef>
                        <a:spcAft>
                          <a:spcPts val="0"/>
                        </a:spcAft>
                        <a:buSzPct val="25000"/>
                        <a:buNone/>
                      </a:pPr>
                      <a:r>
                        <a:rPr lang="it-IT"/>
                        <a:t>Well isolated &amp; access controlled</a:t>
                      </a:r>
                    </a:p>
                  </a:txBody>
                  <a:tcPr marR="91450" marB="45725" marT="45725" marL="91450"/>
                </a:tc>
              </a:tr>
              <a:tr h="370850">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Protection + inspection &amp; audit</a:t>
                      </a:r>
                    </a:p>
                  </a:txBody>
                  <a:tcPr marR="91450" marB="45725" marT="45725" marL="91450"/>
                </a:tc>
                <a:tc>
                  <a:txBody>
                    <a:bodyPr>
                      <a:noAutofit/>
                    </a:bodyPr>
                    <a:lstStyle/>
                    <a:p>
                      <a:pPr algn="l" rtl="0" lvl="0">
                        <a:spcBef>
                          <a:spcPts val="0"/>
                        </a:spcBef>
                        <a:spcAft>
                          <a:spcPts val="0"/>
                        </a:spcAft>
                        <a:buSzPct val="25000"/>
                        <a:buNone/>
                      </a:pPr>
                      <a:r>
                        <a:rPr lang="it-IT"/>
                        <a:t>Include separation polices &amp; audit</a:t>
                      </a:r>
                    </a:p>
                  </a:txBody>
                  <a:tcPr marR="91450" marB="45725" marT="45725" marL="91450"/>
                </a:tc>
                <a:tc>
                  <a:txBody>
                    <a:bodyPr>
                      <a:noAutofit/>
                    </a:bodyPr>
                    <a:lstStyle/>
                    <a:p>
                      <a:pPr algn="l" rtl="0" lvl="0">
                        <a:spcBef>
                          <a:spcPts val="0"/>
                        </a:spcBef>
                        <a:spcAft>
                          <a:spcPts val="0"/>
                        </a:spcAft>
                        <a:buSzPct val="25000"/>
                        <a:buNone/>
                      </a:pPr>
                      <a:r>
                        <a:rPr lang="it-IT"/>
                        <a:t>Internal barriers</a:t>
                      </a:r>
                      <a:r>
                        <a:rPr baseline="0" lang="it-IT"/>
                        <a:t>, regular assessment</a:t>
                      </a:r>
                    </a:p>
                  </a:txBody>
                  <a:tcPr marR="91450" marB="45725" marT="45725" marL="91450"/>
                </a:tc>
              </a:tr>
            </a:tbl>
          </a:graphicData>
        </a:graphic>
      </p:graphicFrame>
      <p:sp>
        <p:nvSpPr>
          <p:cNvPr id="374" name="Shape 374"/>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75" name="Shape 375"/>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76" name="Shape 376"/>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graphicFrame>
        <p:nvGraphicFramePr>
          <p:cNvPr id="377" name="Shape 377"/>
          <p:cNvGraphicFramePr/>
          <p:nvPr/>
        </p:nvGraphicFramePr>
        <p:xfrm>
          <a:off y="1366520" x="287365"/>
          <a:ext cy="3000000" cx="3000000"/>
        </p:xfrm>
        <a:graphic>
          <a:graphicData uri="http://schemas.openxmlformats.org/drawingml/2006/table">
            <a:tbl>
              <a:tblPr firstRow="1" bandRow="1">
                <a:noFill/>
                <a:tableStyleId>{97BA70FF-7889-41BA-B5C5-A57B00412951}</a:tableStyleId>
              </a:tblPr>
              <a:tblGrid>
                <a:gridCol w="2160600"/>
                <a:gridCol w="2160600"/>
                <a:gridCol w="2160600"/>
                <a:gridCol w="2160600"/>
              </a:tblGrid>
              <a:tr h="370850">
                <a:tc>
                  <a:txBody>
                    <a:bodyPr>
                      <a:noAutofit/>
                    </a:bodyPr>
                    <a:lstStyle/>
                    <a:p>
                      <a:pPr algn="l" rtl="0" lvl="0">
                        <a:spcBef>
                          <a:spcPts val="0"/>
                        </a:spcBef>
                        <a:spcAft>
                          <a:spcPts val="0"/>
                        </a:spcAft>
                        <a:buSzPct val="25000"/>
                        <a:buNone/>
                      </a:pPr>
                      <a:r>
                        <a:rPr sz="1600" lang="it-IT"/>
                        <a:t>Threat</a:t>
                      </a:r>
                      <a:r>
                        <a:rPr baseline="0" sz="1600" lang="it-IT"/>
                        <a:t> Agent</a:t>
                      </a:r>
                    </a:p>
                  </a:txBody>
                  <a:tcPr marR="91450" marB="45725" marT="45725" marL="91450"/>
                </a:tc>
                <a:tc>
                  <a:txBody>
                    <a:bodyPr>
                      <a:noAutofit/>
                    </a:bodyPr>
                    <a:lstStyle/>
                    <a:p>
                      <a:pPr algn="l" rtl="0" lvl="0">
                        <a:spcBef>
                          <a:spcPts val="0"/>
                        </a:spcBef>
                        <a:spcAft>
                          <a:spcPts val="0"/>
                        </a:spcAft>
                        <a:buSzPct val="25000"/>
                        <a:buNone/>
                      </a:pPr>
                      <a:r>
                        <a:rPr sz="1600" lang="it-IT"/>
                        <a:t>Type of attack</a:t>
                      </a:r>
                    </a:p>
                  </a:txBody>
                  <a:tcPr marR="91450" marB="45725" marT="45725" marL="91450"/>
                </a:tc>
                <a:tc>
                  <a:txBody>
                    <a:bodyPr>
                      <a:noAutofit/>
                    </a:bodyPr>
                    <a:lstStyle/>
                    <a:p>
                      <a:pPr algn="l" rtl="0" lvl="0">
                        <a:spcBef>
                          <a:spcPts val="0"/>
                        </a:spcBef>
                        <a:spcAft>
                          <a:spcPts val="0"/>
                        </a:spcAft>
                        <a:buSzPct val="25000"/>
                        <a:buNone/>
                      </a:pPr>
                      <a:r>
                        <a:rPr sz="1600" lang="it-IT"/>
                        <a:t>Success</a:t>
                      </a:r>
                      <a:r>
                        <a:rPr baseline="0" sz="1600" lang="it-IT"/>
                        <a:t> Likelihood</a:t>
                      </a:r>
                    </a:p>
                  </a:txBody>
                  <a:tcPr marR="91450" marB="45725" marT="45725" marL="91450"/>
                </a:tc>
                <a:tc>
                  <a:txBody>
                    <a:bodyPr>
                      <a:noAutofit/>
                    </a:bodyPr>
                    <a:lstStyle/>
                    <a:p>
                      <a:pPr algn="l" rtl="0" lvl="0">
                        <a:spcBef>
                          <a:spcPts val="0"/>
                        </a:spcBef>
                        <a:spcAft>
                          <a:spcPts val="0"/>
                        </a:spcAft>
                        <a:buSzPct val="25000"/>
                        <a:buNone/>
                      </a:pPr>
                      <a:r>
                        <a:rPr sz="1600" lang="it-IT"/>
                        <a:t>Justification</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a:t>
                      </a:r>
                      <a:r>
                        <a:rPr baseline="0" sz="1600" lang="it-IT"/>
                        <a:t> Sensor  Maintainer</a:t>
                      </a:r>
                    </a:p>
                  </a:txBody>
                  <a:tcPr marR="91450" marB="45725" marT="45725" marL="91450"/>
                </a:tc>
                <a:tc>
                  <a:txBody>
                    <a:bodyPr>
                      <a:noAutofit/>
                    </a:bodyPr>
                    <a:lstStyle/>
                    <a:p>
                      <a:pPr algn="l" rtl="0" lvl="0">
                        <a:spcBef>
                          <a:spcPts val="0"/>
                        </a:spcBef>
                        <a:spcAft>
                          <a:spcPts val="0"/>
                        </a:spcAft>
                        <a:buSzPct val="25000"/>
                        <a:buNone/>
                      </a:pPr>
                      <a:r>
                        <a:rPr sz="1600" lang="it-IT"/>
                        <a:t>Electronic</a:t>
                      </a:r>
                    </a:p>
                  </a:txBody>
                  <a:tcPr marR="91450" marB="45725" marT="45725" marL="91450"/>
                </a:tc>
                <a:tc>
                  <a:txBody>
                    <a:bodyPr>
                      <a:noAutofit/>
                    </a:bodyPr>
                    <a:lstStyle/>
                    <a:p>
                      <a:pPr algn="l" rtl="0" lvl="0">
                        <a:spcBef>
                          <a:spcPts val="0"/>
                        </a:spcBef>
                        <a:spcAft>
                          <a:spcPts val="0"/>
                        </a:spcAft>
                        <a:buSzPct val="25000"/>
                        <a:buNone/>
                      </a:pPr>
                      <a:r>
                        <a:rPr sz="1600" lang="it-IT"/>
                        <a:t>High</a:t>
                      </a:r>
                    </a:p>
                  </a:txBody>
                  <a:tcPr marR="91450" marB="45725" marT="45725" marL="91450"/>
                </a:tc>
                <a:tc>
                  <a:txBody>
                    <a:bodyPr>
                      <a:noAutofit/>
                    </a:bodyPr>
                    <a:lstStyle/>
                    <a:p>
                      <a:pPr algn="l" rtl="0" lvl="0">
                        <a:spcBef>
                          <a:spcPts val="0"/>
                        </a:spcBef>
                        <a:spcAft>
                          <a:spcPts val="0"/>
                        </a:spcAft>
                        <a:buSzPct val="25000"/>
                        <a:buNone/>
                      </a:pPr>
                      <a:r>
                        <a:rPr sz="1600" lang="it-IT"/>
                        <a:t>Access and knowledge to cause</a:t>
                      </a:r>
                      <a:r>
                        <a:rPr baseline="0" sz="1600" lang="it-IT"/>
                        <a:t> damage</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SDPD Manager</a:t>
                      </a:r>
                    </a:p>
                  </a:txBody>
                  <a:tcPr marR="91450" marB="45725" marT="45725" marL="91450"/>
                </a:tc>
                <a:tc>
                  <a:txBody>
                    <a:bodyPr>
                      <a:noAutofit/>
                    </a:bodyPr>
                    <a:lstStyle/>
                    <a:p>
                      <a:pPr algn="l" rtl="0" lvl="0">
                        <a:spcBef>
                          <a:spcPts val="0"/>
                        </a:spcBef>
                        <a:spcAft>
                          <a:spcPts val="0"/>
                        </a:spcAft>
                        <a:buSzPct val="25000"/>
                        <a:buNone/>
                      </a:pPr>
                      <a:r>
                        <a:rPr sz="1600" lang="it-IT"/>
                        <a:t>Electronic</a:t>
                      </a:r>
                    </a:p>
                  </a:txBody>
                  <a:tcPr marR="91450" marB="45725" marT="45725" marL="91450"/>
                </a:tc>
                <a:tc>
                  <a:txBody>
                    <a:bodyPr>
                      <a:noAutofit/>
                    </a:bodyPr>
                    <a:lstStyle/>
                    <a:p>
                      <a:pPr algn="l" rtl="0" lvl="0">
                        <a:spcBef>
                          <a:spcPts val="0"/>
                        </a:spcBef>
                        <a:spcAft>
                          <a:spcPts val="0"/>
                        </a:spcAft>
                        <a:buSzPct val="25000"/>
                        <a:buNone/>
                      </a:pPr>
                      <a:r>
                        <a:rPr sz="1600" lang="it-IT"/>
                        <a:t>High</a:t>
                      </a:r>
                    </a:p>
                  </a:txBody>
                  <a:tcPr marR="91450" marB="45725" marT="45725" marL="91450"/>
                </a:tc>
                <a:tc>
                  <a:txBody>
                    <a:bodyPr>
                      <a:noAutofit/>
                    </a:bodyPr>
                    <a:lstStyle/>
                    <a:p>
                      <a:pPr algn="l" rtl="0" lvl="0">
                        <a:spcBef>
                          <a:spcPts val="0"/>
                        </a:spcBef>
                        <a:spcAft>
                          <a:spcPts val="0"/>
                        </a:spcAft>
                        <a:buSzPct val="25000"/>
                        <a:buNone/>
                      </a:pPr>
                      <a:r>
                        <a:rPr sz="1600" lang="it-IT"/>
                        <a:t>Access and knowledge to cause</a:t>
                      </a:r>
                      <a:r>
                        <a:rPr baseline="0" sz="1600" lang="it-IT"/>
                        <a:t> damage</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Pilot</a:t>
                      </a:r>
                    </a:p>
                  </a:txBody>
                  <a:tcPr marR="91450" marB="45725" marT="45725" marL="91450"/>
                </a:tc>
                <a:tc>
                  <a:txBody>
                    <a:bodyPr>
                      <a:noAutofit/>
                    </a:bodyPr>
                    <a:lstStyle/>
                    <a:p>
                      <a:pPr algn="l" rtl="0" lvl="0">
                        <a:spcBef>
                          <a:spcPts val="0"/>
                        </a:spcBef>
                        <a:spcAft>
                          <a:spcPts val="0"/>
                        </a:spcAft>
                        <a:buSzPct val="25000"/>
                        <a:buNone/>
                      </a:pPr>
                      <a:r>
                        <a:rPr sz="1600" lang="it-IT"/>
                        <a:t>Physical Damage</a:t>
                      </a:r>
                    </a:p>
                  </a:txBody>
                  <a:tcPr marR="91450" marB="45725" marT="45725" marL="91450"/>
                </a:tc>
                <a:tc>
                  <a:txBody>
                    <a:bodyPr>
                      <a:noAutofit/>
                    </a:bodyPr>
                    <a:lstStyle/>
                    <a:p>
                      <a:pPr algn="l" rtl="0" lvl="0">
                        <a:spcBef>
                          <a:spcPts val="0"/>
                        </a:spcBef>
                        <a:spcAft>
                          <a:spcPts val="0"/>
                        </a:spcAft>
                        <a:buSzPct val="25000"/>
                        <a:buNone/>
                      </a:pPr>
                      <a:r>
                        <a:rPr sz="1600" lang="it-IT"/>
                        <a:t>Low</a:t>
                      </a:r>
                    </a:p>
                  </a:txBody>
                  <a:tcPr marR="91450" marB="45725" marT="45725" marL="91450"/>
                </a:tc>
                <a:tc>
                  <a:txBody>
                    <a:bodyPr>
                      <a:noAutofit/>
                    </a:bodyPr>
                    <a:lstStyle/>
                    <a:p>
                      <a:pPr algn="l" rtl="0" lvl="0">
                        <a:spcBef>
                          <a:spcPts val="0"/>
                        </a:spcBef>
                        <a:spcAft>
                          <a:spcPts val="0"/>
                        </a:spcAft>
                        <a:buSzPct val="25000"/>
                        <a:buNone/>
                      </a:pPr>
                      <a:r>
                        <a:rPr sz="1600" lang="it-IT"/>
                        <a:t>ATC</a:t>
                      </a:r>
                      <a:r>
                        <a:rPr baseline="0" sz="1600" lang="it-IT"/>
                        <a:t> procedures should detect rogue aircraft</a:t>
                      </a:r>
                    </a:p>
                  </a:txBody>
                  <a:tcPr marR="91450" marB="45725" marT="45725" marL="91450"/>
                </a:tc>
              </a:tr>
              <a:tr h="370850">
                <a:tc>
                  <a:txBody>
                    <a:bodyPr>
                      <a:noAutofit/>
                    </a:bodyPr>
                    <a:lstStyle/>
                    <a:p>
                      <a:pPr algn="l" rtl="0" lvl="0">
                        <a:spcBef>
                          <a:spcPts val="0"/>
                        </a:spcBef>
                        <a:spcAft>
                          <a:spcPts val="0"/>
                        </a:spcAft>
                        <a:buSzPct val="25000"/>
                        <a:buNone/>
                      </a:pPr>
                      <a:r>
                        <a:rPr sz="1600" lang="it-IT"/>
                        <a:t>Natural</a:t>
                      </a:r>
                      <a:r>
                        <a:rPr baseline="0" sz="1600" lang="it-IT"/>
                        <a:t> or environmental event</a:t>
                      </a:r>
                    </a:p>
                  </a:txBody>
                  <a:tcPr marR="91450" marB="45725" marT="45725" marL="91450"/>
                </a:tc>
                <a:tc>
                  <a:txBody>
                    <a:bodyPr>
                      <a:noAutofit/>
                    </a:bodyPr>
                    <a:lstStyle/>
                    <a:p>
                      <a:pPr algn="l" rtl="0" lvl="0">
                        <a:spcBef>
                          <a:spcPts val="0"/>
                        </a:spcBef>
                        <a:spcAft>
                          <a:spcPts val="0"/>
                        </a:spcAft>
                        <a:buSzPct val="25000"/>
                        <a:buNone/>
                      </a:pPr>
                      <a:r>
                        <a:rPr sz="1600" lang="it-IT"/>
                        <a:t>Physical</a:t>
                      </a:r>
                    </a:p>
                  </a:txBody>
                  <a:tcPr marR="91450" marB="45725" marT="45725" marL="91450"/>
                </a:tc>
                <a:tc>
                  <a:txBody>
                    <a:bodyPr>
                      <a:noAutofit/>
                    </a:bodyPr>
                    <a:lstStyle/>
                    <a:p>
                      <a:pPr algn="l" rtl="0" lvl="0">
                        <a:spcBef>
                          <a:spcPts val="0"/>
                        </a:spcBef>
                        <a:spcAft>
                          <a:spcPts val="0"/>
                        </a:spcAft>
                        <a:buSzPct val="25000"/>
                        <a:buNone/>
                      </a:pPr>
                      <a:r>
                        <a:rPr sz="1600" lang="it-IT"/>
                        <a:t>High</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sz="1600" lang="it-IT"/>
                        <a:t>Criminal - Terrorist</a:t>
                      </a:r>
                    </a:p>
                  </a:txBody>
                  <a:tcPr marR="91450" marB="45725" marT="45725" marL="91450"/>
                </a:tc>
                <a:tc>
                  <a:txBody>
                    <a:bodyPr>
                      <a:noAutofit/>
                    </a:bodyPr>
                    <a:lstStyle/>
                    <a:p>
                      <a:pPr algn="l" rtl="0" lvl="0">
                        <a:spcBef>
                          <a:spcPts val="0"/>
                        </a:spcBef>
                        <a:spcAft>
                          <a:spcPts val="0"/>
                        </a:spcAft>
                        <a:buSzPct val="25000"/>
                        <a:buNone/>
                      </a:pPr>
                      <a:r>
                        <a:rPr sz="1600" lang="it-IT"/>
                        <a:t>Any</a:t>
                      </a:r>
                      <a:r>
                        <a:rPr baseline="0" sz="1600" lang="it-IT"/>
                        <a:t> means</a:t>
                      </a:r>
                    </a:p>
                  </a:txBody>
                  <a:tcPr marR="91450" marB="45725" marT="45725" marL="91450"/>
                </a:tc>
                <a:tc>
                  <a:txBody>
                    <a:bodyPr>
                      <a:noAutofit/>
                    </a:bodyPr>
                    <a:lstStyle/>
                    <a:p>
                      <a:pPr algn="l" rtl="0" lvl="0">
                        <a:spcBef>
                          <a:spcPts val="0"/>
                        </a:spcBef>
                        <a:spcAft>
                          <a:spcPts val="0"/>
                        </a:spcAft>
                        <a:buSzPct val="25000"/>
                        <a:buNone/>
                      </a:pPr>
                      <a:r>
                        <a:rPr sz="1600" lang="it-IT"/>
                        <a:t>Medium</a:t>
                      </a:r>
                    </a:p>
                  </a:txBody>
                  <a:tcPr marR="91450" marB="45725" marT="45725" marL="91450"/>
                </a:tc>
                <a:tc>
                  <a:txBody>
                    <a:bodyPr>
                      <a:noAutofit/>
                    </a:bodyPr>
                    <a:lstStyle/>
                    <a:p/>
                  </a:txBody>
                  <a:tcPr marR="91425" marB="91425" marT="91425" marL="91425"/>
                </a:tc>
              </a:tr>
              <a:tr h="370850">
                <a:tc>
                  <a:txBody>
                    <a:bodyPr>
                      <a:noAutofit/>
                    </a:bodyPr>
                    <a:lstStyle/>
                    <a:p>
                      <a:pPr algn="l" rtl="0" lvl="0">
                        <a:spcBef>
                          <a:spcPts val="0"/>
                        </a:spcBef>
                        <a:spcAft>
                          <a:spcPts val="0"/>
                        </a:spcAft>
                        <a:buSzPct val="25000"/>
                        <a:buNone/>
                      </a:pPr>
                      <a:r>
                        <a:rPr sz="1600" lang="it-IT"/>
                        <a:t>Criminal</a:t>
                      </a:r>
                      <a:r>
                        <a:rPr baseline="0" sz="1600" lang="it-IT"/>
                        <a:t> -Petty</a:t>
                      </a:r>
                    </a:p>
                  </a:txBody>
                  <a:tcPr marR="91450" marB="45725" marT="45725" marL="91450"/>
                </a:tc>
                <a:tc>
                  <a:txBody>
                    <a:bodyPr>
                      <a:noAutofit/>
                    </a:bodyPr>
                    <a:lstStyle/>
                    <a:p>
                      <a:pPr algn="l" rtl="0" lvl="0">
                        <a:spcBef>
                          <a:spcPts val="0"/>
                        </a:spcBef>
                        <a:spcAft>
                          <a:spcPts val="0"/>
                        </a:spcAft>
                        <a:buSzPct val="25000"/>
                        <a:buNone/>
                      </a:pPr>
                      <a:r>
                        <a:rPr sz="1600" lang="it-IT"/>
                        <a:t>Theft</a:t>
                      </a:r>
                    </a:p>
                  </a:txBody>
                  <a:tcPr marR="91450" marB="45725" marT="45725" marL="91450"/>
                </a:tc>
                <a:tc>
                  <a:txBody>
                    <a:bodyPr>
                      <a:noAutofit/>
                    </a:bodyPr>
                    <a:lstStyle/>
                    <a:p>
                      <a:pPr algn="l" rtl="0" lvl="0">
                        <a:spcBef>
                          <a:spcPts val="0"/>
                        </a:spcBef>
                        <a:spcAft>
                          <a:spcPts val="0"/>
                        </a:spcAft>
                        <a:buSzPct val="25000"/>
                        <a:buNone/>
                      </a:pPr>
                      <a:r>
                        <a:rPr sz="1600" lang="it-IT"/>
                        <a:t>Low</a:t>
                      </a:r>
                    </a:p>
                  </a:txBody>
                  <a:tcPr marR="91450" marB="45725" marT="45725" marL="91450"/>
                </a:tc>
                <a:tc>
                  <a:txBody>
                    <a:bodyPr>
                      <a:noAutofit/>
                    </a:bodyPr>
                    <a:lstStyle/>
                    <a:p>
                      <a:pPr algn="l" rtl="0" lvl="0">
                        <a:spcBef>
                          <a:spcPts val="0"/>
                        </a:spcBef>
                        <a:spcAft>
                          <a:spcPts val="0"/>
                        </a:spcAft>
                        <a:buSzPct val="25000"/>
                        <a:buNone/>
                      </a:pPr>
                      <a:r>
                        <a:rPr sz="1600" lang="it-IT"/>
                        <a:t>Access control and security procedure should prevent</a:t>
                      </a:r>
                      <a:r>
                        <a:rPr baseline="0" sz="1600" lang="it-IT"/>
                        <a:t> access to critical systems</a:t>
                      </a:r>
                    </a:p>
                  </a:txBody>
                  <a:tcPr marR="91450" marB="45725" marT="45725" marL="91450"/>
                </a:tc>
              </a:tr>
            </a:tbl>
          </a:graphicData>
        </a:graphic>
      </p:graphicFrame>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3"/>
                                        </p:tgtEl>
                                        <p:attrNameLst>
                                          <p:attrName>style.visibility</p:attrName>
                                        </p:attrNameLst>
                                      </p:cBhvr>
                                      <p:to>
                                        <p:strVal val="visible"/>
                                      </p:to>
                                    </p:set>
                                    <p:animEffect transition="in" filter="fade">
                                      <p:cBhvr>
                                        <p:cTn dur="1"/>
                                        <p:tgtEl>
                                          <p:spTgt spid="37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7"/>
                                        </p:tgtEl>
                                        <p:attrNameLst>
                                          <p:attrName>style.visibility</p:attrName>
                                        </p:attrNameLst>
                                      </p:cBhvr>
                                      <p:to>
                                        <p:strVal val="visible"/>
                                      </p:to>
                                    </p:set>
                                    <p:animEffect transition="in" filter="fade">
                                      <p:cBhvr>
                                        <p:cTn dur="1"/>
                                        <p:tgtEl>
                                          <p:spTgt spid="3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1" name="Shape 381"/>
        <p:cNvGrpSpPr/>
        <p:nvPr/>
      </p:nvGrpSpPr>
      <p:grpSpPr>
        <a:xfrm>
          <a:off y="0" x="0"/>
          <a:ext cy="0" cx="0"/>
          <a:chOff y="0" x="0"/>
          <a:chExt cy="0" cx="0"/>
        </a:xfrm>
      </p:grpSpPr>
      <p:sp>
        <p:nvSpPr>
          <p:cNvPr id="382" name="Shape 38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Security Risks</a:t>
            </a:r>
          </a:p>
        </p:txBody>
      </p:sp>
      <p:pic>
        <p:nvPicPr>
          <p:cNvPr id="383" name="Shape 383"/>
          <p:cNvPicPr preferRelativeResize="0"/>
          <p:nvPr/>
        </p:nvPicPr>
        <p:blipFill>
          <a:blip r:embed="rId3"/>
          <a:stretch>
            <a:fillRect/>
          </a:stretch>
        </p:blipFill>
        <p:spPr>
          <a:xfrm>
            <a:off y="1052736" x="1266294"/>
            <a:ext cy="5328592" cx="7104774"/>
          </a:xfrm>
          <a:prstGeom prst="rect">
            <a:avLst/>
          </a:prstGeom>
        </p:spPr>
      </p:pic>
      <p:sp>
        <p:nvSpPr>
          <p:cNvPr id="384" name="Shape 384"/>
          <p:cNvSpPr txBox="1"/>
          <p:nvPr>
            <p:ph idx="1" type="body"/>
          </p:nvPr>
        </p:nvSpPr>
        <p:spPr>
          <a:xfrm>
            <a:off y="1052736" x="251518"/>
            <a:ext cy="5328591" cx="9134325"/>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
        <p:nvSpPr>
          <p:cNvPr id="385" name="Shape 385"/>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86" name="Shape 386"/>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87" name="Shape 387"/>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1" name="Shape 391"/>
        <p:cNvGrpSpPr/>
        <p:nvPr/>
      </p:nvGrpSpPr>
      <p:grpSpPr>
        <a:xfrm>
          <a:off y="0" x="0"/>
          <a:ext cy="0" cx="0"/>
          <a:chOff y="0" x="0"/>
          <a:chExt cy="0" cx="0"/>
        </a:xfrm>
      </p:grpSpPr>
      <p:sp>
        <p:nvSpPr>
          <p:cNvPr id="392" name="Shape 39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Agree Risk Appetite</a:t>
            </a:r>
          </a:p>
        </p:txBody>
      </p:sp>
      <p:sp>
        <p:nvSpPr>
          <p:cNvPr id="393" name="Shape 393"/>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Inputs: Asset Register, Attack Scenarios, Security Policy</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 Project Manager</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Decide which risks the project is willing to endorse among the ones in the security policy</a:t>
            </a:r>
          </a:p>
          <a:p>
            <a:r>
              <a:t/>
            </a:r>
          </a:p>
        </p:txBody>
      </p:sp>
      <p:sp>
        <p:nvSpPr>
          <p:cNvPr id="394" name="Shape 394"/>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395" name="Shape 395"/>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96" name="Shape 396"/>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0" name="Shape 400"/>
        <p:cNvGrpSpPr/>
        <p:nvPr/>
      </p:nvGrpSpPr>
      <p:grpSpPr>
        <a:xfrm>
          <a:off y="0" x="0"/>
          <a:ext cy="0" cx="0"/>
          <a:chOff y="0" x="0"/>
          <a:chExt cy="0" cx="0"/>
        </a:xfrm>
      </p:grpSpPr>
      <p:sp>
        <p:nvSpPr>
          <p:cNvPr id="401" name="Shape 40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Risk</a:t>
            </a:r>
          </a:p>
        </p:txBody>
      </p:sp>
      <p:sp>
        <p:nvSpPr>
          <p:cNvPr id="402" name="Shape 402"/>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Asset Register, Risk Register</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For each pair asset-attack </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Place the value for likelihood and impact on the risk matrix</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Produce a list of risk levels prior of the implementation of management options</a:t>
            </a:r>
          </a:p>
          <a:p>
            <a:r>
              <a:t/>
            </a:r>
          </a:p>
        </p:txBody>
      </p:sp>
      <p:sp>
        <p:nvSpPr>
          <p:cNvPr id="403" name="Shape 40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04" name="Shape 40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05" name="Shape 40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9" name="Shape 409"/>
        <p:cNvGrpSpPr/>
        <p:nvPr/>
      </p:nvGrpSpPr>
      <p:grpSpPr>
        <a:xfrm>
          <a:off y="0" x="0"/>
          <a:ext cy="0" cx="0"/>
          <a:chOff y="0" x="0"/>
          <a:chExt cy="0" cx="0"/>
        </a:xfrm>
      </p:grpSpPr>
      <p:sp>
        <p:nvSpPr>
          <p:cNvPr id="410" name="Shape 41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Assess Risk</a:t>
            </a:r>
          </a:p>
        </p:txBody>
      </p:sp>
      <p:graphicFrame>
        <p:nvGraphicFramePr>
          <p:cNvPr id="411" name="Shape 411"/>
          <p:cNvGraphicFramePr/>
          <p:nvPr/>
        </p:nvGraphicFramePr>
        <p:xfrm>
          <a:off y="2571743" x="73084"/>
          <a:ext cy="3000000" cx="3000000"/>
        </p:xfrm>
        <a:graphic>
          <a:graphicData uri="http://schemas.openxmlformats.org/drawingml/2006/table">
            <a:tbl>
              <a:tblPr firstRow="1" bandRow="1">
                <a:noFill/>
                <a:tableStyleId>{67273E4C-6F9E-453B-B34C-BB79BFFEF3D8}</a:tableStyleId>
              </a:tblPr>
              <a:tblGrid>
                <a:gridCol w="1799900"/>
                <a:gridCol w="1799900"/>
                <a:gridCol w="1799900"/>
                <a:gridCol w="1799900"/>
                <a:gridCol w="1799900"/>
              </a:tblGrid>
              <a:tr h="370850">
                <a:tc>
                  <a:txBody>
                    <a:bodyPr>
                      <a:noAutofit/>
                    </a:bodyPr>
                    <a:lstStyle/>
                    <a:p>
                      <a:pPr algn="l" rtl="0" lvl="0">
                        <a:spcBef>
                          <a:spcPts val="0"/>
                        </a:spcBef>
                        <a:spcAft>
                          <a:spcPts val="0"/>
                        </a:spcAft>
                        <a:buSzPct val="25000"/>
                        <a:buNone/>
                      </a:pPr>
                      <a:r>
                        <a:rPr lang="it-IT"/>
                        <a:t>Impact\Likelihood</a:t>
                      </a:r>
                    </a:p>
                  </a:txBody>
                  <a:tcPr marR="91450" marB="45725" marT="45725" marL="91450"/>
                </a:tc>
                <a:tc>
                  <a:txBody>
                    <a:bodyPr>
                      <a:noAutofit/>
                    </a:bodyPr>
                    <a:lstStyle/>
                    <a:p>
                      <a:pPr algn="l" rtl="0" lvl="0">
                        <a:spcBef>
                          <a:spcPts val="0"/>
                        </a:spcBef>
                        <a:spcAft>
                          <a:spcPts val="0"/>
                        </a:spcAft>
                        <a:buSzPct val="25000"/>
                        <a:buNone/>
                      </a:pPr>
                      <a:r>
                        <a:rPr b="0" lang="it-IT"/>
                        <a:t>Very Unlikely</a:t>
                      </a:r>
                    </a:p>
                  </a:txBody>
                  <a:tcPr marR="91450" marB="45725" marT="45725" marL="91450"/>
                </a:tc>
                <a:tc>
                  <a:txBody>
                    <a:bodyPr>
                      <a:noAutofit/>
                    </a:bodyPr>
                    <a:lstStyle/>
                    <a:p>
                      <a:pPr algn="l" rtl="0" lvl="0">
                        <a:spcBef>
                          <a:spcPts val="0"/>
                        </a:spcBef>
                        <a:spcAft>
                          <a:spcPts val="0"/>
                        </a:spcAft>
                        <a:buSzPct val="25000"/>
                        <a:buNone/>
                      </a:pPr>
                      <a:r>
                        <a:rPr b="0" lang="it-IT"/>
                        <a:t>Unlikely</a:t>
                      </a:r>
                    </a:p>
                  </a:txBody>
                  <a:tcPr marR="91450" marB="45725" marT="45725" marL="91450"/>
                </a:tc>
                <a:tc>
                  <a:txBody>
                    <a:bodyPr>
                      <a:noAutofit/>
                    </a:bodyPr>
                    <a:lstStyle/>
                    <a:p>
                      <a:pPr algn="l" rtl="0" lvl="0">
                        <a:spcBef>
                          <a:spcPts val="0"/>
                        </a:spcBef>
                        <a:spcAft>
                          <a:spcPts val="0"/>
                        </a:spcAft>
                        <a:buSzPct val="25000"/>
                        <a:buNone/>
                      </a:pPr>
                      <a:r>
                        <a:rPr b="0" lang="it-IT"/>
                        <a:t>Likely</a:t>
                      </a:r>
                    </a:p>
                  </a:txBody>
                  <a:tcPr marR="91450" marB="45725" marT="45725" marL="91450"/>
                </a:tc>
                <a:tc>
                  <a:txBody>
                    <a:bodyPr>
                      <a:noAutofit/>
                    </a:bodyPr>
                    <a:lstStyle/>
                    <a:p>
                      <a:pPr algn="l" rtl="0" lvl="0">
                        <a:spcBef>
                          <a:spcPts val="0"/>
                        </a:spcBef>
                        <a:spcAft>
                          <a:spcPts val="0"/>
                        </a:spcAft>
                        <a:buSzPct val="25000"/>
                        <a:buNone/>
                      </a:pPr>
                      <a:r>
                        <a:rPr b="0" lang="it-IT"/>
                        <a:t>Very</a:t>
                      </a:r>
                      <a:r>
                        <a:rPr b="0" baseline="0" lang="it-IT"/>
                        <a:t> Likely</a:t>
                      </a:r>
                    </a:p>
                  </a:txBody>
                  <a:tcPr marR="91450" marB="45725" marT="45725" marL="91450"/>
                </a:tc>
              </a:tr>
              <a:tr h="370850">
                <a:tc>
                  <a:txBody>
                    <a:bodyPr>
                      <a:noAutofit/>
                    </a:bodyPr>
                    <a:lstStyle/>
                    <a:p>
                      <a:pPr algn="l" rtl="0" lvl="0">
                        <a:spcBef>
                          <a:spcPts val="0"/>
                        </a:spcBef>
                        <a:spcAft>
                          <a:spcPts val="0"/>
                        </a:spcAft>
                        <a:buSzPct val="25000"/>
                        <a:buNone/>
                      </a:pPr>
                      <a:r>
                        <a:rPr lang="it-IT"/>
                        <a:t>Very High</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r>
              <a:tr h="370850">
                <a:tc>
                  <a:txBody>
                    <a:bodyPr>
                      <a:noAutofit/>
                    </a:bodyPr>
                    <a:lstStyle/>
                    <a:p>
                      <a:pPr algn="l" rtl="0" lvl="0">
                        <a:spcBef>
                          <a:spcPts val="0"/>
                        </a:spcBef>
                        <a:spcAft>
                          <a:spcPts val="0"/>
                        </a:spcAft>
                        <a:buSzPct val="25000"/>
                        <a:buNone/>
                      </a:pPr>
                      <a:r>
                        <a:rPr lang="it-IT"/>
                        <a:t>High</a:t>
                      </a:r>
                    </a:p>
                  </a:txBody>
                  <a:tcPr marR="91450" marB="45725" marT="45725" marL="91450"/>
                </a:tc>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r>
              <a:tr h="370850">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r>
              <a:tr h="370850">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Negligible</a:t>
                      </a:r>
                    </a:p>
                  </a:txBody>
                  <a:tcPr marR="91450" marB="45725" marT="45725" marL="91450"/>
                </a:tc>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Medium </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r>
              <a:tr h="370850">
                <a:tc>
                  <a:txBody>
                    <a:bodyPr>
                      <a:noAutofit/>
                    </a:bodyPr>
                    <a:lstStyle/>
                    <a:p>
                      <a:pPr algn="l" rtl="0" lvl="0">
                        <a:spcBef>
                          <a:spcPts val="0"/>
                        </a:spcBef>
                        <a:spcAft>
                          <a:spcPts val="0"/>
                        </a:spcAft>
                        <a:buSzPct val="25000"/>
                        <a:buNone/>
                      </a:pPr>
                      <a:r>
                        <a:rPr lang="it-IT"/>
                        <a:t>Negligible</a:t>
                      </a:r>
                    </a:p>
                  </a:txBody>
                  <a:tcPr marR="91450" marB="45725" marT="45725" marL="91450"/>
                </a:tc>
                <a:tc>
                  <a:txBody>
                    <a:bodyPr>
                      <a:noAutofit/>
                    </a:bodyPr>
                    <a:lstStyle/>
                    <a:p>
                      <a:pPr algn="l" rtl="0" lvl="0">
                        <a:spcBef>
                          <a:spcPts val="0"/>
                        </a:spcBef>
                        <a:spcAft>
                          <a:spcPts val="0"/>
                        </a:spcAft>
                        <a:buSzPct val="25000"/>
                        <a:buNone/>
                      </a:pPr>
                      <a:r>
                        <a:rPr lang="it-IT"/>
                        <a:t>Negligible</a:t>
                      </a:r>
                    </a:p>
                  </a:txBody>
                  <a:tcPr marR="91450" marB="45725" marT="45725" marL="91450"/>
                </a:tc>
                <a:tc>
                  <a:txBody>
                    <a:bodyPr>
                      <a:noAutofit/>
                    </a:bodyPr>
                    <a:lstStyle/>
                    <a:p>
                      <a:pPr algn="l" rtl="0" lvl="0">
                        <a:spcBef>
                          <a:spcPts val="0"/>
                        </a:spcBef>
                        <a:spcAft>
                          <a:spcPts val="0"/>
                        </a:spcAft>
                        <a:buSzPct val="25000"/>
                        <a:buNone/>
                      </a:pPr>
                      <a:r>
                        <a:rPr lang="it-IT"/>
                        <a:t>Negligible</a:t>
                      </a:r>
                    </a:p>
                  </a:txBody>
                  <a:tcPr marR="91450" marB="45725" marT="45725" marL="91450"/>
                </a:tc>
                <a:tc>
                  <a:txBody>
                    <a:bodyPr>
                      <a:noAutofit/>
                    </a:bodyPr>
                    <a:lstStyle/>
                    <a:p>
                      <a:pPr algn="l" rtl="0" lvl="0">
                        <a:spcBef>
                          <a:spcPts val="0"/>
                        </a:spcBef>
                        <a:spcAft>
                          <a:spcPts val="0"/>
                        </a:spcAft>
                        <a:buSzPct val="25000"/>
                        <a:buNone/>
                      </a:pPr>
                      <a:r>
                        <a:rPr lang="it-IT"/>
                        <a:t>Low</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r>
            </a:tbl>
          </a:graphicData>
        </a:graphic>
      </p:graphicFrame>
      <p:sp>
        <p:nvSpPr>
          <p:cNvPr id="412" name="Shape 41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13" name="Shape 41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14" name="Shape 41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graphicFrame>
        <p:nvGraphicFramePr>
          <p:cNvPr id="415" name="Shape 415"/>
          <p:cNvGraphicFramePr/>
          <p:nvPr/>
        </p:nvGraphicFramePr>
        <p:xfrm>
          <a:off y="1818640" x="1000100"/>
          <a:ext cy="3000000" cx="3000000"/>
        </p:xfrm>
        <a:graphic>
          <a:graphicData uri="http://schemas.openxmlformats.org/drawingml/2006/table">
            <a:tbl>
              <a:tblPr firstRow="1" bandRow="1">
                <a:noFill/>
                <a:tableStyleId>{37C20CED-3700-472A-9DA0-F4719CEBD933}</a:tableStyleId>
              </a:tblPr>
              <a:tblGrid>
                <a:gridCol w="1756175"/>
                <a:gridCol w="1756175"/>
                <a:gridCol w="1756175"/>
                <a:gridCol w="1756175"/>
              </a:tblGrid>
              <a:tr h="370850">
                <a:tc>
                  <a:txBody>
                    <a:bodyPr>
                      <a:noAutofit/>
                    </a:bodyPr>
                    <a:lstStyle/>
                    <a:p>
                      <a:pPr algn="l" rtl="0" lvl="0">
                        <a:spcBef>
                          <a:spcPts val="0"/>
                        </a:spcBef>
                        <a:spcAft>
                          <a:spcPts val="0"/>
                        </a:spcAft>
                        <a:buSzPct val="25000"/>
                        <a:buNone/>
                      </a:pPr>
                      <a:r>
                        <a:rPr lang="it-IT"/>
                        <a:t>Threat Agent</a:t>
                      </a:r>
                    </a:p>
                  </a:txBody>
                  <a:tcPr marR="91450" marB="45725" marT="45725" marL="91450"/>
                </a:tc>
                <a:tc>
                  <a:txBody>
                    <a:bodyPr>
                      <a:noAutofit/>
                    </a:bodyPr>
                    <a:lstStyle/>
                    <a:p>
                      <a:pPr algn="l" rtl="0" lvl="0">
                        <a:spcBef>
                          <a:spcPts val="0"/>
                        </a:spcBef>
                        <a:spcAft>
                          <a:spcPts val="0"/>
                        </a:spcAft>
                        <a:buSzPct val="25000"/>
                        <a:buNone/>
                      </a:pPr>
                      <a:r>
                        <a:rPr lang="it-IT"/>
                        <a:t>Likelihood</a:t>
                      </a:r>
                    </a:p>
                  </a:txBody>
                  <a:tcPr marR="91450" marB="45725" marT="45725" marL="91450"/>
                </a:tc>
                <a:tc>
                  <a:txBody>
                    <a:bodyPr>
                      <a:noAutofit/>
                    </a:bodyPr>
                    <a:lstStyle/>
                    <a:p>
                      <a:pPr algn="l" rtl="0" lvl="0">
                        <a:spcBef>
                          <a:spcPts val="0"/>
                        </a:spcBef>
                        <a:spcAft>
                          <a:spcPts val="0"/>
                        </a:spcAft>
                        <a:buSzPct val="25000"/>
                        <a:buNone/>
                      </a:pPr>
                      <a:r>
                        <a:rPr lang="it-IT"/>
                        <a:t>Impact</a:t>
                      </a:r>
                    </a:p>
                  </a:txBody>
                  <a:tcPr marR="91450" marB="45725" marT="45725" marL="91450"/>
                </a:tc>
                <a:tc>
                  <a:txBody>
                    <a:bodyPr>
                      <a:noAutofit/>
                    </a:bodyPr>
                    <a:lstStyle/>
                    <a:p>
                      <a:pPr algn="l" rtl="0" lvl="0">
                        <a:spcBef>
                          <a:spcPts val="0"/>
                        </a:spcBef>
                        <a:spcAft>
                          <a:spcPts val="0"/>
                        </a:spcAft>
                        <a:buSzPct val="25000"/>
                        <a:buNone/>
                      </a:pPr>
                      <a:r>
                        <a:rPr lang="it-IT"/>
                        <a:t>Security Risk</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a:t>
                      </a:r>
                      <a:r>
                        <a:rPr baseline="0" sz="1600" lang="it-IT"/>
                        <a:t> Sensor  Maintainer</a:t>
                      </a:r>
                    </a:p>
                  </a:txBody>
                  <a:tcPr marR="91450" marB="45725" marT="45725" marL="91450"/>
                </a:tc>
                <a:tc>
                  <a:txBody>
                    <a:bodyPr>
                      <a:noAutofit/>
                    </a:bodyPr>
                    <a:lstStyle/>
                    <a:p>
                      <a:pPr algn="l" rtl="0" lvl="0">
                        <a:spcBef>
                          <a:spcPts val="0"/>
                        </a:spcBef>
                        <a:spcAft>
                          <a:spcPts val="0"/>
                        </a:spcAft>
                        <a:buSzPct val="25000"/>
                        <a:buNone/>
                      </a:pPr>
                      <a:r>
                        <a:rPr lang="it-IT"/>
                        <a:t>Very Likely</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SDPD Manager</a:t>
                      </a:r>
                    </a:p>
                  </a:txBody>
                  <a:tcPr marR="91450" marB="45725" marT="45725" marL="91450"/>
                </a:tc>
                <a:tc>
                  <a:txBody>
                    <a:bodyPr>
                      <a:noAutofit/>
                    </a:bodyPr>
                    <a:lstStyle/>
                    <a:p>
                      <a:pPr algn="l" rtl="0" lvl="0">
                        <a:spcBef>
                          <a:spcPts val="0"/>
                        </a:spcBef>
                        <a:spcAft>
                          <a:spcPts val="0"/>
                        </a:spcAft>
                        <a:buSzPct val="25000"/>
                        <a:buNone/>
                      </a:pPr>
                      <a:r>
                        <a:rPr lang="it-IT"/>
                        <a:t>Very</a:t>
                      </a:r>
                      <a:r>
                        <a:rPr baseline="0" lang="it-IT"/>
                        <a:t> Likely</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r>
              <a:tr h="370850">
                <a:tc>
                  <a:txBody>
                    <a:bodyPr>
                      <a:noAutofit/>
                    </a:bodyPr>
                    <a:lstStyle/>
                    <a:p>
                      <a:pPr algn="l" rtl="0" lvl="0">
                        <a:spcBef>
                          <a:spcPts val="0"/>
                        </a:spcBef>
                        <a:spcAft>
                          <a:spcPts val="0"/>
                        </a:spcAft>
                        <a:buSzPct val="25000"/>
                        <a:buNone/>
                      </a:pPr>
                      <a:r>
                        <a:rPr sz="1600" lang="it-IT"/>
                        <a:t>Compromised Pilot</a:t>
                      </a:r>
                    </a:p>
                  </a:txBody>
                  <a:tcPr marR="91450" marB="45725" marT="45725" marL="91450"/>
                </a:tc>
                <a:tc>
                  <a:txBody>
                    <a:bodyPr>
                      <a:noAutofit/>
                    </a:bodyPr>
                    <a:lstStyle/>
                    <a:p>
                      <a:pPr algn="l" rtl="0" lvl="0">
                        <a:spcBef>
                          <a:spcPts val="0"/>
                        </a:spcBef>
                        <a:spcAft>
                          <a:spcPts val="0"/>
                        </a:spcAft>
                        <a:buSzPct val="25000"/>
                        <a:buNone/>
                      </a:pPr>
                      <a:r>
                        <a:rPr lang="it-IT"/>
                        <a:t>Unlikely</a:t>
                      </a:r>
                    </a:p>
                  </a:txBody>
                  <a:tcPr marR="91450" marB="45725" marT="45725" marL="91450"/>
                </a:tc>
                <a:tc>
                  <a:txBody>
                    <a:bodyPr>
                      <a:noAutofit/>
                    </a:bodyPr>
                    <a:lstStyle/>
                    <a:p>
                      <a:pPr algn="l" rtl="0" lvl="0">
                        <a:spcBef>
                          <a:spcPts val="0"/>
                        </a:spcBef>
                        <a:spcAft>
                          <a:spcPts val="0"/>
                        </a:spcAft>
                        <a:buSzPct val="25000"/>
                        <a:buNone/>
                      </a:pPr>
                      <a:r>
                        <a:rPr lang="it-IT"/>
                        <a:t>Very High</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r>
              <a:tr h="370850">
                <a:tc>
                  <a:txBody>
                    <a:bodyPr>
                      <a:noAutofit/>
                    </a:bodyPr>
                    <a:lstStyle/>
                    <a:p>
                      <a:pPr algn="l" rtl="0" lvl="0">
                        <a:spcBef>
                          <a:spcPts val="0"/>
                        </a:spcBef>
                        <a:spcAft>
                          <a:spcPts val="0"/>
                        </a:spcAft>
                        <a:buSzPct val="25000"/>
                        <a:buNone/>
                      </a:pPr>
                      <a:r>
                        <a:rPr sz="1600" lang="it-IT"/>
                        <a:t>Natural</a:t>
                      </a:r>
                      <a:r>
                        <a:rPr baseline="0" sz="1600" lang="it-IT"/>
                        <a:t> or environmental event</a:t>
                      </a:r>
                    </a:p>
                  </a:txBody>
                  <a:tcPr marR="91450" marB="45725" marT="45725" marL="91450"/>
                </a:tc>
                <a:tc>
                  <a:txBody>
                    <a:bodyPr>
                      <a:noAutofit/>
                    </a:bodyPr>
                    <a:lstStyle/>
                    <a:p>
                      <a:pPr algn="l" rtl="0" lvl="0">
                        <a:spcBef>
                          <a:spcPts val="0"/>
                        </a:spcBef>
                        <a:spcAft>
                          <a:spcPts val="0"/>
                        </a:spcAft>
                        <a:buSzPct val="25000"/>
                        <a:buNone/>
                      </a:pPr>
                      <a:r>
                        <a:rPr lang="it-IT"/>
                        <a:t>Unlikely</a:t>
                      </a:r>
                    </a:p>
                  </a:txBody>
                  <a:tcPr marR="91450" marB="45725" marT="45725" marL="91450"/>
                </a:tc>
                <a:tc>
                  <a:txBody>
                    <a:bodyPr>
                      <a:noAutofit/>
                    </a:bodyPr>
                    <a:lstStyle/>
                    <a:p>
                      <a:pPr algn="l" rtl="0" lvl="0">
                        <a:spcBef>
                          <a:spcPts val="0"/>
                        </a:spcBef>
                        <a:spcAft>
                          <a:spcPts val="0"/>
                        </a:spcAft>
                        <a:buSzPct val="25000"/>
                        <a:buNone/>
                      </a:pPr>
                      <a:r>
                        <a:rPr lang="it-IT"/>
                        <a:t>Very High</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r>
              <a:tr h="370850">
                <a:tc>
                  <a:txBody>
                    <a:bodyPr>
                      <a:noAutofit/>
                    </a:bodyPr>
                    <a:lstStyle/>
                    <a:p>
                      <a:pPr algn="l" rtl="0" lvl="0">
                        <a:spcBef>
                          <a:spcPts val="0"/>
                        </a:spcBef>
                        <a:spcAft>
                          <a:spcPts val="0"/>
                        </a:spcAft>
                        <a:buSzPct val="25000"/>
                        <a:buNone/>
                      </a:pPr>
                      <a:r>
                        <a:rPr sz="1600" lang="it-IT"/>
                        <a:t>Criminal - Terrorist</a:t>
                      </a:r>
                    </a:p>
                  </a:txBody>
                  <a:tcPr marR="91450" marB="45725" marT="45725" marL="91450"/>
                </a:tc>
                <a:tc>
                  <a:txBody>
                    <a:bodyPr>
                      <a:noAutofit/>
                    </a:bodyPr>
                    <a:lstStyle/>
                    <a:p>
                      <a:pPr algn="l" rtl="0" lvl="0">
                        <a:spcBef>
                          <a:spcPts val="0"/>
                        </a:spcBef>
                        <a:spcAft>
                          <a:spcPts val="0"/>
                        </a:spcAft>
                        <a:buSzPct val="25000"/>
                        <a:buNone/>
                      </a:pPr>
                      <a:r>
                        <a:rPr lang="it-IT"/>
                        <a:t>Likely</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r>
              <a:tr h="370850">
                <a:tc>
                  <a:txBody>
                    <a:bodyPr>
                      <a:noAutofit/>
                    </a:bodyPr>
                    <a:lstStyle/>
                    <a:p>
                      <a:pPr algn="l" rtl="0" lvl="0">
                        <a:spcBef>
                          <a:spcPts val="0"/>
                        </a:spcBef>
                        <a:spcAft>
                          <a:spcPts val="0"/>
                        </a:spcAft>
                        <a:buSzPct val="25000"/>
                        <a:buNone/>
                      </a:pPr>
                      <a:r>
                        <a:rPr sz="1600" lang="it-IT"/>
                        <a:t>Criminal</a:t>
                      </a:r>
                      <a:r>
                        <a:rPr baseline="0" sz="1600" lang="it-IT"/>
                        <a:t> -Petty</a:t>
                      </a:r>
                    </a:p>
                  </a:txBody>
                  <a:tcPr marR="91450" marB="45725" marT="45725" marL="91450"/>
                </a:tc>
                <a:tc>
                  <a:txBody>
                    <a:bodyPr>
                      <a:noAutofit/>
                    </a:bodyPr>
                    <a:lstStyle/>
                    <a:p>
                      <a:pPr algn="l" rtl="0" lvl="0">
                        <a:spcBef>
                          <a:spcPts val="0"/>
                        </a:spcBef>
                        <a:spcAft>
                          <a:spcPts val="0"/>
                        </a:spcAft>
                        <a:buSzPct val="25000"/>
                        <a:buNone/>
                      </a:pPr>
                      <a:r>
                        <a:rPr lang="it-IT"/>
                        <a:t>Unlikely</a:t>
                      </a:r>
                    </a:p>
                  </a:txBody>
                  <a:tcPr marR="91450" marB="45725" marT="45725" marL="91450"/>
                </a:tc>
                <a:tc>
                  <a:txBody>
                    <a:bodyPr>
                      <a:noAutofit/>
                    </a:bodyPr>
                    <a:lstStyle/>
                    <a:p>
                      <a:pPr algn="l" rtl="0" lvl="0">
                        <a:spcBef>
                          <a:spcPts val="0"/>
                        </a:spcBef>
                        <a:spcAft>
                          <a:spcPts val="0"/>
                        </a:spcAft>
                        <a:buSzPct val="25000"/>
                        <a:buNone/>
                      </a:pPr>
                      <a:r>
                        <a:rPr lang="it-IT"/>
                        <a:t>High</a:t>
                      </a:r>
                    </a:p>
                  </a:txBody>
                  <a:tcPr marR="91450" marB="45725" marT="45725" marL="91450"/>
                </a:tc>
                <a:tc>
                  <a:txBody>
                    <a:bodyPr>
                      <a:noAutofit/>
                    </a:bodyPr>
                    <a:lstStyle/>
                    <a:p>
                      <a:pPr algn="l" rtl="0" lvl="0">
                        <a:spcBef>
                          <a:spcPts val="0"/>
                        </a:spcBef>
                        <a:spcAft>
                          <a:spcPts val="0"/>
                        </a:spcAft>
                        <a:buSzPct val="25000"/>
                        <a:buNone/>
                      </a:pPr>
                      <a:r>
                        <a:rPr lang="it-IT"/>
                        <a:t>Medium</a:t>
                      </a:r>
                    </a:p>
                  </a:txBody>
                  <a:tcPr marR="91450" marB="45725" marT="45725" marL="91450"/>
                </a:tc>
              </a:tr>
            </a:tbl>
          </a:graphicData>
        </a:graphic>
      </p:graphicFrame>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11"/>
                                        </p:tgtEl>
                                        <p:attrNameLst>
                                          <p:attrName>style.visibility</p:attrName>
                                        </p:attrNameLst>
                                      </p:cBhvr>
                                      <p:to>
                                        <p:strVal val="visible"/>
                                      </p:to>
                                    </p:set>
                                    <p:animEffect transition="in" filter="fade">
                                      <p:cBhvr>
                                        <p:cTn dur="1"/>
                                        <p:tgtEl>
                                          <p:spTgt spid="41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15"/>
                                        </p:tgtEl>
                                        <p:attrNameLst>
                                          <p:attrName>style.visibility</p:attrName>
                                        </p:attrNameLst>
                                      </p:cBhvr>
                                      <p:to>
                                        <p:strVal val="visible"/>
                                      </p:to>
                                    </p:set>
                                    <p:animEffect transition="in" filter="fade">
                                      <p:cBhvr>
                                        <p:cTn dur="1"/>
                                        <p:tgtEl>
                                          <p:spTgt spid="4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y="0" x="0"/>
          <a:ext cy="0" cx="0"/>
          <a:chOff y="0" x="0"/>
          <a:chExt cy="0" cx="0"/>
        </a:xfrm>
      </p:grpSpPr>
      <p:sp>
        <p:nvSpPr>
          <p:cNvPr id="79" name="Shape 7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SecRAM Methodology</a:t>
            </a:r>
          </a:p>
        </p:txBody>
      </p:sp>
      <p:sp>
        <p:nvSpPr>
          <p:cNvPr id="80" name="Shape 80"/>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lnSpc>
                <a:spcPct val="12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Methodology used in ATM to conduct risk assessment</a:t>
            </a:r>
          </a:p>
          <a:p>
            <a:pPr algn="l" rtl="0" lvl="0" marR="0" indent="-342900" marL="342900">
              <a:lnSpc>
                <a:spcPct val="12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Applied to determine the feasibility of new projects conducted by Air Navigation Service Providers</a:t>
            </a:r>
          </a:p>
          <a:p>
            <a:pPr algn="l" rtl="0" lvl="0" marR="0" indent="-342900" marL="342900">
              <a:lnSpc>
                <a:spcPct val="120000"/>
              </a:lnSpc>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Focus on the identification, assessment and mitigation of risks</a:t>
            </a:r>
          </a:p>
        </p:txBody>
      </p:sp>
      <p:sp>
        <p:nvSpPr>
          <p:cNvPr id="81" name="Shape 8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82" name="Shape 8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83" name="Shape 8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9" name="Shape 419"/>
        <p:cNvGrpSpPr/>
        <p:nvPr/>
      </p:nvGrpSpPr>
      <p:grpSpPr>
        <a:xfrm>
          <a:off y="0" x="0"/>
          <a:ext cy="0" cx="0"/>
          <a:chOff y="0" x="0"/>
          <a:chExt cy="0" cx="0"/>
        </a:xfrm>
      </p:grpSpPr>
      <p:sp>
        <p:nvSpPr>
          <p:cNvPr id="420" name="Shape 42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Define and Agree Management Options</a:t>
            </a:r>
          </a:p>
        </p:txBody>
      </p:sp>
      <p:pic>
        <p:nvPicPr>
          <p:cNvPr id="421" name="Shape 421"/>
          <p:cNvPicPr preferRelativeResize="0"/>
          <p:nvPr/>
        </p:nvPicPr>
        <p:blipFill>
          <a:blip r:embed="rId3"/>
          <a:stretch>
            <a:fillRect/>
          </a:stretch>
        </p:blipFill>
        <p:spPr>
          <a:xfrm>
            <a:off y="1052736" x="1967072"/>
            <a:ext cy="5040783" cx="5209854"/>
          </a:xfrm>
          <a:prstGeom prst="rect">
            <a:avLst/>
          </a:prstGeom>
        </p:spPr>
      </p:pic>
      <p:sp>
        <p:nvSpPr>
          <p:cNvPr id="422" name="Shape 422"/>
          <p:cNvSpPr txBox="1"/>
          <p:nvPr>
            <p:ph idx="1" type="body"/>
          </p:nvPr>
        </p:nvSpPr>
        <p:spPr>
          <a:xfrm>
            <a:off y="1052736" x="251519"/>
            <a:ext cy="5040783" cx="8640960"/>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
        <p:nvSpPr>
          <p:cNvPr id="423" name="Shape 42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24" name="Shape 42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25" name="Shape 42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1" name="Shape 431"/>
        <p:cNvGrpSpPr/>
        <p:nvPr/>
      </p:nvGrpSpPr>
      <p:grpSpPr>
        <a:xfrm>
          <a:off y="0" x="0"/>
          <a:ext cy="0" cx="0"/>
          <a:chOff y="0" x="0"/>
          <a:chExt cy="0" cx="0"/>
        </a:xfrm>
      </p:grpSpPr>
      <p:sp>
        <p:nvSpPr>
          <p:cNvPr id="432" name="Shape 43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Decide Risks to be managed</a:t>
            </a:r>
          </a:p>
        </p:txBody>
      </p:sp>
      <p:sp>
        <p:nvSpPr>
          <p:cNvPr id="433" name="Shape 433"/>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Risk Register</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 and Project Manager</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Decide which risks can be tolerated </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Do Nothing About it </a:t>
            </a:r>
          </a:p>
          <a:p>
            <a:r>
              <a:t/>
            </a:r>
          </a:p>
          <a:p>
            <a:r>
              <a:t/>
            </a:r>
          </a:p>
          <a:p>
            <a:r>
              <a:t/>
            </a:r>
          </a:p>
          <a:p>
            <a:r>
              <a:t/>
            </a:r>
          </a:p>
        </p:txBody>
      </p:sp>
      <p:sp>
        <p:nvSpPr>
          <p:cNvPr id="434" name="Shape 434"/>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35" name="Shape 435"/>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36" name="Shape 436"/>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0" name="Shape 440"/>
        <p:cNvGrpSpPr/>
        <p:nvPr/>
      </p:nvGrpSpPr>
      <p:grpSpPr>
        <a:xfrm>
          <a:off y="0" x="0"/>
          <a:ext cy="0" cx="0"/>
          <a:chOff y="0" x="0"/>
          <a:chExt cy="0" cx="0"/>
        </a:xfrm>
      </p:grpSpPr>
      <p:sp>
        <p:nvSpPr>
          <p:cNvPr id="441" name="Shape 44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Identify Management Options</a:t>
            </a:r>
          </a:p>
        </p:txBody>
      </p:sp>
      <p:sp>
        <p:nvSpPr>
          <p:cNvPr id="442" name="Shape 442"/>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39130"/>
              <a:buFont typeface="Arial Narrow"/>
              <a:buChar char="•"/>
            </a:pPr>
            <a:r>
              <a:rPr strike="noStrike" u="none" b="1" cap="none" baseline="0" sz="2250" lang="it-IT" i="0">
                <a:solidFill>
                  <a:srgbClr val="1312FF"/>
                </a:solidFill>
                <a:latin typeface="Arial Narrow"/>
                <a:ea typeface="Arial Narrow"/>
                <a:cs typeface="Arial Narrow"/>
                <a:sym typeface="Arial Narrow"/>
              </a:rPr>
              <a:t>Input: Risk Register</a:t>
            </a:r>
          </a:p>
          <a:p>
            <a:pPr algn="l" rtl="0" lvl="0" marR="0" indent="-342900" marL="342900">
              <a:spcBef>
                <a:spcPts val="640"/>
              </a:spcBef>
              <a:spcAft>
                <a:spcPts val="0"/>
              </a:spcAft>
              <a:buClr>
                <a:srgbClr val="1312FF"/>
              </a:buClr>
              <a:buSzPct val="139130"/>
              <a:buFont typeface="Arial Narrow"/>
              <a:buChar char="•"/>
            </a:pPr>
            <a:r>
              <a:rPr strike="noStrike" u="none" b="1" cap="none" baseline="0" sz="2250" lang="it-IT" i="0">
                <a:solidFill>
                  <a:srgbClr val="1312FF"/>
                </a:solidFill>
                <a:latin typeface="Arial Narrow"/>
                <a:ea typeface="Arial Narrow"/>
                <a:cs typeface="Arial Narrow"/>
                <a:sym typeface="Arial Narrow"/>
              </a:rPr>
              <a:t>People Involved: Project Team with support of Security Experts</a:t>
            </a:r>
          </a:p>
          <a:p>
            <a:pPr algn="l" rtl="0" lvl="0" marR="0" indent="-342900" marL="342900">
              <a:spcBef>
                <a:spcPts val="640"/>
              </a:spcBef>
              <a:spcAft>
                <a:spcPts val="0"/>
              </a:spcAft>
              <a:buClr>
                <a:srgbClr val="1312FF"/>
              </a:buClr>
              <a:buSzPct val="139130"/>
              <a:buFont typeface="Arial Narrow"/>
              <a:buChar char="•"/>
            </a:pPr>
            <a:r>
              <a:rPr strike="noStrike" u="none" b="1" cap="none" baseline="0" sz="2250" lang="it-IT" i="0">
                <a:solidFill>
                  <a:srgbClr val="1312FF"/>
                </a:solidFill>
                <a:latin typeface="Arial Narrow"/>
                <a:ea typeface="Arial Narrow"/>
                <a:cs typeface="Arial Narrow"/>
                <a:sym typeface="Arial Narrow"/>
              </a:rPr>
              <a:t>Identify if risks have to be</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Terminated</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Transferred</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Mitigated</a:t>
            </a:r>
          </a:p>
          <a:p>
            <a:pPr algn="l" rtl="0" lvl="0" marR="0" indent="-342900" marL="342900">
              <a:spcBef>
                <a:spcPts val="640"/>
              </a:spcBef>
              <a:spcAft>
                <a:spcPts val="0"/>
              </a:spcAft>
              <a:buClr>
                <a:srgbClr val="1312FF"/>
              </a:buClr>
              <a:buSzPct val="139130"/>
              <a:buFont typeface="Arial Narrow"/>
              <a:buChar char="•"/>
            </a:pPr>
            <a:r>
              <a:rPr strike="noStrike" u="none" b="1" cap="none" baseline="0" sz="2250" lang="it-IT" i="0">
                <a:solidFill>
                  <a:srgbClr val="1312FF"/>
                </a:solidFill>
                <a:latin typeface="Arial Narrow"/>
                <a:ea typeface="Arial Narrow"/>
                <a:cs typeface="Arial Narrow"/>
                <a:sym typeface="Arial Narrow"/>
              </a:rPr>
              <a:t>Identify management options to mitigate the risks</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Corporate Direction and Policy</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Organization, Culture and Management</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Human Resources</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Physical  &amp; Environmental Security</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Operation of ICT Systems</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Technical Mechanisms &amp; Infrastructures</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Acquisition &amp; Development</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Monitoring &amp; Audit</a:t>
            </a:r>
          </a:p>
          <a:p>
            <a:pPr algn="l" rtl="0" lvl="1" marR="0" indent="-285750" marL="742950">
              <a:spcBef>
                <a:spcPts val="560"/>
              </a:spcBef>
              <a:spcAft>
                <a:spcPts val="0"/>
              </a:spcAft>
              <a:buClr>
                <a:srgbClr val="FC3E00"/>
              </a:buClr>
              <a:buSzPct val="140000"/>
              <a:buFont typeface="Arial Narrow"/>
              <a:buChar char="–"/>
            </a:pPr>
            <a:r>
              <a:rPr strike="noStrike" u="none" b="0" cap="none" baseline="0" sz="1950" lang="it-IT" i="0">
                <a:solidFill>
                  <a:srgbClr val="FC3E00"/>
                </a:solidFill>
                <a:latin typeface="Arial Narrow"/>
                <a:ea typeface="Arial Narrow"/>
                <a:cs typeface="Arial Narrow"/>
                <a:sym typeface="Arial Narrow"/>
              </a:rPr>
              <a:t>Compliance</a:t>
            </a:r>
          </a:p>
          <a:p>
            <a:r>
              <a:t/>
            </a:r>
          </a:p>
          <a:p>
            <a:r>
              <a:t/>
            </a:r>
          </a:p>
          <a:p>
            <a:r>
              <a:t/>
            </a:r>
          </a:p>
        </p:txBody>
      </p:sp>
      <p:sp>
        <p:nvSpPr>
          <p:cNvPr id="443" name="Shape 44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44" name="Shape 44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45" name="Shape 44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9" name="Shape 449"/>
        <p:cNvGrpSpPr/>
        <p:nvPr/>
      </p:nvGrpSpPr>
      <p:grpSpPr>
        <a:xfrm>
          <a:off y="0" x="0"/>
          <a:ext cy="0" cx="0"/>
          <a:chOff y="0" x="0"/>
          <a:chExt cy="0" cx="0"/>
        </a:xfrm>
      </p:grpSpPr>
      <p:sp>
        <p:nvSpPr>
          <p:cNvPr id="450" name="Shape 45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Check Consistency</a:t>
            </a:r>
          </a:p>
        </p:txBody>
      </p:sp>
      <p:sp>
        <p:nvSpPr>
          <p:cNvPr id="451" name="Shape 45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Input: Operational and Technical Concept</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Security Experts, Project Team</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Verify that the mitigation options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Do not introduce new risks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Do not interfere or reduce ANSP security performance</a:t>
            </a:r>
          </a:p>
        </p:txBody>
      </p:sp>
      <p:sp>
        <p:nvSpPr>
          <p:cNvPr id="452" name="Shape 45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53" name="Shape 45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54" name="Shape 45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8" name="Shape 458"/>
        <p:cNvGrpSpPr/>
        <p:nvPr/>
      </p:nvGrpSpPr>
      <p:grpSpPr>
        <a:xfrm>
          <a:off y="0" x="0"/>
          <a:ext cy="0" cx="0"/>
          <a:chOff y="0" x="0"/>
          <a:chExt cy="0" cx="0"/>
        </a:xfrm>
      </p:grpSpPr>
      <p:sp>
        <p:nvSpPr>
          <p:cNvPr id="459" name="Shape 45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Select Management Options</a:t>
            </a:r>
          </a:p>
        </p:txBody>
      </p:sp>
      <p:sp>
        <p:nvSpPr>
          <p:cNvPr id="460" name="Shape 460"/>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Output: List of controls</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People Involved: Project Manager</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Select which Management Options should be implemented based on:</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Acceptable to alla stakeholders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Feasible</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Cost-effective</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Balance between acceptability, feasibility and cost</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Balance between security and system functionalities</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Balance against other security risks</a:t>
            </a:r>
          </a:p>
          <a:p>
            <a:r>
              <a:t/>
            </a:r>
          </a:p>
        </p:txBody>
      </p:sp>
      <p:sp>
        <p:nvSpPr>
          <p:cNvPr id="461" name="Shape 46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62" name="Shape 46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63" name="Shape 46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7" name="Shape 467"/>
        <p:cNvGrpSpPr/>
        <p:nvPr/>
      </p:nvGrpSpPr>
      <p:grpSpPr>
        <a:xfrm>
          <a:off y="0" x="0"/>
          <a:ext cy="0" cx="0"/>
          <a:chOff y="0" x="0"/>
          <a:chExt cy="0" cx="0"/>
        </a:xfrm>
      </p:grpSpPr>
      <p:sp>
        <p:nvSpPr>
          <p:cNvPr id="468" name="Shape 46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Defines and Agree Management Options</a:t>
            </a:r>
          </a:p>
        </p:txBody>
      </p:sp>
      <p:sp>
        <p:nvSpPr>
          <p:cNvPr id="469" name="Shape 469"/>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High and Medium Security Risks has to be managed</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Thus, all the security risks need to be treated</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Let’s focus on the threat agent </a:t>
            </a:r>
            <a:r>
              <a:rPr strike="noStrike" u="none" b="1" cap="none" baseline="0" sz="3200" lang="it-IT" i="1">
                <a:solidFill>
                  <a:srgbClr val="FF0000"/>
                </a:solidFill>
                <a:latin typeface="Arial Narrow"/>
                <a:ea typeface="Arial Narrow"/>
                <a:cs typeface="Arial Narrow"/>
                <a:sym typeface="Arial Narrow"/>
              </a:rPr>
              <a:t>Compromised Sensor Maintainer </a:t>
            </a:r>
          </a:p>
        </p:txBody>
      </p:sp>
      <p:sp>
        <p:nvSpPr>
          <p:cNvPr id="470" name="Shape 47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71" name="Shape 47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72" name="Shape 47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6" name="Shape 476"/>
        <p:cNvGrpSpPr/>
        <p:nvPr/>
      </p:nvGrpSpPr>
      <p:grpSpPr>
        <a:xfrm>
          <a:off y="0" x="0"/>
          <a:ext cy="0" cx="0"/>
          <a:chOff y="0" x="0"/>
          <a:chExt cy="0" cx="0"/>
        </a:xfrm>
      </p:grpSpPr>
      <p:sp>
        <p:nvSpPr>
          <p:cNvPr id="477" name="Shape 477"/>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250" lang="it-IT" i="0">
                <a:solidFill>
                  <a:schemeClr val="lt1"/>
                </a:solidFill>
                <a:latin typeface="Arial Narrow"/>
                <a:ea typeface="Arial Narrow"/>
                <a:cs typeface="Arial Narrow"/>
                <a:sym typeface="Arial Narrow"/>
              </a:rPr>
              <a:t>Decides Risks to Be Managed and Identify Management Options</a:t>
            </a:r>
          </a:p>
        </p:txBody>
      </p:sp>
      <p:sp>
        <p:nvSpPr>
          <p:cNvPr id="478" name="Shape 478"/>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Organization, Culture and Management</a:t>
            </a:r>
          </a:p>
          <a:p>
            <a:pPr algn="l" rtl="0" lvl="1" marR="0" indent="-285750" marL="742950">
              <a:spcBef>
                <a:spcPts val="560"/>
              </a:spcBef>
              <a:spcAft>
                <a:spcPts val="0"/>
              </a:spcAft>
              <a:buClr>
                <a:schemeClr val="dk1"/>
              </a:buClr>
              <a:buSzPct val="155555"/>
              <a:buFont typeface="Arial Narrow"/>
              <a:buChar char="–"/>
            </a:pPr>
            <a:r>
              <a:rPr strike="noStrike" u="none" b="0" cap="none" baseline="0" sz="1750" lang="it-IT" i="0">
                <a:solidFill>
                  <a:schemeClr val="dk1"/>
                </a:solidFill>
                <a:latin typeface="Arial Narrow"/>
                <a:ea typeface="Arial Narrow"/>
                <a:cs typeface="Arial Narrow"/>
                <a:sym typeface="Arial Narrow"/>
              </a:rPr>
              <a:t>2.12 A management authorization process for all new operational/ data processing facilities, based on security risk assessment, shall be defined and implemented </a:t>
            </a:r>
          </a:p>
          <a:p>
            <a:pPr algn="l" rtl="0" lvl="1" marR="0" indent="-285750" marL="742950">
              <a:spcBef>
                <a:spcPts val="560"/>
              </a:spcBef>
              <a:spcAft>
                <a:spcPts val="0"/>
              </a:spcAft>
              <a:buClr>
                <a:schemeClr val="dk1"/>
              </a:buClr>
              <a:buSzPct val="155555"/>
              <a:buFont typeface="Arial Narrow"/>
              <a:buChar char="–"/>
            </a:pPr>
            <a:r>
              <a:rPr strike="noStrike" u="none" b="0" cap="none" baseline="0" sz="1750" lang="it-IT" i="0">
                <a:solidFill>
                  <a:schemeClr val="dk1"/>
                </a:solidFill>
                <a:latin typeface="Arial Narrow"/>
                <a:ea typeface="Arial Narrow"/>
                <a:cs typeface="Arial Narrow"/>
                <a:sym typeface="Arial Narrow"/>
              </a:rPr>
              <a:t>2.20 All employees, contractors and third party users of information systems and services shall be required to note and report any observed or suspected security weaknesses or malfunctions in systems or services</a:t>
            </a:r>
          </a:p>
          <a:p>
            <a:pPr algn="l" rtl="0" lvl="1" marR="0" indent="-285750" marL="742950">
              <a:spcBef>
                <a:spcPts val="560"/>
              </a:spcBef>
              <a:spcAft>
                <a:spcPts val="0"/>
              </a:spcAft>
              <a:buClr>
                <a:schemeClr val="dk1"/>
              </a:buClr>
              <a:buSzPct val="155555"/>
              <a:buFont typeface="Arial Narrow"/>
              <a:buChar char="–"/>
            </a:pPr>
            <a:r>
              <a:rPr strike="noStrike" u="none" b="0" cap="none" baseline="0" sz="1750" lang="it-IT" i="0">
                <a:solidFill>
                  <a:schemeClr val="dk1"/>
                </a:solidFill>
                <a:latin typeface="Arial Narrow"/>
                <a:ea typeface="Arial Narrow"/>
                <a:cs typeface="Arial Narrow"/>
                <a:sym typeface="Arial Narrow"/>
              </a:rPr>
              <a:t>2.25 Agreements with third parties involving accessing, processing, communicating or managing the organization's operational or data processing facilities, or adding products or services to data processing facilities shall cover all relevant security requirements.</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Human Resources</a:t>
            </a:r>
          </a:p>
          <a:p>
            <a:pPr algn="l" rtl="0" lvl="1" marR="0" indent="-285750" marL="742950">
              <a:spcBef>
                <a:spcPts val="580"/>
              </a:spcBef>
              <a:spcAft>
                <a:spcPts val="0"/>
              </a:spcAft>
              <a:buClr>
                <a:schemeClr val="dk1"/>
              </a:buClr>
              <a:buSzPct val="161111"/>
              <a:buFont typeface="Arial Narrow"/>
              <a:buChar char="–"/>
            </a:pPr>
            <a:r>
              <a:rPr strike="noStrike" u="none" b="0" cap="none" baseline="0" sz="1800" lang="it-IT" i="0">
                <a:solidFill>
                  <a:schemeClr val="dk1"/>
                </a:solidFill>
                <a:latin typeface="Arial Narrow"/>
                <a:ea typeface="Arial Narrow"/>
                <a:cs typeface="Arial Narrow"/>
                <a:sym typeface="Arial Narrow"/>
              </a:rPr>
              <a:t>3.3 As part of their contractual obligation, employees, contractors and third party users with access to critical systems shall agree and sign the terms and conditions of their employment contract, which shall state their and the organisation’s responsibilities for information security.</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Operation of ICT Systems</a:t>
            </a:r>
          </a:p>
          <a:p>
            <a:pPr algn="l" rtl="0" lvl="1" marR="0" indent="-285750" marL="742950">
              <a:spcBef>
                <a:spcPts val="580"/>
              </a:spcBef>
              <a:spcAft>
                <a:spcPts val="0"/>
              </a:spcAft>
              <a:buClr>
                <a:schemeClr val="dk1"/>
              </a:buClr>
              <a:buSzPct val="161111"/>
              <a:buFont typeface="Arial Narrow"/>
              <a:buChar char="–"/>
            </a:pPr>
            <a:r>
              <a:rPr strike="noStrike" u="none" b="0" cap="none" baseline="0" sz="1800" lang="it-IT" i="0">
                <a:solidFill>
                  <a:schemeClr val="dk1"/>
                </a:solidFill>
                <a:latin typeface="Arial Narrow"/>
                <a:ea typeface="Arial Narrow"/>
                <a:cs typeface="Arial Narrow"/>
                <a:sym typeface="Arial Narrow"/>
              </a:rPr>
              <a:t>5.5 There shall be procedures in place for the management of removable media. Media shall be disposed of securely and safely when no longer required</a:t>
            </a:r>
          </a:p>
          <a:p>
            <a:pPr algn="l" rtl="0" lvl="1" marR="0" indent="-285750" marL="742950">
              <a:spcBef>
                <a:spcPts val="580"/>
              </a:spcBef>
              <a:spcAft>
                <a:spcPts val="0"/>
              </a:spcAft>
              <a:buClr>
                <a:schemeClr val="dk1"/>
              </a:buClr>
              <a:buSzPct val="161111"/>
              <a:buFont typeface="Arial Narrow"/>
              <a:buChar char="–"/>
            </a:pPr>
            <a:r>
              <a:rPr strike="noStrike" u="none" b="0" cap="none" baseline="0" sz="1800" lang="it-IT" i="0">
                <a:solidFill>
                  <a:schemeClr val="dk1"/>
                </a:solidFill>
                <a:latin typeface="Arial Narrow"/>
                <a:ea typeface="Arial Narrow"/>
                <a:cs typeface="Arial Narrow"/>
                <a:sym typeface="Arial Narrow"/>
              </a:rPr>
              <a:t>5.9 Users shall be required to follow good security practices in the selection and use of passwords and shall ensure that unattended equipment has appropriate protection</a:t>
            </a:r>
          </a:p>
        </p:txBody>
      </p:sp>
      <p:sp>
        <p:nvSpPr>
          <p:cNvPr id="479" name="Shape 479"/>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80" name="Shape 480"/>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81" name="Shape 481"/>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5" name="Shape 485"/>
        <p:cNvGrpSpPr/>
        <p:nvPr/>
      </p:nvGrpSpPr>
      <p:grpSpPr>
        <a:xfrm>
          <a:off y="0" x="0"/>
          <a:ext cy="0" cx="0"/>
          <a:chOff y="0" x="0"/>
          <a:chExt cy="0" cx="0"/>
        </a:xfrm>
      </p:grpSpPr>
      <p:sp>
        <p:nvSpPr>
          <p:cNvPr id="486" name="Shape 48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250" lang="it-IT" i="0">
                <a:solidFill>
                  <a:schemeClr val="lt1"/>
                </a:solidFill>
                <a:latin typeface="Arial Narrow"/>
                <a:ea typeface="Arial Narrow"/>
                <a:cs typeface="Arial Narrow"/>
                <a:sym typeface="Arial Narrow"/>
              </a:rPr>
              <a:t>Decides Risks to Be Managed and Identify Management Options</a:t>
            </a:r>
          </a:p>
        </p:txBody>
      </p:sp>
      <p:sp>
        <p:nvSpPr>
          <p:cNvPr id="487" name="Shape 487"/>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28000"/>
              <a:buFont typeface="Arial Narrow"/>
              <a:buChar char="•"/>
            </a:pPr>
            <a:r>
              <a:rPr strike="noStrike" u="none" b="1" cap="none" baseline="0" sz="2500" lang="it-IT" i="0">
                <a:solidFill>
                  <a:srgbClr val="1312FF"/>
                </a:solidFill>
                <a:latin typeface="Arial Narrow"/>
                <a:ea typeface="Arial Narrow"/>
                <a:cs typeface="Arial Narrow"/>
                <a:sym typeface="Arial Narrow"/>
              </a:rPr>
              <a:t>Technical Mechanism and Infrastructure</a:t>
            </a:r>
          </a:p>
          <a:p>
            <a:pPr algn="l" rtl="0" lvl="1" marR="0" indent="-285750" marL="742950">
              <a:spcBef>
                <a:spcPts val="560"/>
              </a:spcBef>
              <a:spcAft>
                <a:spcPts val="0"/>
              </a:spcAft>
              <a:buClr>
                <a:schemeClr val="dk1"/>
              </a:buClr>
              <a:buSzPct val="127272"/>
              <a:buFont typeface="Arial Narrow"/>
              <a:buChar char="–"/>
            </a:pPr>
            <a:r>
              <a:rPr strike="noStrike" u="none" b="0" cap="none" baseline="0" sz="2150" lang="it-IT" i="0">
                <a:solidFill>
                  <a:schemeClr val="dk1"/>
                </a:solidFill>
                <a:latin typeface="Arial Narrow"/>
                <a:ea typeface="Arial Narrow"/>
                <a:cs typeface="Arial Narrow"/>
                <a:sym typeface="Arial Narrow"/>
              </a:rPr>
              <a:t>6.1 Detection, prevention, and recovery controls to protect against malicious code in all systems and appropriate user awareness procedures shall be implemented.</a:t>
            </a:r>
          </a:p>
          <a:p>
            <a:pPr algn="l" rtl="0" lvl="1" marR="0" indent="-285750" marL="742950">
              <a:spcBef>
                <a:spcPts val="560"/>
              </a:spcBef>
              <a:spcAft>
                <a:spcPts val="0"/>
              </a:spcAft>
              <a:buClr>
                <a:schemeClr val="dk1"/>
              </a:buClr>
              <a:buSzPct val="127272"/>
              <a:buFont typeface="Arial Narrow"/>
              <a:buChar char="–"/>
            </a:pPr>
            <a:r>
              <a:rPr strike="noStrike" u="none" b="0" cap="none" baseline="0" sz="2150" lang="it-IT" i="0">
                <a:solidFill>
                  <a:schemeClr val="dk1"/>
                </a:solidFill>
                <a:latin typeface="Arial Narrow"/>
                <a:ea typeface="Arial Narrow"/>
                <a:cs typeface="Arial Narrow"/>
                <a:sym typeface="Arial Narrow"/>
              </a:rPr>
              <a:t>6.16 Validation checks shall be incorporated into critical applications to detect any corruption of information through processing errors or deliberate acts.</a:t>
            </a:r>
          </a:p>
          <a:p>
            <a:pPr algn="l" rtl="0" lvl="0" marR="0" indent="-342900" marL="342900">
              <a:spcBef>
                <a:spcPts val="640"/>
              </a:spcBef>
              <a:spcAft>
                <a:spcPts val="0"/>
              </a:spcAft>
              <a:buClr>
                <a:srgbClr val="1312FF"/>
              </a:buClr>
              <a:buSzPct val="128000"/>
              <a:buFont typeface="Arial Narrow"/>
              <a:buChar char="•"/>
            </a:pPr>
            <a:r>
              <a:rPr strike="noStrike" u="none" b="1" cap="none" baseline="0" sz="2500" lang="it-IT" i="0">
                <a:solidFill>
                  <a:srgbClr val="1312FF"/>
                </a:solidFill>
                <a:latin typeface="Arial Narrow"/>
                <a:ea typeface="Arial Narrow"/>
                <a:cs typeface="Arial Narrow"/>
                <a:sym typeface="Arial Narrow"/>
              </a:rPr>
              <a:t>Acquisition and Development</a:t>
            </a:r>
          </a:p>
          <a:p>
            <a:pPr algn="l" rtl="0" lvl="1" marR="0" indent="-285750" marL="742950">
              <a:spcBef>
                <a:spcPts val="560"/>
              </a:spcBef>
              <a:spcAft>
                <a:spcPts val="0"/>
              </a:spcAft>
              <a:buClr>
                <a:schemeClr val="dk1"/>
              </a:buClr>
              <a:buSzPct val="127272"/>
              <a:buFont typeface="Arial Narrow"/>
              <a:buChar char="–"/>
            </a:pPr>
            <a:r>
              <a:rPr strike="noStrike" u="none" b="0" cap="none" baseline="0" sz="2150" lang="it-IT" i="0">
                <a:solidFill>
                  <a:schemeClr val="dk1"/>
                </a:solidFill>
                <a:latin typeface="Arial Narrow"/>
                <a:ea typeface="Arial Narrow"/>
                <a:cs typeface="Arial Narrow"/>
                <a:sym typeface="Arial Narrow"/>
              </a:rPr>
              <a:t>7.2 There shall be procedures in place to control the installation of software on operational systems, with critical function.</a:t>
            </a:r>
          </a:p>
          <a:p>
            <a:pPr algn="l" rtl="0" lvl="0" marR="0" indent="-342900" marL="342900">
              <a:spcBef>
                <a:spcPts val="640"/>
              </a:spcBef>
              <a:spcAft>
                <a:spcPts val="0"/>
              </a:spcAft>
              <a:buClr>
                <a:srgbClr val="1312FF"/>
              </a:buClr>
              <a:buSzPct val="128000"/>
              <a:buFont typeface="Arial Narrow"/>
              <a:buChar char="•"/>
            </a:pPr>
            <a:r>
              <a:rPr strike="noStrike" u="none" b="1" cap="none" baseline="0" sz="2500" lang="it-IT" i="0">
                <a:solidFill>
                  <a:srgbClr val="1312FF"/>
                </a:solidFill>
                <a:latin typeface="Arial Narrow"/>
                <a:ea typeface="Arial Narrow"/>
                <a:cs typeface="Arial Narrow"/>
                <a:sym typeface="Arial Narrow"/>
              </a:rPr>
              <a:t>Monitoring and Audit</a:t>
            </a:r>
          </a:p>
          <a:p>
            <a:pPr algn="l" rtl="0" lvl="1" marR="0" indent="-285750" marL="742950">
              <a:spcBef>
                <a:spcPts val="560"/>
              </a:spcBef>
              <a:spcAft>
                <a:spcPts val="0"/>
              </a:spcAft>
              <a:buClr>
                <a:schemeClr val="dk1"/>
              </a:buClr>
              <a:buSzPct val="127272"/>
              <a:buFont typeface="Arial Narrow"/>
              <a:buChar char="–"/>
            </a:pPr>
            <a:r>
              <a:rPr strike="noStrike" u="none" b="0" cap="none" baseline="0" sz="2150" lang="it-IT" i="0">
                <a:solidFill>
                  <a:schemeClr val="dk1"/>
                </a:solidFill>
                <a:latin typeface="Arial Narrow"/>
                <a:ea typeface="Arial Narrow"/>
                <a:cs typeface="Arial Narrow"/>
                <a:sym typeface="Arial Narrow"/>
              </a:rPr>
              <a:t>8.2 System administrator and system operator activities on critical systems shall be logged.</a:t>
            </a:r>
          </a:p>
          <a:p>
            <a:pPr algn="l" rtl="0" lvl="1" marR="0" indent="-285750" marL="742950">
              <a:spcBef>
                <a:spcPts val="560"/>
              </a:spcBef>
              <a:spcAft>
                <a:spcPts val="0"/>
              </a:spcAft>
              <a:buClr>
                <a:schemeClr val="dk1"/>
              </a:buClr>
              <a:buSzPct val="127272"/>
              <a:buFont typeface="Arial Narrow"/>
              <a:buChar char="–"/>
            </a:pPr>
            <a:r>
              <a:rPr strike="noStrike" u="none" b="0" cap="none" baseline="0" sz="2150" lang="it-IT" i="0">
                <a:solidFill>
                  <a:schemeClr val="dk1"/>
                </a:solidFill>
                <a:latin typeface="Arial Narrow"/>
                <a:ea typeface="Arial Narrow"/>
                <a:cs typeface="Arial Narrow"/>
                <a:sym typeface="Arial Narrow"/>
              </a:rPr>
              <a:t>8.5 Access to information systems audit tools used for critical systems shall be protected to prevent any possible misuse or compromise.</a:t>
            </a:r>
          </a:p>
        </p:txBody>
      </p:sp>
      <p:sp>
        <p:nvSpPr>
          <p:cNvPr id="488" name="Shape 48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89" name="Shape 48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90" name="Shape 49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4" name="Shape 494"/>
        <p:cNvGrpSpPr/>
        <p:nvPr/>
      </p:nvGrpSpPr>
      <p:grpSpPr>
        <a:xfrm>
          <a:off y="0" x="0"/>
          <a:ext cy="0" cx="0"/>
          <a:chOff y="0" x="0"/>
          <a:chExt cy="0" cx="0"/>
        </a:xfrm>
      </p:grpSpPr>
      <p:sp>
        <p:nvSpPr>
          <p:cNvPr id="495" name="Shape 49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Material Available</a:t>
            </a:r>
          </a:p>
        </p:txBody>
      </p:sp>
      <p:sp>
        <p:nvSpPr>
          <p:cNvPr id="496" name="Shape 496"/>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SecRAM Guidance Material </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Individual copy available upon signature of  two copies of a non disclosure agreement </a:t>
            </a:r>
          </a:p>
          <a:p>
            <a:pPr algn="l" rtl="0" lvl="1" marR="0" indent="-285750" marL="742950">
              <a:spcBef>
                <a:spcPts val="560"/>
              </a:spcBef>
              <a:spcAft>
                <a:spcPts val="0"/>
              </a:spcAft>
              <a:buClr>
                <a:srgbClr val="FC3E00"/>
              </a:buClr>
              <a:buSzPct val="100000"/>
              <a:buFont typeface="Arial Narrow"/>
              <a:buChar char="–"/>
            </a:pPr>
            <a:r>
              <a:rPr strike="noStrike" u="none" b="0" cap="none" baseline="0" sz="2800" lang="it-IT" i="0">
                <a:solidFill>
                  <a:srgbClr val="FC3E00"/>
                </a:solidFill>
                <a:latin typeface="Arial Narrow"/>
                <a:ea typeface="Arial Narrow"/>
                <a:cs typeface="Arial Narrow"/>
                <a:sym typeface="Arial Narrow"/>
              </a:rPr>
              <a:t>1 copy is for us and another one signed by the Head of Department will be returned to you </a:t>
            </a:r>
          </a:p>
          <a:p>
            <a:r>
              <a:t/>
            </a:r>
          </a:p>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ISO 27002:2005 Information Technology, Security Techniques, Code of practice for information security management</a:t>
            </a:r>
          </a:p>
          <a:p>
            <a:pPr algn="l" rtl="0" lvl="0" marR="0" indent="0" marL="0">
              <a:spcBef>
                <a:spcPts val="640"/>
              </a:spcBef>
              <a:spcAft>
                <a:spcPts val="0"/>
              </a:spcAft>
              <a:buClr>
                <a:srgbClr val="1312FF"/>
              </a:buClr>
              <a:buSzPct val="25000"/>
              <a:buFont typeface="Arial Narrow"/>
              <a:buNone/>
            </a:pPr>
            <a:r>
              <a:rPr strike="noStrike" u="none" b="1" cap="none" baseline="0" sz="3200" lang="it-IT" i="0">
                <a:solidFill>
                  <a:srgbClr val="1312FF"/>
                </a:solidFill>
                <a:latin typeface="Arial Narrow"/>
                <a:ea typeface="Arial Narrow"/>
                <a:cs typeface="Arial Narrow"/>
                <a:sym typeface="Arial Narrow"/>
              </a:rPr>
              <a:t> </a:t>
            </a:r>
          </a:p>
        </p:txBody>
      </p:sp>
      <p:sp>
        <p:nvSpPr>
          <p:cNvPr id="497" name="Shape 49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498" name="Shape 49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499" name="Shape 49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y="0" x="0"/>
          <a:ext cy="0" cx="0"/>
          <a:chOff y="0" x="0"/>
          <a:chExt cy="0" cx="0"/>
        </a:xfrm>
      </p:grpSpPr>
      <p:sp>
        <p:nvSpPr>
          <p:cNvPr id="88" name="Shape 8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SecRAM Overview</a:t>
            </a:r>
          </a:p>
        </p:txBody>
      </p:sp>
      <p:pic>
        <p:nvPicPr>
          <p:cNvPr id="89" name="Shape 89"/>
          <p:cNvPicPr preferRelativeResize="0"/>
          <p:nvPr/>
        </p:nvPicPr>
        <p:blipFill>
          <a:blip r:embed="rId3"/>
          <a:stretch>
            <a:fillRect/>
          </a:stretch>
        </p:blipFill>
        <p:spPr>
          <a:xfrm>
            <a:off y="1052736" x="1350404"/>
            <a:ext cy="5040782" cx="6443187"/>
          </a:xfrm>
          <a:prstGeom prst="rect">
            <a:avLst/>
          </a:prstGeom>
        </p:spPr>
      </p:pic>
      <p:sp>
        <p:nvSpPr>
          <p:cNvPr id="90" name="Shape 90"/>
          <p:cNvSpPr txBox="1"/>
          <p:nvPr>
            <p:ph idx="1" type="body"/>
          </p:nvPr>
        </p:nvSpPr>
        <p:spPr>
          <a:xfrm>
            <a:off y="1052736" x="251519"/>
            <a:ext cy="5040783" cx="8640960"/>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
        <p:nvSpPr>
          <p:cNvPr id="91" name="Shape 9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92" name="Shape 9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93" name="Shape 9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y="0" x="0"/>
          <a:ext cy="0" cx="0"/>
          <a:chOff y="0" x="0"/>
          <a:chExt cy="0" cx="0"/>
        </a:xfrm>
      </p:grpSpPr>
      <p:pic>
        <p:nvPicPr>
          <p:cNvPr id="98" name="Shape 98"/>
          <p:cNvPicPr preferRelativeResize="0"/>
          <p:nvPr/>
        </p:nvPicPr>
        <p:blipFill>
          <a:blip r:embed="rId3"/>
          <a:stretch>
            <a:fillRect/>
          </a:stretch>
        </p:blipFill>
        <p:spPr>
          <a:xfrm>
            <a:off y="2025274" x="2051719"/>
            <a:ext cy="4068022" cx="5020721"/>
          </a:xfrm>
          <a:prstGeom prst="rect">
            <a:avLst/>
          </a:prstGeom>
        </p:spPr>
      </p:pic>
      <p:sp>
        <p:nvSpPr>
          <p:cNvPr id="99" name="Shape 9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An Example</a:t>
            </a:r>
          </a:p>
        </p:txBody>
      </p:sp>
      <p:sp>
        <p:nvSpPr>
          <p:cNvPr id="100" name="Shape 100"/>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00000"/>
              <a:buFont typeface="Arial Narrow"/>
              <a:buChar char="•"/>
            </a:pPr>
            <a:r>
              <a:rPr strike="noStrike" u="none" b="1" cap="none" baseline="0" sz="3200" lang="it-IT" i="0">
                <a:solidFill>
                  <a:srgbClr val="1312FF"/>
                </a:solidFill>
                <a:latin typeface="Arial Narrow"/>
                <a:ea typeface="Arial Narrow"/>
                <a:cs typeface="Arial Narrow"/>
                <a:sym typeface="Arial Narrow"/>
              </a:rPr>
              <a:t>ENAV decides to deploy a new surveillance system at Verona Airport</a:t>
            </a:r>
          </a:p>
          <a:p>
            <a:r>
              <a:t/>
            </a:r>
          </a:p>
        </p:txBody>
      </p:sp>
      <p:sp>
        <p:nvSpPr>
          <p:cNvPr id="101" name="Shape 10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02" name="Shape 10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03" name="Shape 10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
        <p:nvSpPr>
          <p:cNvPr id="104" name="Shape 104"/>
          <p:cNvSpPr txBox="1"/>
          <p:nvPr/>
        </p:nvSpPr>
        <p:spPr>
          <a:xfrm>
            <a:off y="4293096" x="683568"/>
            <a:ext cy="384720" cx="1152128"/>
          </a:xfrm>
          <a:prstGeom prst="rect">
            <a:avLst/>
          </a:prstGeom>
          <a:noFill/>
          <a:ln>
            <a:noFill/>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900" lang="it-IT" i="0">
                <a:solidFill>
                  <a:schemeClr val="dk1"/>
                </a:solidFill>
                <a:latin typeface="Arial Narrow"/>
                <a:ea typeface="Arial Narrow"/>
                <a:cs typeface="Arial Narrow"/>
                <a:sym typeface="Arial Narrow"/>
              </a:rPr>
              <a:t>RADARs</a:t>
            </a:r>
          </a:p>
        </p:txBody>
      </p:sp>
      <p:sp>
        <p:nvSpPr>
          <p:cNvPr id="105" name="Shape 105"/>
          <p:cNvSpPr txBox="1"/>
          <p:nvPr/>
        </p:nvSpPr>
        <p:spPr>
          <a:xfrm>
            <a:off y="3476326" x="2627783"/>
            <a:ext cy="384720" cx="2232248"/>
          </a:xfrm>
          <a:prstGeom prst="rect">
            <a:avLst/>
          </a:prstGeom>
          <a:noFill/>
          <a:ln>
            <a:noFill/>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900" lang="it-IT" i="0">
                <a:solidFill>
                  <a:schemeClr val="dk1"/>
                </a:solidFill>
                <a:latin typeface="Arial Narrow"/>
                <a:ea typeface="Arial Narrow"/>
                <a:cs typeface="Arial Narrow"/>
                <a:sym typeface="Arial Narrow"/>
              </a:rPr>
              <a:t>CONTROL TOWER</a:t>
            </a:r>
          </a:p>
        </p:txBody>
      </p:sp>
      <p:sp>
        <p:nvSpPr>
          <p:cNvPr id="106" name="Shape 106"/>
          <p:cNvSpPr txBox="1"/>
          <p:nvPr/>
        </p:nvSpPr>
        <p:spPr>
          <a:xfrm>
            <a:off y="1772816" x="6300192"/>
            <a:ext cy="384720" cx="1440160"/>
          </a:xfrm>
          <a:prstGeom prst="rect">
            <a:avLst/>
          </a:prstGeom>
          <a:noFill/>
          <a:ln>
            <a:noFill/>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900" lang="it-IT" i="0">
                <a:solidFill>
                  <a:schemeClr val="dk1"/>
                </a:solidFill>
                <a:latin typeface="Arial Narrow"/>
                <a:ea typeface="Arial Narrow"/>
                <a:cs typeface="Arial Narrow"/>
                <a:sym typeface="Arial Narrow"/>
              </a:rPr>
              <a:t>SATELLITES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y="0" x="0"/>
          <a:ext cy="0" cx="0"/>
          <a:chOff y="0" x="0"/>
          <a:chExt cy="0" cx="0"/>
        </a:xfrm>
      </p:grpSpPr>
      <p:sp>
        <p:nvSpPr>
          <p:cNvPr id="111" name="Shape 11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Risk Model – Key Terminology</a:t>
            </a:r>
          </a:p>
        </p:txBody>
      </p:sp>
      <p:sp>
        <p:nvSpPr>
          <p:cNvPr id="112" name="Shape 112"/>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Asset</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Anything that has value to the organization</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Asset register</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Record of assets with their age, cost, supplier, responsibility and use</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Threat Agent</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The source of a threat – person, entity, organization-  with or without malicious intent</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Attacker </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A person, entity or organization causing a threat with malicious intent</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Threat </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A potential cause of an unwanted incident</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Threat action</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The action taken by a threat agent</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Impact</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An evaluated consequence of a particular event</a:t>
            </a:r>
          </a:p>
          <a:p>
            <a:pPr algn="l" rtl="0" lvl="0" marR="0" indent="-342900" marL="342900">
              <a:spcBef>
                <a:spcPts val="640"/>
              </a:spcBef>
              <a:spcAft>
                <a:spcPts val="0"/>
              </a:spcAft>
              <a:buClr>
                <a:srgbClr val="1312FF"/>
              </a:buClr>
              <a:buSzPct val="160000"/>
              <a:buFont typeface="Arial Narrow"/>
              <a:buChar char="•"/>
            </a:pPr>
            <a:r>
              <a:rPr strike="noStrike" u="none" b="1" cap="none" baseline="0" sz="2000" lang="it-IT" i="0">
                <a:solidFill>
                  <a:srgbClr val="1312FF"/>
                </a:solidFill>
                <a:latin typeface="Arial Narrow"/>
                <a:ea typeface="Arial Narrow"/>
                <a:cs typeface="Arial Narrow"/>
                <a:sym typeface="Arial Narrow"/>
              </a:rPr>
              <a:t>Likelihood</a:t>
            </a:r>
          </a:p>
          <a:p>
            <a:pPr algn="l" rtl="0" lvl="1" marR="0" indent="-285750" marL="742950">
              <a:spcBef>
                <a:spcPts val="560"/>
              </a:spcBef>
              <a:spcAft>
                <a:spcPts val="0"/>
              </a:spcAft>
              <a:buClr>
                <a:srgbClr val="FC3E00"/>
              </a:buClr>
              <a:buSzPct val="155555"/>
              <a:buFont typeface="Arial Narrow"/>
              <a:buChar char="–"/>
            </a:pPr>
            <a:r>
              <a:rPr strike="noStrike" u="none" b="0" cap="none" baseline="0" sz="1750" lang="it-IT" i="0">
                <a:solidFill>
                  <a:srgbClr val="FC3E00"/>
                </a:solidFill>
                <a:latin typeface="Arial Narrow"/>
                <a:ea typeface="Arial Narrow"/>
                <a:cs typeface="Arial Narrow"/>
                <a:sym typeface="Arial Narrow"/>
              </a:rPr>
              <a:t>The chance of something happening</a:t>
            </a:r>
          </a:p>
        </p:txBody>
      </p:sp>
      <p:sp>
        <p:nvSpPr>
          <p:cNvPr id="113" name="Shape 11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14" name="Shape 11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15" name="Shape 11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Risk Model – Key Terminology</a:t>
            </a:r>
          </a:p>
        </p:txBody>
      </p:sp>
      <p:sp>
        <p:nvSpPr>
          <p:cNvPr id="121" name="Shape 12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118518"/>
              <a:buFont typeface="Arial Narrow"/>
              <a:buChar char="•"/>
            </a:pPr>
            <a:r>
              <a:rPr strike="noStrike" u="none" b="1" cap="none" baseline="0" sz="2700" lang="it-IT" i="0">
                <a:solidFill>
                  <a:srgbClr val="1312FF"/>
                </a:solidFill>
                <a:latin typeface="Arial Narrow"/>
                <a:ea typeface="Arial Narrow"/>
                <a:cs typeface="Arial Narrow"/>
                <a:sym typeface="Arial Narrow"/>
              </a:rPr>
              <a:t>Security Risk Level </a:t>
            </a:r>
          </a:p>
          <a:p>
            <a:pPr algn="l" rtl="0" lvl="1" marR="0" indent="-285750" marL="742950">
              <a:spcBef>
                <a:spcPts val="560"/>
              </a:spcBef>
              <a:spcAft>
                <a:spcPts val="0"/>
              </a:spcAft>
              <a:buClr>
                <a:srgbClr val="FC3E00"/>
              </a:buClr>
              <a:buSzPct val="116666"/>
              <a:buFont typeface="Arial Narrow"/>
              <a:buChar char="–"/>
            </a:pPr>
            <a:r>
              <a:rPr strike="noStrike" u="none" b="0" cap="none" baseline="0" sz="2400" lang="it-IT" i="0">
                <a:solidFill>
                  <a:srgbClr val="FC3E00"/>
                </a:solidFill>
                <a:latin typeface="Arial Narrow"/>
                <a:ea typeface="Arial Narrow"/>
                <a:cs typeface="Arial Narrow"/>
                <a:sym typeface="Arial Narrow"/>
              </a:rPr>
              <a:t>Magnitude of risk expressed as impact and likelihood</a:t>
            </a:r>
          </a:p>
          <a:p>
            <a:pPr algn="l" rtl="0" lvl="0" marR="0" indent="-342900" marL="342900">
              <a:spcBef>
                <a:spcPts val="640"/>
              </a:spcBef>
              <a:spcAft>
                <a:spcPts val="0"/>
              </a:spcAft>
              <a:buClr>
                <a:srgbClr val="1312FF"/>
              </a:buClr>
              <a:buSzPct val="118518"/>
              <a:buFont typeface="Arial Narrow"/>
              <a:buChar char="•"/>
            </a:pPr>
            <a:r>
              <a:rPr strike="noStrike" u="none" b="1" cap="none" baseline="0" sz="2700" lang="it-IT" i="0">
                <a:solidFill>
                  <a:srgbClr val="1312FF"/>
                </a:solidFill>
                <a:latin typeface="Arial Narrow"/>
                <a:ea typeface="Arial Narrow"/>
                <a:cs typeface="Arial Narrow"/>
                <a:sym typeface="Arial Narrow"/>
              </a:rPr>
              <a:t>Inherent Security Risk</a:t>
            </a:r>
          </a:p>
          <a:p>
            <a:pPr algn="l" rtl="0" lvl="1" marR="0" indent="-285750" marL="742950">
              <a:spcBef>
                <a:spcPts val="560"/>
              </a:spcBef>
              <a:spcAft>
                <a:spcPts val="0"/>
              </a:spcAft>
              <a:buClr>
                <a:srgbClr val="FC3E00"/>
              </a:buClr>
              <a:buSzPct val="116666"/>
              <a:buFont typeface="Arial Narrow"/>
              <a:buChar char="–"/>
            </a:pPr>
            <a:r>
              <a:rPr strike="noStrike" u="none" b="0" cap="none" baseline="0" sz="2400" lang="it-IT" i="0">
                <a:solidFill>
                  <a:srgbClr val="FC3E00"/>
                </a:solidFill>
                <a:latin typeface="Arial Narrow"/>
                <a:ea typeface="Arial Narrow"/>
                <a:cs typeface="Arial Narrow"/>
                <a:sym typeface="Arial Narrow"/>
              </a:rPr>
              <a:t>Organization exposure to risk before any mitigation strategy</a:t>
            </a:r>
          </a:p>
          <a:p>
            <a:pPr algn="l" rtl="0" lvl="0" marR="0" indent="-342900" marL="342900">
              <a:spcBef>
                <a:spcPts val="640"/>
              </a:spcBef>
              <a:spcAft>
                <a:spcPts val="0"/>
              </a:spcAft>
              <a:buClr>
                <a:srgbClr val="1312FF"/>
              </a:buClr>
              <a:buSzPct val="118518"/>
              <a:buFont typeface="Arial Narrow"/>
              <a:buChar char="•"/>
            </a:pPr>
            <a:r>
              <a:rPr strike="noStrike" u="none" b="1" cap="none" baseline="0" sz="2700" lang="it-IT" i="0">
                <a:solidFill>
                  <a:srgbClr val="1312FF"/>
                </a:solidFill>
                <a:latin typeface="Arial Narrow"/>
                <a:ea typeface="Arial Narrow"/>
                <a:cs typeface="Arial Narrow"/>
                <a:sym typeface="Arial Narrow"/>
              </a:rPr>
              <a:t>Residual Risk</a:t>
            </a:r>
          </a:p>
          <a:p>
            <a:pPr algn="l" rtl="0" lvl="1" marR="0" indent="-285750" marL="742950">
              <a:spcBef>
                <a:spcPts val="560"/>
              </a:spcBef>
              <a:spcAft>
                <a:spcPts val="0"/>
              </a:spcAft>
              <a:buClr>
                <a:srgbClr val="FC3E00"/>
              </a:buClr>
              <a:buSzPct val="116666"/>
              <a:buFont typeface="Arial Narrow"/>
              <a:buChar char="–"/>
            </a:pPr>
            <a:r>
              <a:rPr strike="noStrike" u="none" b="0" cap="none" baseline="0" sz="2400" lang="it-IT" i="0">
                <a:solidFill>
                  <a:srgbClr val="FC3E00"/>
                </a:solidFill>
                <a:latin typeface="Arial Narrow"/>
                <a:ea typeface="Arial Narrow"/>
                <a:cs typeface="Arial Narrow"/>
                <a:sym typeface="Arial Narrow"/>
              </a:rPr>
              <a:t>The security risk remaining after risk treatment</a:t>
            </a:r>
          </a:p>
          <a:p>
            <a:pPr algn="l" rtl="0" lvl="0" marR="0" indent="-342900" marL="342900">
              <a:spcBef>
                <a:spcPts val="640"/>
              </a:spcBef>
              <a:spcAft>
                <a:spcPts val="0"/>
              </a:spcAft>
              <a:buClr>
                <a:srgbClr val="1312FF"/>
              </a:buClr>
              <a:buSzPct val="118518"/>
              <a:buFont typeface="Arial Narrow"/>
              <a:buChar char="•"/>
            </a:pPr>
            <a:r>
              <a:rPr strike="noStrike" u="none" b="1" cap="none" baseline="0" sz="2700" lang="it-IT" i="0">
                <a:solidFill>
                  <a:srgbClr val="1312FF"/>
                </a:solidFill>
                <a:latin typeface="Arial Narrow"/>
                <a:ea typeface="Arial Narrow"/>
                <a:cs typeface="Arial Narrow"/>
                <a:sym typeface="Arial Narrow"/>
              </a:rPr>
              <a:t>Security Risk Appetite</a:t>
            </a:r>
          </a:p>
          <a:p>
            <a:pPr algn="l" rtl="0" lvl="1" marR="0" indent="-285750" marL="742950">
              <a:spcBef>
                <a:spcPts val="560"/>
              </a:spcBef>
              <a:spcAft>
                <a:spcPts val="0"/>
              </a:spcAft>
              <a:buClr>
                <a:srgbClr val="FC3E00"/>
              </a:buClr>
              <a:buSzPct val="116666"/>
              <a:buFont typeface="Arial Narrow"/>
              <a:buChar char="–"/>
            </a:pPr>
            <a:r>
              <a:rPr strike="noStrike" u="none" b="0" cap="none" baseline="0" sz="2400" lang="it-IT" i="0">
                <a:solidFill>
                  <a:srgbClr val="FC3E00"/>
                </a:solidFill>
                <a:latin typeface="Arial Narrow"/>
                <a:ea typeface="Arial Narrow"/>
                <a:cs typeface="Arial Narrow"/>
                <a:sym typeface="Arial Narrow"/>
              </a:rPr>
              <a:t>The total amount of risk that an ANSP is prepared to retain</a:t>
            </a:r>
          </a:p>
          <a:p>
            <a:pPr algn="l" rtl="0" lvl="0" marR="0" indent="-342900" marL="342900">
              <a:spcBef>
                <a:spcPts val="640"/>
              </a:spcBef>
              <a:spcAft>
                <a:spcPts val="0"/>
              </a:spcAft>
              <a:buClr>
                <a:srgbClr val="1312FF"/>
              </a:buClr>
              <a:buSzPct val="118518"/>
              <a:buFont typeface="Arial Narrow"/>
              <a:buChar char="•"/>
            </a:pPr>
            <a:r>
              <a:rPr strike="noStrike" u="none" b="1" cap="none" baseline="0" sz="2700" lang="it-IT" i="0">
                <a:solidFill>
                  <a:srgbClr val="1312FF"/>
                </a:solidFill>
                <a:latin typeface="Arial Narrow"/>
                <a:ea typeface="Arial Narrow"/>
                <a:cs typeface="Arial Narrow"/>
                <a:sym typeface="Arial Narrow"/>
              </a:rPr>
              <a:t>Management Option</a:t>
            </a:r>
          </a:p>
          <a:p>
            <a:pPr algn="l" rtl="0" lvl="1" marR="0" indent="-285750" marL="742950">
              <a:spcBef>
                <a:spcPts val="560"/>
              </a:spcBef>
              <a:spcAft>
                <a:spcPts val="0"/>
              </a:spcAft>
              <a:buClr>
                <a:srgbClr val="FC3E00"/>
              </a:buClr>
              <a:buSzPct val="116666"/>
              <a:buFont typeface="Arial Narrow"/>
              <a:buChar char="–"/>
            </a:pPr>
            <a:r>
              <a:rPr strike="noStrike" u="none" b="0" cap="none" baseline="0" sz="2400" lang="it-IT" i="0">
                <a:solidFill>
                  <a:srgbClr val="FC3E00"/>
                </a:solidFill>
                <a:latin typeface="Arial Narrow"/>
                <a:ea typeface="Arial Narrow"/>
                <a:cs typeface="Arial Narrow"/>
                <a:sym typeface="Arial Narrow"/>
              </a:rPr>
              <a:t>A means to address security risks</a:t>
            </a:r>
          </a:p>
          <a:p>
            <a:pPr algn="l" rtl="0" lvl="0" marR="0" indent="-342900" marL="342900">
              <a:spcBef>
                <a:spcPts val="640"/>
              </a:spcBef>
              <a:spcAft>
                <a:spcPts val="0"/>
              </a:spcAft>
              <a:buClr>
                <a:srgbClr val="1312FF"/>
              </a:buClr>
              <a:buSzPct val="118518"/>
              <a:buFont typeface="Arial Narrow"/>
              <a:buChar char="•"/>
            </a:pPr>
            <a:r>
              <a:rPr strike="noStrike" u="none" b="1" cap="none" baseline="0" sz="2700" lang="it-IT" i="0">
                <a:solidFill>
                  <a:srgbClr val="1312FF"/>
                </a:solidFill>
                <a:latin typeface="Arial Narrow"/>
                <a:ea typeface="Arial Narrow"/>
                <a:cs typeface="Arial Narrow"/>
                <a:sym typeface="Arial Narrow"/>
              </a:rPr>
              <a:t>Security Risk Register</a:t>
            </a:r>
          </a:p>
          <a:p>
            <a:pPr algn="l" rtl="0" lvl="1" marR="0" indent="-285750" marL="742950">
              <a:spcBef>
                <a:spcPts val="560"/>
              </a:spcBef>
              <a:spcAft>
                <a:spcPts val="0"/>
              </a:spcAft>
              <a:buClr>
                <a:srgbClr val="FC3E00"/>
              </a:buClr>
              <a:buSzPct val="116666"/>
              <a:buFont typeface="Arial Narrow"/>
              <a:buChar char="–"/>
            </a:pPr>
            <a:r>
              <a:rPr strike="noStrike" u="none" b="0" cap="none" baseline="0" sz="2400" lang="it-IT" i="0">
                <a:solidFill>
                  <a:srgbClr val="FC3E00"/>
                </a:solidFill>
                <a:latin typeface="Arial Narrow"/>
                <a:ea typeface="Arial Narrow"/>
                <a:cs typeface="Arial Narrow"/>
                <a:sym typeface="Arial Narrow"/>
              </a:rPr>
              <a:t>Record of identified security risks and management options</a:t>
            </a:r>
          </a:p>
        </p:txBody>
      </p:sp>
      <p:sp>
        <p:nvSpPr>
          <p:cNvPr id="122" name="Shape 12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23" name="Shape 12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24" name="Shape 12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y="0" x="0"/>
          <a:ext cy="0" cx="0"/>
          <a:chOff y="0" x="0"/>
          <a:chExt cy="0" cx="0"/>
        </a:xfrm>
      </p:grpSpPr>
      <p:sp>
        <p:nvSpPr>
          <p:cNvPr id="129" name="Shape 12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Define Scope of the System</a:t>
            </a:r>
          </a:p>
        </p:txBody>
      </p:sp>
      <p:sp>
        <p:nvSpPr>
          <p:cNvPr id="130" name="Shape 13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buSzPct val="25000"/>
              <a:buNone/>
            </a:pPr>
            <a:r>
              <a:rPr strike="noStrike" u="none" b="0" cap="none" baseline="0" sz="1400" lang="it-IT" i="0">
                <a:solidFill>
                  <a:schemeClr val="dk1"/>
                </a:solidFill>
                <a:latin typeface="Arial Narrow"/>
                <a:ea typeface="Arial Narrow"/>
                <a:cs typeface="Arial Narrow"/>
                <a:sym typeface="Arial Narrow"/>
              </a:rPr>
              <a:t>Paci-Labunets-Security Engineering</a:t>
            </a:r>
          </a:p>
        </p:txBody>
      </p:sp>
      <p:sp>
        <p:nvSpPr>
          <p:cNvPr id="131" name="Shape 13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32" name="Shape 13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buSzPct val="25000"/>
              <a:buNone/>
            </a:pPr>
            <a:r>
              <a:rPr lang="it-IT"/>
              <a:t> </a:t>
            </a:r>
          </a:p>
        </p:txBody>
      </p:sp>
      <p:pic>
        <p:nvPicPr>
          <p:cNvPr id="133" name="Shape 133"/>
          <p:cNvPicPr preferRelativeResize="0"/>
          <p:nvPr/>
        </p:nvPicPr>
        <p:blipFill>
          <a:blip r:embed="rId3"/>
          <a:stretch>
            <a:fillRect/>
          </a:stretch>
        </p:blipFill>
        <p:spPr>
          <a:xfrm>
            <a:off y="1052736" x="573924"/>
            <a:ext cy="5040782" cx="7996150"/>
          </a:xfrm>
          <a:prstGeom prst="rect">
            <a:avLst/>
          </a:prstGeom>
        </p:spPr>
      </p:pic>
      <p:sp>
        <p:nvSpPr>
          <p:cNvPr id="134" name="Shape 134"/>
          <p:cNvSpPr txBox="1"/>
          <p:nvPr>
            <p:ph idx="1" type="body"/>
          </p:nvPr>
        </p:nvSpPr>
        <p:spPr>
          <a:xfrm>
            <a:off y="1052736" x="251519"/>
            <a:ext cy="5040783" cx="8640960"/>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