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5"/>
  </p:notesMasterIdLst>
  <p:handoutMasterIdLst>
    <p:handoutMasterId r:id="rId76"/>
  </p:handoutMasterIdLst>
  <p:sldIdLst>
    <p:sldId id="292" r:id="rId2"/>
    <p:sldId id="511" r:id="rId3"/>
    <p:sldId id="478" r:id="rId4"/>
    <p:sldId id="479" r:id="rId5"/>
    <p:sldId id="392" r:id="rId6"/>
    <p:sldId id="414" r:id="rId7"/>
    <p:sldId id="391" r:id="rId8"/>
    <p:sldId id="417" r:id="rId9"/>
    <p:sldId id="416" r:id="rId10"/>
    <p:sldId id="402" r:id="rId11"/>
    <p:sldId id="415" r:id="rId12"/>
    <p:sldId id="419" r:id="rId13"/>
    <p:sldId id="364" r:id="rId14"/>
    <p:sldId id="418" r:id="rId15"/>
    <p:sldId id="437" r:id="rId16"/>
    <p:sldId id="422" r:id="rId17"/>
    <p:sldId id="361" r:id="rId18"/>
    <p:sldId id="360" r:id="rId19"/>
    <p:sldId id="390" r:id="rId20"/>
    <p:sldId id="365" r:id="rId21"/>
    <p:sldId id="438" r:id="rId22"/>
    <p:sldId id="439" r:id="rId23"/>
    <p:sldId id="425" r:id="rId24"/>
    <p:sldId id="372" r:id="rId25"/>
    <p:sldId id="374" r:id="rId26"/>
    <p:sldId id="373" r:id="rId27"/>
    <p:sldId id="461" r:id="rId28"/>
    <p:sldId id="474" r:id="rId29"/>
    <p:sldId id="463" r:id="rId30"/>
    <p:sldId id="426" r:id="rId31"/>
    <p:sldId id="375" r:id="rId32"/>
    <p:sldId id="466" r:id="rId33"/>
    <p:sldId id="465" r:id="rId34"/>
    <p:sldId id="428" r:id="rId35"/>
    <p:sldId id="473" r:id="rId36"/>
    <p:sldId id="378" r:id="rId37"/>
    <p:sldId id="379" r:id="rId38"/>
    <p:sldId id="446" r:id="rId39"/>
    <p:sldId id="447" r:id="rId40"/>
    <p:sldId id="450" r:id="rId41"/>
    <p:sldId id="458" r:id="rId42"/>
    <p:sldId id="455" r:id="rId43"/>
    <p:sldId id="456" r:id="rId44"/>
    <p:sldId id="448" r:id="rId45"/>
    <p:sldId id="451" r:id="rId46"/>
    <p:sldId id="383" r:id="rId47"/>
    <p:sldId id="457" r:id="rId48"/>
    <p:sldId id="452" r:id="rId49"/>
    <p:sldId id="453" r:id="rId50"/>
    <p:sldId id="430" r:id="rId51"/>
    <p:sldId id="384" r:id="rId52"/>
    <p:sldId id="460" r:id="rId53"/>
    <p:sldId id="459" r:id="rId54"/>
    <p:sldId id="433" r:id="rId55"/>
    <p:sldId id="468" r:id="rId56"/>
    <p:sldId id="469" r:id="rId57"/>
    <p:sldId id="470" r:id="rId58"/>
    <p:sldId id="471" r:id="rId59"/>
    <p:sldId id="387" r:id="rId60"/>
    <p:sldId id="388" r:id="rId61"/>
    <p:sldId id="435" r:id="rId62"/>
    <p:sldId id="367" r:id="rId63"/>
    <p:sldId id="371" r:id="rId64"/>
    <p:sldId id="399" r:id="rId65"/>
    <p:sldId id="472" r:id="rId66"/>
    <p:sldId id="475" r:id="rId67"/>
    <p:sldId id="476" r:id="rId68"/>
    <p:sldId id="477" r:id="rId69"/>
    <p:sldId id="410" r:id="rId70"/>
    <p:sldId id="411" r:id="rId71"/>
    <p:sldId id="396" r:id="rId72"/>
    <p:sldId id="412" r:id="rId73"/>
    <p:sldId id="397" r:id="rId74"/>
  </p:sldIdLst>
  <p:sldSz cx="9144000" cy="6858000" type="screen4x3"/>
  <p:notesSz cx="6946900" cy="9271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C3E00"/>
    <a:srgbClr val="660066"/>
    <a:srgbClr val="131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83833" autoAdjust="0"/>
  </p:normalViewPr>
  <p:slideViewPr>
    <p:cSldViewPr>
      <p:cViewPr varScale="1">
        <p:scale>
          <a:sx n="49" d="100"/>
          <a:sy n="49" d="100"/>
        </p:scale>
        <p:origin x="859" y="86"/>
      </p:cViewPr>
      <p:guideLst>
        <p:guide orient="horz" pos="2160"/>
        <p:guide pos="340"/>
      </p:guideLst>
    </p:cSldViewPr>
  </p:slideViewPr>
  <p:outlineViewPr>
    <p:cViewPr>
      <p:scale>
        <a:sx n="33" d="100"/>
        <a:sy n="33" d="100"/>
      </p:scale>
      <p:origin x="53" y="12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584" y="48"/>
      </p:cViewPr>
      <p:guideLst>
        <p:guide orient="horz" pos="2920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r>
              <a:rPr lang="it-IT"/>
              <a:t>Undergraduate programme in Computer sciences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969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75847461-9333-474B-A59C-48D0F35FE5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3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r>
              <a:rPr lang="en-US"/>
              <a:t>Undergraduate programme in Computer sciences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969" y="0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690" y="4403725"/>
            <a:ext cx="555752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969" y="8805841"/>
            <a:ext cx="301032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4AD555CC-2C56-4C3A-9F15-4567BA0C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03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12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3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44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Consequence: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impact of an unwanted incident on an asset in terms of harm or reduced asset value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5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Consequence: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impact of an unwanted incident on an asset in terms of harm or reduced asset value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5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Consequence: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impact of an unwanted incident on an asset in terms of harm or reduced asset value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5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Consequence: </a:t>
            </a:r>
          </a:p>
          <a:p>
            <a:pPr lvl="1"/>
            <a:r>
              <a:rPr lang="en-US" sz="1400" dirty="0" smtClean="0">
                <a:solidFill>
                  <a:srgbClr val="00B050"/>
                </a:solidFill>
                <a:ea typeface="ＭＳ Ｐゴシック" pitchFamily="34" charset="-128"/>
              </a:rPr>
              <a:t>The impact of an unwanted incident on an asset in terms of harm or reduced asset value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5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4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Invetory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37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store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3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 DB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Inventory DB</a:t>
            </a:r>
          </a:p>
          <a:p>
            <a:r>
              <a:rPr lang="en-US" dirty="0" smtClean="0"/>
              <a:t>Interact with student</a:t>
            </a:r>
            <a:r>
              <a:rPr lang="en-US" baseline="0" dirty="0" smtClean="0"/>
              <a:t> (how the integrity of a DB is corrupted?)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32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Inventory DB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1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Inventory DB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1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Inventory DB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1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store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Customer</a:t>
            </a:r>
            <a:r>
              <a:rPr lang="en-US" baseline="0" dirty="0" smtClean="0"/>
              <a:t> DB and Compliance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9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InventoryDB</a:t>
            </a:r>
            <a:r>
              <a:rPr lang="en-US" dirty="0" smtClean="0"/>
              <a:t> – INTERACT with student</a:t>
            </a:r>
          </a:p>
          <a:p>
            <a:r>
              <a:rPr lang="en-US" dirty="0" smtClean="0"/>
              <a:t>Note: Vulnerability</a:t>
            </a:r>
            <a:r>
              <a:rPr lang="en-US" baseline="0" dirty="0" smtClean="0"/>
              <a:t> is a weakness. It means, event the Threat Scenario (condition) happens, but without the weakness, then the Attack cannot be happened.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31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InventoryDB</a:t>
            </a:r>
            <a:endParaRPr lang="en-US" dirty="0" smtClean="0"/>
          </a:p>
          <a:p>
            <a:r>
              <a:rPr lang="en-US" dirty="0" smtClean="0"/>
              <a:t>Note: Vulnerability</a:t>
            </a:r>
            <a:r>
              <a:rPr lang="en-US" baseline="0" dirty="0" smtClean="0"/>
              <a:t> is a weakness. It means, event the Threat Scenario (condition) happens, but without the weakness, then the Attack cannot be happened.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3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OnlineStore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1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CustomerDB</a:t>
            </a:r>
            <a:r>
              <a:rPr lang="en-US" baseline="0" dirty="0" smtClean="0"/>
              <a:t> and Compliance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57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 Narrow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1pPr>
            <a:lvl2pPr marL="38440010" indent="-37976684"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5pPr>
            <a:lvl6pPr marL="46332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6pPr>
            <a:lvl7pPr marL="92665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7pPr>
            <a:lvl8pPr marL="1389979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8pPr>
            <a:lvl9pPr marL="185330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0E741A28-E3C4-442D-87AF-1F5F4D0F467F}" type="slidenum">
              <a:rPr lang="en-US" sz="1200" b="0"/>
              <a:pPr/>
              <a:t>7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5968268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CustomerDB</a:t>
            </a:r>
            <a:r>
              <a:rPr lang="en-US" dirty="0" smtClean="0"/>
              <a:t> - Compliance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8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1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pitchFamily="34" charset="-128"/>
              </a:rPr>
              <a:t>Party: </a:t>
            </a:r>
            <a:r>
              <a:rPr lang="en-US" sz="1200" dirty="0" smtClean="0">
                <a:solidFill>
                  <a:srgbClr val="00B05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7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8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0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7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Undergraduate programme in Computer sciences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D555CC-2C56-4C3A-9F15-4567BA0CE6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6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eng_bia_2r_uni"/>
          <p:cNvPicPr>
            <a:picLocks noChangeAspect="1" noChangeArrowheads="1"/>
          </p:cNvPicPr>
          <p:nvPr userDrawn="1"/>
        </p:nvPicPr>
        <p:blipFill>
          <a:blip r:embed="rId2" cstate="print"/>
          <a:srcRect r="21329"/>
          <a:stretch>
            <a:fillRect/>
          </a:stretch>
        </p:blipFill>
        <p:spPr bwMode="auto">
          <a:xfrm>
            <a:off x="6630988" y="-1035496"/>
            <a:ext cx="17637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5948759"/>
            <a:ext cx="9144000" cy="9366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2800">
              <a:solidFill>
                <a:srgbClr val="1312FF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300">
                <a:solidFill>
                  <a:srgbClr val="FC3E00"/>
                </a:solidFill>
              </a:defRPr>
            </a:lvl1pPr>
          </a:lstStyle>
          <a:p>
            <a:r>
              <a:rPr lang="en-US"/>
              <a:t>Fare clic per modificare lo stile del titolo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271588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537B-5053-460D-ABC1-D6965A7789F8}" type="datetime1">
              <a:rPr lang="en-US" smtClean="0"/>
              <a:t>10/2/2013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b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F72F-B248-4BB0-9077-5668C0FCE504}" type="datetime1">
              <a:rPr lang="en-US" smtClean="0"/>
              <a:t>10/2/2013</a:t>
            </a:fld>
            <a:endParaRPr lang="en-US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413A9B33-A2AF-49EB-8613-D620A4A88D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1979613" y="6381750"/>
            <a:ext cx="4465637" cy="312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b="0" dirty="0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E1F9-AE5A-485E-AC3C-D603EE51751F}" type="datetime1">
              <a:rPr lang="en-US" smtClean="0"/>
              <a:t>10/2/2013</a:t>
            </a:fld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CCD2EFCD-E320-42C0-800B-6CABB22E38F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>
          <a:xfrm>
            <a:off x="2124075" y="6381750"/>
            <a:ext cx="4465638" cy="312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b="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9CA836A5-81A3-4DF5-B0CD-2D417C1CD8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>
          <a:xfrm>
            <a:off x="457200" y="6453188"/>
            <a:ext cx="11620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3353-747A-4318-B9ED-75B1F1845648}" type="datetime1">
              <a:rPr lang="en-US" smtClean="0"/>
              <a:t>10/2/2013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b="0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C04DC-2827-49BE-9971-7E4BAB730F96}" type="datetime1">
              <a:rPr lang="en-US" smtClean="0"/>
              <a:t>10/2/2013</a:t>
            </a:fld>
            <a:endParaRPr lang="en-US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857950E0-1859-4F05-916C-435F35ED7D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381750"/>
            <a:ext cx="446563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it-IT" b="0" dirty="0"/>
          </a:p>
        </p:txBody>
      </p:sp>
      <p:pic>
        <p:nvPicPr>
          <p:cNvPr id="1028" name="Picture 5" descr="eng_bia_2r_uni"/>
          <p:cNvPicPr>
            <a:picLocks noChangeAspect="1" noChangeArrowheads="1"/>
          </p:cNvPicPr>
          <p:nvPr userDrawn="1"/>
        </p:nvPicPr>
        <p:blipFill>
          <a:blip r:embed="rId7" cstate="print"/>
          <a:srcRect r="21329"/>
          <a:stretch>
            <a:fillRect/>
          </a:stretch>
        </p:blipFill>
        <p:spPr bwMode="auto">
          <a:xfrm>
            <a:off x="7524328" y="-819472"/>
            <a:ext cx="1547688" cy="7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8640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endParaRPr lang="en-US" dirty="0" smtClean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smtClean="0"/>
              <a:t>Secondo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pPr>
              <a:defRPr/>
            </a:pPr>
            <a:fld id="{10A6D8D7-F3DF-4DBF-82D9-2B09D9A794C9}" type="datetime1">
              <a:rPr lang="en-US" smtClean="0"/>
              <a:t>10/2/2013</a:t>
            </a:fld>
            <a:endParaRPr lang="en-US"/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948488" y="6308725"/>
            <a:ext cx="1905000" cy="549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r>
              <a:rPr lang="it-IT"/>
              <a:t>►</a:t>
            </a:r>
            <a:r>
              <a:rPr lang="it-IT">
                <a:solidFill>
                  <a:schemeClr val="folHlink"/>
                </a:solidFill>
              </a:rPr>
              <a:t> </a:t>
            </a:r>
            <a:fld id="{8E6F6D78-D349-4735-BE1E-92D541A949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74" y="332656"/>
            <a:ext cx="146685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11" y="116632"/>
            <a:ext cx="753701" cy="7537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9" r:id="rId3"/>
    <p:sldLayoutId id="2147483710" r:id="rId4"/>
    <p:sldLayoutId id="2147483707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1312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C3E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computer/swe/book/978-3-642-12322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coras.sourceforge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computer/swe/book/978-3-642-12322-1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ras.sourceforge.net/downloads.html" TargetMode="External"/><Relationship Id="rId4" Type="http://schemas.openxmlformats.org/officeDocument/2006/relationships/hyperlink" Target="http://coras.sourceforge.net/coras-tool-demo.htm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57" y="1367408"/>
            <a:ext cx="7772400" cy="981472"/>
          </a:xfrm>
        </p:spPr>
        <p:txBody>
          <a:bodyPr/>
          <a:lstStyle/>
          <a:p>
            <a:pPr eaLnBrk="1" hangingPunct="1"/>
            <a:r>
              <a:rPr lang="it-IT" dirty="0" smtClean="0"/>
              <a:t>Security Engineering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493640"/>
            <a:ext cx="8352928" cy="1295400"/>
          </a:xfrm>
        </p:spPr>
        <p:txBody>
          <a:bodyPr/>
          <a:lstStyle/>
          <a:p>
            <a:pPr eaLnBrk="1" hangingPunct="1"/>
            <a:r>
              <a:rPr lang="it-IT" dirty="0" smtClean="0"/>
              <a:t>Model-Driven Risk Analysis: </a:t>
            </a:r>
          </a:p>
          <a:p>
            <a:pPr eaLnBrk="1" hangingPunct="1"/>
            <a:r>
              <a:rPr lang="it-IT" dirty="0" smtClean="0"/>
              <a:t>The CORAS Approach</a:t>
            </a:r>
            <a:endParaRPr lang="it-IT" sz="2000" dirty="0" smtClean="0"/>
          </a:p>
          <a:p>
            <a:pPr eaLnBrk="1" hangingPunct="1"/>
            <a:r>
              <a:rPr lang="it-IT" sz="1800" dirty="0" smtClean="0">
                <a:solidFill>
                  <a:srgbClr val="002060"/>
                </a:solidFill>
              </a:rPr>
              <a:t>Le Minh Sang Tran</a:t>
            </a:r>
            <a:endParaRPr lang="it-IT" sz="2000" dirty="0" smtClean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781" y="4869160"/>
            <a:ext cx="7092251" cy="1008112"/>
            <a:chOff x="1196781" y="3429000"/>
            <a:chExt cx="7092251" cy="10081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429000"/>
              <a:ext cx="1008112" cy="10081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03032" y="3636927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Università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 </a:t>
              </a:r>
              <a:r>
                <a:rPr lang="en-US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degli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 </a:t>
              </a:r>
            </a:p>
            <a:p>
              <a:pPr algn="l"/>
              <a:r>
                <a:rPr lang="en-US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Studi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</a:rPr>
                <a:t> di Trento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781" y="3636640"/>
              <a:ext cx="3159195" cy="65645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001530" y="3935995"/>
            <a:ext cx="322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tran@disi.unitn.it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eight steps of a CORAS risk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13" y="1196752"/>
            <a:ext cx="6906479" cy="47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eight steps of a CORAS risk analysis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2275" y="1524000"/>
            <a:ext cx="8721725" cy="5334000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Preparation for the analysis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Customer presentation of the target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Refining the target description using asset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Approval of the target description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identification using threat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estimation using threat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evaluation using risk diagrams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800" dirty="0" smtClean="0"/>
              <a:t>Risk treatment using treatment diagrams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439072" cy="24487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39738" y="1484784"/>
            <a:ext cx="8435975" cy="2106612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439738" y="5088284"/>
            <a:ext cx="8435975" cy="788988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439738" y="3645024"/>
            <a:ext cx="8435975" cy="1374651"/>
          </a:xfrm>
          <a:prstGeom prst="rect">
            <a:avLst/>
          </a:prstGeom>
          <a:noFill/>
          <a:ln w="1905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493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Preparation for the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052513"/>
            <a:ext cx="8229600" cy="11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312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C3E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Objective: do the necessary initial preparations prior to the actual startup of the analysis</a:t>
            </a:r>
          </a:p>
          <a:p>
            <a:r>
              <a:rPr lang="en-US" dirty="0"/>
              <a:t>Tasks:</a:t>
            </a:r>
          </a:p>
          <a:p>
            <a:pPr lvl="1"/>
            <a:r>
              <a:rPr lang="en-US" b="0" dirty="0" smtClean="0"/>
              <a:t>Contact the customer for the case study</a:t>
            </a:r>
          </a:p>
          <a:p>
            <a:pPr lvl="1"/>
            <a:r>
              <a:rPr lang="en-US" b="0" dirty="0" smtClean="0"/>
              <a:t>Roughly </a:t>
            </a:r>
            <a:r>
              <a:rPr lang="en-US" b="0" dirty="0"/>
              <a:t>setting the scope and focus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0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AutoParts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err="1"/>
              <a:t>AutoParts</a:t>
            </a:r>
            <a:r>
              <a:rPr lang="en-US" sz="2400" b="0" dirty="0"/>
              <a:t> is </a:t>
            </a:r>
            <a:r>
              <a:rPr lang="en-US" sz="2400" b="0" dirty="0" smtClean="0"/>
              <a:t>a company. Its business </a:t>
            </a:r>
            <a:r>
              <a:rPr lang="en-US" sz="2400" b="0" dirty="0"/>
              <a:t>is to sell spare parts and accessories </a:t>
            </a:r>
            <a:r>
              <a:rPr lang="en-US" sz="2400" b="0" dirty="0" smtClean="0"/>
              <a:t>for a </a:t>
            </a:r>
            <a:r>
              <a:rPr lang="en-US" sz="2400" b="0" dirty="0"/>
              <a:t>wide range of car makes and vehicle models. </a:t>
            </a:r>
            <a:endParaRPr lang="en-US" sz="2400" b="0" dirty="0" smtClean="0"/>
          </a:p>
          <a:p>
            <a:r>
              <a:rPr lang="en-US" sz="2400" b="0" dirty="0" err="1"/>
              <a:t>AutoParts</a:t>
            </a:r>
            <a:r>
              <a:rPr lang="en-US" sz="2400" b="0" dirty="0"/>
              <a:t> has an automated online store.</a:t>
            </a:r>
          </a:p>
          <a:p>
            <a:r>
              <a:rPr lang="en-US" sz="2400" b="0" dirty="0" err="1" smtClean="0"/>
              <a:t>AutoParts</a:t>
            </a:r>
            <a:r>
              <a:rPr lang="en-US" sz="2400" b="0" dirty="0" smtClean="0"/>
              <a:t> is distributing catalogues </a:t>
            </a:r>
            <a:r>
              <a:rPr lang="en-US" sz="2400" b="0" dirty="0"/>
              <a:t>by </a:t>
            </a:r>
            <a:r>
              <a:rPr lang="en-US" sz="2400" b="0" dirty="0" smtClean="0"/>
              <a:t>mail that </a:t>
            </a:r>
            <a:r>
              <a:rPr lang="en-US" sz="2400" b="0" dirty="0"/>
              <a:t>present its products and is usually shipping the goods to the customers by </a:t>
            </a:r>
            <a:r>
              <a:rPr lang="en-US" sz="2400" b="0" dirty="0" smtClean="0"/>
              <a:t>cash on </a:t>
            </a:r>
            <a:r>
              <a:rPr lang="en-US" sz="2400" b="0" dirty="0"/>
              <a:t>delivery mail</a:t>
            </a:r>
            <a:r>
              <a:rPr lang="en-US" sz="2400" b="0" dirty="0" smtClean="0"/>
              <a:t>.</a:t>
            </a:r>
          </a:p>
          <a:p>
            <a:r>
              <a:rPr lang="en-US" sz="2400" b="0" dirty="0" err="1" smtClean="0"/>
              <a:t>AutoParts</a:t>
            </a:r>
            <a:r>
              <a:rPr lang="en-US" sz="2400" b="0" dirty="0" smtClean="0"/>
              <a:t> </a:t>
            </a:r>
            <a:r>
              <a:rPr lang="en-US" sz="2400" b="0" dirty="0"/>
              <a:t>has </a:t>
            </a:r>
            <a:r>
              <a:rPr lang="en-US" sz="2400" b="0" dirty="0" smtClean="0"/>
              <a:t>decided it </a:t>
            </a:r>
            <a:r>
              <a:rPr lang="en-US" sz="2400" b="0" dirty="0"/>
              <a:t>wants to do a risk analysis of the </a:t>
            </a:r>
            <a:r>
              <a:rPr lang="en-US" sz="2400" b="0" dirty="0" smtClean="0"/>
              <a:t>system. </a:t>
            </a:r>
          </a:p>
          <a:p>
            <a:r>
              <a:rPr lang="en-US" sz="2400" b="0" dirty="0" smtClean="0"/>
              <a:t>Of </a:t>
            </a:r>
            <a:r>
              <a:rPr lang="en-US" sz="2400" b="0" dirty="0"/>
              <a:t>particular </a:t>
            </a:r>
            <a:r>
              <a:rPr lang="en-US" sz="2400" b="0" dirty="0" smtClean="0"/>
              <a:t>concern for </a:t>
            </a:r>
            <a:r>
              <a:rPr lang="en-US" sz="2400" b="0" dirty="0"/>
              <a:t>the management </a:t>
            </a:r>
            <a:r>
              <a:rPr lang="en-US" sz="2400" b="0" dirty="0" smtClean="0"/>
              <a:t>is:</a:t>
            </a:r>
          </a:p>
          <a:p>
            <a:pPr lvl="1"/>
            <a:r>
              <a:rPr lang="en-US" sz="2000" b="0" dirty="0" smtClean="0"/>
              <a:t>the </a:t>
            </a:r>
            <a:r>
              <a:rPr lang="en-US" sz="2000" b="0" dirty="0"/>
              <a:t>web </a:t>
            </a:r>
            <a:r>
              <a:rPr lang="en-US" sz="2000" b="0" dirty="0" smtClean="0"/>
              <a:t>application that  connects </a:t>
            </a:r>
            <a:r>
              <a:rPr lang="en-US" sz="2000" b="0" dirty="0"/>
              <a:t>to both their </a:t>
            </a:r>
            <a:r>
              <a:rPr lang="en-US" sz="2000" b="0" dirty="0" smtClean="0"/>
              <a:t>customer database</a:t>
            </a:r>
            <a:r>
              <a:rPr lang="en-US" sz="2000" b="0" dirty="0"/>
              <a:t>, their inventory database and their online </a:t>
            </a:r>
            <a:r>
              <a:rPr lang="en-US" sz="2000" b="0" dirty="0" smtClean="0"/>
              <a:t>store.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16314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Customer presentation of the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achieve an initial understanding of the target of risk analysis</a:t>
            </a:r>
          </a:p>
          <a:p>
            <a:r>
              <a:rPr lang="en-US" sz="2800" dirty="0" smtClean="0"/>
              <a:t>Tasks: </a:t>
            </a:r>
          </a:p>
          <a:p>
            <a:pPr lvl="1"/>
            <a:r>
              <a:rPr lang="en-US" sz="2400" dirty="0" smtClean="0"/>
              <a:t>Customer presentation on the target</a:t>
            </a:r>
          </a:p>
          <a:p>
            <a:pPr lvl="1"/>
            <a:r>
              <a:rPr lang="en-US" sz="2400" dirty="0" smtClean="0"/>
              <a:t>Target to be understood by risk analysts</a:t>
            </a:r>
          </a:p>
          <a:p>
            <a:pPr lvl="1"/>
            <a:r>
              <a:rPr lang="en-US" sz="2400" dirty="0" smtClean="0"/>
              <a:t>Set the focus of the analysis</a:t>
            </a:r>
          </a:p>
          <a:p>
            <a:r>
              <a:rPr lang="en-US" sz="2800" dirty="0" smtClean="0"/>
              <a:t>Artifact to be produced:</a:t>
            </a:r>
          </a:p>
          <a:p>
            <a:pPr lvl="1"/>
            <a:r>
              <a:rPr lang="en-US" sz="2400" dirty="0" smtClean="0"/>
              <a:t>Description of the target:</a:t>
            </a:r>
          </a:p>
          <a:p>
            <a:pPr lvl="2"/>
            <a:r>
              <a:rPr lang="en-US" sz="2000" dirty="0" smtClean="0"/>
              <a:t>The overall goals of the analysis</a:t>
            </a:r>
          </a:p>
          <a:p>
            <a:pPr lvl="2"/>
            <a:r>
              <a:rPr lang="en-US" sz="2000" dirty="0" smtClean="0"/>
              <a:t>The target that wishes to have analyzed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8553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Customer presentation on the target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7504" y="1052513"/>
            <a:ext cx="4388296" cy="5073650"/>
          </a:xfrm>
        </p:spPr>
        <p:txBody>
          <a:bodyPr/>
          <a:lstStyle/>
          <a:p>
            <a:r>
              <a:rPr lang="en-US" sz="2400" dirty="0" smtClean="0"/>
              <a:t>Understand customer’s </a:t>
            </a:r>
            <a:r>
              <a:rPr lang="en-US" sz="2400" dirty="0"/>
              <a:t>goals and target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b="0" dirty="0"/>
              <a:t>Of particular concern for the management is:</a:t>
            </a:r>
          </a:p>
          <a:p>
            <a:pPr lvl="2"/>
            <a:r>
              <a:rPr lang="en-US" sz="1600" dirty="0"/>
              <a:t>the web application that  connects to both their customer database, their inventory database and their online store. 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20" y="1196752"/>
            <a:ext cx="44780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6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88640"/>
            <a:ext cx="7221488" cy="633412"/>
          </a:xfrm>
        </p:spPr>
        <p:txBody>
          <a:bodyPr/>
          <a:lstStyle/>
          <a:p>
            <a:r>
              <a:rPr lang="en-US" dirty="0" smtClean="0"/>
              <a:t>Step 3: Refining the target description using asset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Objective: ensure a common and more precise understanding of the target analysis, including its scope, focus, and main assets</a:t>
            </a:r>
          </a:p>
          <a:p>
            <a:r>
              <a:rPr lang="en-US" sz="2400" dirty="0" smtClean="0"/>
              <a:t>Task:</a:t>
            </a:r>
          </a:p>
          <a:p>
            <a:pPr lvl="1"/>
            <a:r>
              <a:rPr lang="en-US" sz="2000" dirty="0"/>
              <a:t>The target </a:t>
            </a:r>
            <a:r>
              <a:rPr lang="en-US" sz="2000" dirty="0" smtClean="0"/>
              <a:t>is understood </a:t>
            </a:r>
            <a:r>
              <a:rPr lang="en-US" sz="2000" dirty="0"/>
              <a:t>by the risk analysts</a:t>
            </a:r>
          </a:p>
          <a:p>
            <a:pPr lvl="1"/>
            <a:r>
              <a:rPr lang="en-US" sz="2000" dirty="0" smtClean="0"/>
              <a:t>Identify the parties and assets</a:t>
            </a:r>
            <a:endParaRPr lang="en-US" sz="2000" dirty="0"/>
          </a:p>
          <a:p>
            <a:pPr lvl="1"/>
            <a:r>
              <a:rPr lang="en-US" sz="2000" dirty="0" smtClean="0"/>
              <a:t>Conduct a </a:t>
            </a:r>
            <a:r>
              <a:rPr lang="en-US" sz="2000" dirty="0"/>
              <a:t>high-level </a:t>
            </a:r>
            <a:r>
              <a:rPr lang="en-US" sz="2000" dirty="0" smtClean="0"/>
              <a:t>analysis:</a:t>
            </a:r>
          </a:p>
          <a:p>
            <a:pPr lvl="2"/>
            <a:r>
              <a:rPr lang="en-US" sz="1800" dirty="0"/>
              <a:t>The first threats, vulnerabilities, threat scenarios and unwanted incidents are </a:t>
            </a:r>
            <a:r>
              <a:rPr lang="en-US" sz="1800" dirty="0" smtClean="0"/>
              <a:t>identified.</a:t>
            </a:r>
          </a:p>
          <a:p>
            <a:r>
              <a:rPr lang="en-US" sz="2000" dirty="0"/>
              <a:t>Artifacts to be produced:</a:t>
            </a:r>
          </a:p>
          <a:p>
            <a:pPr lvl="1"/>
            <a:r>
              <a:rPr lang="en-US" sz="1800" dirty="0"/>
              <a:t>Asset diagram</a:t>
            </a:r>
          </a:p>
          <a:p>
            <a:pPr lvl="1"/>
            <a:r>
              <a:rPr lang="en-US" sz="1800" dirty="0" smtClean="0"/>
              <a:t>High-level analysis: preliminary </a:t>
            </a:r>
            <a:r>
              <a:rPr lang="en-US" sz="1800" dirty="0"/>
              <a:t>list of Unwanted incidents</a:t>
            </a:r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0370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Identify involving parties</a:t>
            </a:r>
          </a:p>
          <a:p>
            <a:r>
              <a:rPr lang="en-US" b="0" dirty="0"/>
              <a:t>Identify assets of each party </a:t>
            </a:r>
            <a:r>
              <a:rPr lang="en-US" b="0" dirty="0" smtClean="0"/>
              <a:t>intends </a:t>
            </a:r>
            <a:r>
              <a:rPr lang="en-US" b="0" dirty="0"/>
              <a:t>to </a:t>
            </a:r>
            <a:r>
              <a:rPr lang="en-US" b="0" dirty="0" smtClean="0"/>
              <a:t>protect:</a:t>
            </a:r>
          </a:p>
          <a:p>
            <a:pPr lvl="1"/>
            <a:r>
              <a:rPr lang="en-US" dirty="0"/>
              <a:t>The “THINGS” that are </a:t>
            </a:r>
            <a:r>
              <a:rPr lang="en-US" dirty="0" smtClean="0"/>
              <a:t>valuable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Notions to be used in Asset Diagram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520280" cy="165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Identify Party and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Party:</a:t>
            </a:r>
          </a:p>
          <a:p>
            <a:pPr lvl="1"/>
            <a:r>
              <a:rPr lang="en-US" sz="2400" dirty="0" err="1" smtClean="0"/>
              <a:t>AutoParts</a:t>
            </a:r>
            <a:r>
              <a:rPr lang="en-US" sz="2400" dirty="0" smtClean="0"/>
              <a:t> company</a:t>
            </a:r>
          </a:p>
          <a:p>
            <a:r>
              <a:rPr lang="en-US" sz="2800" dirty="0" smtClean="0"/>
              <a:t>Asset:</a:t>
            </a:r>
          </a:p>
          <a:p>
            <a:pPr lvl="1"/>
            <a:r>
              <a:rPr lang="en-US" sz="2400" dirty="0" smtClean="0"/>
              <a:t>Inventory DB</a:t>
            </a:r>
          </a:p>
          <a:p>
            <a:pPr lvl="1"/>
            <a:r>
              <a:rPr lang="en-US" sz="2400" dirty="0" smtClean="0"/>
              <a:t>Customer DB</a:t>
            </a:r>
          </a:p>
          <a:p>
            <a:pPr lvl="1"/>
            <a:r>
              <a:rPr lang="en-US" sz="2400" dirty="0" smtClean="0"/>
              <a:t>Online store</a:t>
            </a:r>
          </a:p>
          <a:p>
            <a:pPr lvl="1"/>
            <a:r>
              <a:rPr lang="en-US" sz="2400" dirty="0" smtClean="0"/>
              <a:t>Compliance</a:t>
            </a:r>
          </a:p>
          <a:p>
            <a:pPr lvl="1"/>
            <a:r>
              <a:rPr lang="en-US" sz="2400" dirty="0" smtClean="0"/>
              <a:t>Company reputation</a:t>
            </a:r>
          </a:p>
          <a:p>
            <a:pPr lvl="1"/>
            <a:r>
              <a:rPr lang="en-US" sz="2400" dirty="0" smtClean="0"/>
              <a:t>Customer satisfaction</a:t>
            </a:r>
          </a:p>
          <a:p>
            <a:pPr lvl="1"/>
            <a:r>
              <a:rPr lang="en-US" sz="2400" dirty="0" smtClean="0"/>
              <a:t>Supplier’s trust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3930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597092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Asset </a:t>
            </a:r>
            <a:r>
              <a:rPr lang="en-US" dirty="0"/>
              <a:t>d</a:t>
            </a:r>
            <a:r>
              <a:rPr lang="en-US" dirty="0" smtClean="0"/>
              <a:t>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Relations </a:t>
            </a:r>
            <a:r>
              <a:rPr lang="en-US" sz="2000" dirty="0"/>
              <a:t>between assets</a:t>
            </a:r>
          </a:p>
          <a:p>
            <a:pPr lvl="1"/>
            <a:r>
              <a:rPr lang="en-US" sz="1800" dirty="0"/>
              <a:t>Harm in one asset might harm also other assets.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sp>
        <p:nvSpPr>
          <p:cNvPr id="8" name="TextBox 7"/>
          <p:cNvSpPr txBox="1"/>
          <p:nvPr/>
        </p:nvSpPr>
        <p:spPr>
          <a:xfrm>
            <a:off x="2810283" y="1412775"/>
            <a:ext cx="6815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Party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162212" y="1605136"/>
            <a:ext cx="648071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49504" y="2276872"/>
            <a:ext cx="14686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Indirect asset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588225" y="2469233"/>
            <a:ext cx="648071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5784" y="3068960"/>
            <a:ext cx="14702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Harm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372200" y="3261320"/>
            <a:ext cx="881176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3836367"/>
            <a:ext cx="7264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Asset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604505" y="4028728"/>
            <a:ext cx="648071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Lecture’s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Provide you with the models and </a:t>
            </a:r>
            <a:r>
              <a:rPr lang="en-US" sz="2800" dirty="0" smtClean="0">
                <a:ea typeface="ＭＳ Ｐゴシック" pitchFamily="34" charset="-128"/>
              </a:rPr>
              <a:t>tools of the CORAS approach </a:t>
            </a:r>
            <a:r>
              <a:rPr lang="en-US" sz="2800" dirty="0">
                <a:ea typeface="ＭＳ Ｐゴシック" pitchFamily="34" charset="-128"/>
              </a:rPr>
              <a:t>to successfully </a:t>
            </a:r>
            <a:r>
              <a:rPr lang="en-US" sz="2800" dirty="0" smtClean="0">
                <a:ea typeface="ＭＳ Ｐゴシック" pitchFamily="34" charset="-128"/>
              </a:rPr>
              <a:t>prepare the </a:t>
            </a:r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Presentation</a:t>
            </a:r>
            <a:r>
              <a:rPr lang="en-US" sz="2800" dirty="0" smtClean="0">
                <a:ea typeface="ＭＳ Ｐゴシック" pitchFamily="34" charset="-128"/>
              </a:rPr>
              <a:t> and </a:t>
            </a:r>
            <a:r>
              <a:rPr lang="en-US" sz="2800" dirty="0" smtClean="0">
                <a:solidFill>
                  <a:srgbClr val="002060"/>
                </a:solidFill>
                <a:ea typeface="ＭＳ Ｐゴシック" pitchFamily="34" charset="-128"/>
              </a:rPr>
              <a:t>Deliverables </a:t>
            </a:r>
          </a:p>
          <a:p>
            <a:pPr lvl="2">
              <a:defRPr/>
            </a:pPr>
            <a:endParaRPr lang="en-US" sz="1600" dirty="0">
              <a:solidFill>
                <a:srgbClr val="1312FF"/>
              </a:solidFill>
            </a:endParaRP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40004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High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evel Risk </a:t>
            </a: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nalysis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Preliminary list of Unwanted Incidents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40160"/>
              </p:ext>
            </p:extLst>
          </p:nvPr>
        </p:nvGraphicFramePr>
        <p:xfrm>
          <a:off x="431539" y="1857962"/>
          <a:ext cx="8280921" cy="343329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92288"/>
                <a:gridCol w="2928326"/>
                <a:gridCol w="2760307"/>
              </a:tblGrid>
              <a:tr h="1512168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Who/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What is the cause?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How? What may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happen? What does it harm?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makes this possible?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…..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…..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3012"/>
            <a:ext cx="1962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985020"/>
            <a:ext cx="2552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3012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High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evel Risk </a:t>
            </a: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nalysis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49400"/>
              </p:ext>
            </p:extLst>
          </p:nvPr>
        </p:nvGraphicFramePr>
        <p:xfrm>
          <a:off x="539552" y="1052736"/>
          <a:ext cx="8172908" cy="57137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58475"/>
                <a:gridCol w="2890130"/>
                <a:gridCol w="2724303"/>
              </a:tblGrid>
              <a:tr h="1701858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Who/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What is the cause?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How? What may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happen? What does it harm?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makes this possible?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9571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Hacker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Breaks into system and compromises integrity or confidentiality of databases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Use of web application and remote access; insufficient access control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644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Hacker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Attack compromises integrity or</a:t>
                      </a: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confidentiality of personal data</a:t>
                      </a: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causing loss of compliance with</a:t>
                      </a:r>
                    </a:p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data protection laws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Use of web application and remote access; insufficient access control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9571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Hacker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Introduces virus to the system that compromises integrity or confidentiality of databases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Insufficient virus protection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589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Hacker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DoS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attack causes online store to go down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Use of web application; insufficient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DoS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attack prevention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1962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552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0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Example: High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evel Risk </a:t>
            </a: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nalysis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93061"/>
              </p:ext>
            </p:extLst>
          </p:nvPr>
        </p:nvGraphicFramePr>
        <p:xfrm>
          <a:off x="431539" y="1340768"/>
          <a:ext cx="8280921" cy="4754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92288"/>
                <a:gridCol w="2928326"/>
                <a:gridCol w="2760307"/>
              </a:tblGrid>
              <a:tr h="1512168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Who/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What is the cause?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How? What may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happen? What does it harm?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What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makes this possible?</a:t>
                      </a:r>
                      <a:endParaRPr lang="en-US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System failure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Online store goes down because of failure of web application or loss of network connection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Immature technology; loss of</a:t>
                      </a:r>
                    </a:p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network connection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Employee of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AutoParts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Collection and processing of personal data diverge from data protection laws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Lack of competence on data protection laws; insufficient routines for processing personal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d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ata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4796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Employee of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AutoParts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Sloppiness compromises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integrity or confidentiality of databases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Lack of competence; work processes not aligned with policy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962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552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657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smtClean="0"/>
              <a:t>Approval of the target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Objective: decide a ranking of the assets; establish scales for estimating risks and criteria for evaluate risks</a:t>
            </a:r>
          </a:p>
          <a:p>
            <a:r>
              <a:rPr lang="en-US" sz="2400" dirty="0" smtClean="0"/>
              <a:t>Tasks:</a:t>
            </a:r>
          </a:p>
          <a:p>
            <a:pPr lvl="1"/>
            <a:r>
              <a:rPr lang="en-US" sz="2400" dirty="0"/>
              <a:t>Define:</a:t>
            </a:r>
          </a:p>
          <a:p>
            <a:pPr lvl="2"/>
            <a:r>
              <a:rPr lang="en-US" sz="2000" dirty="0"/>
              <a:t>Likelihood scale and its description</a:t>
            </a:r>
          </a:p>
          <a:p>
            <a:pPr lvl="2"/>
            <a:r>
              <a:rPr lang="en-US" sz="2000" dirty="0"/>
              <a:t>Consequence scale </a:t>
            </a:r>
            <a:r>
              <a:rPr lang="en-US" sz="2000" u="sng" dirty="0"/>
              <a:t>for each </a:t>
            </a:r>
            <a:r>
              <a:rPr lang="en-US" sz="2000" u="sng" dirty="0" smtClean="0"/>
              <a:t>direct asset</a:t>
            </a:r>
            <a:endParaRPr lang="en-US" sz="2000" u="sng" dirty="0"/>
          </a:p>
          <a:p>
            <a:pPr lvl="1"/>
            <a:r>
              <a:rPr lang="en-US" sz="2400" dirty="0"/>
              <a:t>Risk function is determined</a:t>
            </a:r>
          </a:p>
          <a:p>
            <a:pPr lvl="1"/>
            <a:r>
              <a:rPr lang="en-US" sz="2400" dirty="0"/>
              <a:t>Agree on Risk evaluation criteria</a:t>
            </a:r>
          </a:p>
          <a:p>
            <a:r>
              <a:rPr lang="en-US" sz="2400" dirty="0" smtClean="0"/>
              <a:t>Artifacts to be produced:</a:t>
            </a:r>
          </a:p>
          <a:p>
            <a:pPr lvl="1"/>
            <a:r>
              <a:rPr lang="en-US" sz="2000" dirty="0"/>
              <a:t>Likelihood and Consequence scales</a:t>
            </a:r>
          </a:p>
          <a:p>
            <a:pPr lvl="1"/>
            <a:r>
              <a:rPr lang="en-US" sz="2000" dirty="0"/>
              <a:t>Risk function</a:t>
            </a:r>
          </a:p>
          <a:p>
            <a:pPr lvl="1"/>
            <a:r>
              <a:rPr lang="en-US" sz="2000" dirty="0"/>
              <a:t>Risk evaluation criteria</a:t>
            </a:r>
          </a:p>
          <a:p>
            <a:pPr lvl="1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25746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Likelihood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Likelihood</a:t>
            </a:r>
            <a:r>
              <a:rPr lang="en-US" sz="2400" dirty="0"/>
              <a:t>: the frequency or probability of something to occur</a:t>
            </a:r>
            <a:endParaRPr lang="en-US" sz="2400" dirty="0" smtClean="0"/>
          </a:p>
          <a:p>
            <a:r>
              <a:rPr lang="en-US" sz="2400" dirty="0" smtClean="0"/>
              <a:t>Example of Likelihood scale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64798"/>
              </p:ext>
            </p:extLst>
          </p:nvPr>
        </p:nvGraphicFramePr>
        <p:xfrm>
          <a:off x="827584" y="2284080"/>
          <a:ext cx="7464153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212"/>
                <a:gridCol w="5788941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Likelihood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Certain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Five times or more per 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Likely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 to five times per 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Possible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 a 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Unlikely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than once per 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Rare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than once per ten years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3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/>
              <a:t>Likelihood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Likelihood scale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26607"/>
              </p:ext>
            </p:extLst>
          </p:nvPr>
        </p:nvGraphicFramePr>
        <p:xfrm>
          <a:off x="827584" y="1996048"/>
          <a:ext cx="7464153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212"/>
                <a:gridCol w="5788941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Likelihood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Rarely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 very high number of similar occurrences already on record; has occurred a very high number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A significant number of similar occurrences already on record; has occurred a significant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Regularly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Several similar occurrences on record; has occurred more than once</a:t>
                      </a:r>
                      <a:endParaRPr lang="en-US" i="1" dirty="0" smtClean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Consequence scale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Consequence: The impact of an unwanted incident on an asset in terms of harm or reduced asset value</a:t>
            </a:r>
          </a:p>
          <a:p>
            <a:r>
              <a:rPr lang="en-US" sz="2400" dirty="0" smtClean="0"/>
              <a:t>Example </a:t>
            </a:r>
            <a:r>
              <a:rPr lang="en-US" sz="2400" dirty="0" smtClean="0"/>
              <a:t>of Consequence scale (for direct asset: Inventory DB)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9800"/>
              </p:ext>
            </p:extLst>
          </p:nvPr>
        </p:nvGraphicFramePr>
        <p:xfrm>
          <a:off x="827584" y="2420888"/>
          <a:ext cx="7464154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519938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Consequence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[50%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100%]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[20%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[10%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[1%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Insignificant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Consequence scale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of Consequence scale (for direct asset:  Online Store)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77488"/>
              </p:ext>
            </p:extLst>
          </p:nvPr>
        </p:nvGraphicFramePr>
        <p:xfrm>
          <a:off x="827584" y="2140064"/>
          <a:ext cx="7464154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519938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Consequence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Downtime in range [1 week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∞&gt;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Downtime in range [1 day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week&gt;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Downtime in range [1 hour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day&gt;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Downtime in range [1 minute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hour&gt;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Insignificant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Downtime in range [0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minute&gt;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Consequence scale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of Consequence scale (for direct asset: </a:t>
            </a:r>
            <a:r>
              <a:rPr lang="en-US" sz="2800" dirty="0"/>
              <a:t>Customer </a:t>
            </a:r>
            <a:r>
              <a:rPr lang="en-US" sz="2800" dirty="0" smtClean="0"/>
              <a:t>DB)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050"/>
              </p:ext>
            </p:extLst>
          </p:nvPr>
        </p:nvGraphicFramePr>
        <p:xfrm>
          <a:off x="827584" y="2140064"/>
          <a:ext cx="7464154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519938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Consequence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[50%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100%]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[20%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[10%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[1%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Insignificant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 of [0%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of records are affected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Consequence scale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Example of Consequence scale (for direct asset:  Compliance)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11620"/>
              </p:ext>
            </p:extLst>
          </p:nvPr>
        </p:nvGraphicFramePr>
        <p:xfrm>
          <a:off x="827584" y="2140064"/>
          <a:ext cx="7464154" cy="395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5519938"/>
              </a:tblGrid>
              <a:tr h="65887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Consequence</a:t>
                      </a:r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</a:rPr>
                        <a:t>Description</a:t>
                      </a:r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Chief executive officer is sentenced to jail for more than 1 year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Chief executive officer is sentenced to jail for up to 1 year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Claim for indemnification or compensation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  <a:tr h="658872">
                <a:tc>
                  <a:txBody>
                    <a:bodyPr/>
                    <a:lstStyle/>
                    <a:p>
                      <a:r>
                        <a:rPr lang="en-US" dirty="0" smtClean="0"/>
                        <a:t>Insignificant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Illegal data processing is ordered to cease</a:t>
                      </a:r>
                      <a:endParaRPr lang="en-US" dirty="0"/>
                    </a:p>
                  </a:txBody>
                  <a:tcPr marL="91439" marR="91439" marT="46703" marB="4670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CORAS?</a:t>
            </a:r>
          </a:p>
          <a:p>
            <a:pPr lvl="1"/>
            <a:r>
              <a:rPr lang="en-US" dirty="0" smtClean="0"/>
              <a:t>The CORAS approach</a:t>
            </a:r>
          </a:p>
          <a:p>
            <a:pPr lvl="1"/>
            <a:r>
              <a:rPr lang="en-US" dirty="0" smtClean="0"/>
              <a:t>Central concepts</a:t>
            </a:r>
          </a:p>
          <a:p>
            <a:r>
              <a:rPr lang="en-US" dirty="0" smtClean="0"/>
              <a:t>Steps of risk analysis in CORAS</a:t>
            </a:r>
          </a:p>
          <a:p>
            <a:r>
              <a:rPr lang="en-US" dirty="0" smtClean="0"/>
              <a:t>Tool support and Demo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26727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Function and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Determine level of risk as a function of likelihood and consequence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67913"/>
              </p:ext>
            </p:extLst>
          </p:nvPr>
        </p:nvGraphicFramePr>
        <p:xfrm>
          <a:off x="611560" y="1718934"/>
          <a:ext cx="7992888" cy="3330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(Inventory DB)</a:t>
                      </a:r>
                      <a:endParaRPr lang="en-US" sz="16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75530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Function and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Determine level of risk as a function of likelihood and consequence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4095"/>
              </p:ext>
            </p:extLst>
          </p:nvPr>
        </p:nvGraphicFramePr>
        <p:xfrm>
          <a:off x="611560" y="1718934"/>
          <a:ext cx="7992888" cy="3330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(Online Store)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91217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9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Function and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Determine level of risk as a function of likelihood and consequence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68538"/>
              </p:ext>
            </p:extLst>
          </p:nvPr>
        </p:nvGraphicFramePr>
        <p:xfrm>
          <a:off x="611560" y="1718934"/>
          <a:ext cx="7992888" cy="3330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(Customer DB)</a:t>
                      </a:r>
                      <a:endParaRPr lang="en-US" sz="16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87072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1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Function and 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Determine level of risk as a function of likelihood and consequence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30677"/>
              </p:ext>
            </p:extLst>
          </p:nvPr>
        </p:nvGraphicFramePr>
        <p:xfrm>
          <a:off x="611560" y="1718934"/>
          <a:ext cx="7992888" cy="3330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(Compliance)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65863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Risk Identification using </a:t>
            </a:r>
            <a:r>
              <a:rPr lang="en-US" dirty="0" smtClean="0"/>
              <a:t>Threat </a:t>
            </a:r>
            <a:r>
              <a:rPr lang="en-US" dirty="0"/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Objective</a:t>
            </a:r>
            <a:r>
              <a:rPr lang="en-US" sz="2400" dirty="0"/>
              <a:t>: Identify and document risks through the identification and documentation of unwanted incidents, threats, threat scenarios and vulnerabilities</a:t>
            </a:r>
          </a:p>
          <a:p>
            <a:r>
              <a:rPr lang="en-US" sz="2400" dirty="0" smtClean="0"/>
              <a:t>Tasks:</a:t>
            </a:r>
          </a:p>
          <a:p>
            <a:pPr lvl="1"/>
            <a:r>
              <a:rPr lang="en-US" sz="2000" dirty="0"/>
              <a:t>Identify risk that might harm clients’ assets</a:t>
            </a:r>
          </a:p>
          <a:p>
            <a:pPr lvl="2"/>
            <a:r>
              <a:rPr lang="en-US" sz="1800" dirty="0"/>
              <a:t>How a </a:t>
            </a:r>
            <a:r>
              <a:rPr lang="en-US" sz="1800" b="1" u="sng" dirty="0"/>
              <a:t>threat</a:t>
            </a:r>
            <a:r>
              <a:rPr lang="en-US" sz="1800" b="1" dirty="0"/>
              <a:t> </a:t>
            </a:r>
            <a:r>
              <a:rPr lang="en-US" sz="1800" dirty="0"/>
              <a:t>exploits a </a:t>
            </a:r>
            <a:r>
              <a:rPr lang="en-US" sz="1800" b="1" u="sng" dirty="0"/>
              <a:t>vulnerability</a:t>
            </a:r>
            <a:r>
              <a:rPr lang="en-US" sz="1800" b="1" dirty="0"/>
              <a:t> </a:t>
            </a:r>
            <a:r>
              <a:rPr lang="en-US" sz="1800" dirty="0"/>
              <a:t>to cause an </a:t>
            </a:r>
            <a:r>
              <a:rPr lang="en-US" sz="1800" b="1" u="sng" dirty="0"/>
              <a:t>unwanted incident </a:t>
            </a:r>
            <a:r>
              <a:rPr lang="en-US" sz="1800" dirty="0"/>
              <a:t>that harms the client’s </a:t>
            </a:r>
            <a:r>
              <a:rPr lang="en-US" sz="1800" b="1" u="sng" dirty="0"/>
              <a:t>asset</a:t>
            </a:r>
          </a:p>
          <a:p>
            <a:pPr lvl="2"/>
            <a:r>
              <a:rPr lang="en-US" sz="1800" i="1" dirty="0"/>
              <a:t>(proposed)</a:t>
            </a:r>
            <a:r>
              <a:rPr lang="en-US" sz="1800" dirty="0"/>
              <a:t> Sub steps</a:t>
            </a:r>
            <a:r>
              <a:rPr lang="en-US" sz="1800" i="1" dirty="0"/>
              <a:t>:</a:t>
            </a:r>
          </a:p>
          <a:p>
            <a:pPr lvl="3"/>
            <a:r>
              <a:rPr lang="en-US" sz="1400" dirty="0"/>
              <a:t>Identify Assets and Threats</a:t>
            </a:r>
          </a:p>
          <a:p>
            <a:pPr lvl="3"/>
            <a:r>
              <a:rPr lang="en-US" sz="1400" dirty="0"/>
              <a:t>Identify Unwanted Incidents</a:t>
            </a:r>
          </a:p>
          <a:p>
            <a:pPr lvl="3"/>
            <a:r>
              <a:rPr lang="en-US" sz="1400" dirty="0"/>
              <a:t>Identify Threat Scenarios</a:t>
            </a:r>
          </a:p>
          <a:p>
            <a:pPr lvl="3"/>
            <a:r>
              <a:rPr lang="en-US" sz="1400" dirty="0"/>
              <a:t>Identify Vulnerabilities</a:t>
            </a:r>
          </a:p>
          <a:p>
            <a:r>
              <a:rPr lang="en-US" sz="2400" dirty="0" smtClean="0"/>
              <a:t>Artifact to be produced: </a:t>
            </a:r>
          </a:p>
          <a:p>
            <a:pPr lvl="1"/>
            <a:r>
              <a:rPr lang="en-US" sz="2000" dirty="0" smtClean="0"/>
              <a:t>Threat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10547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Risk Identification using Threat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3650"/>
          </a:xfrm>
        </p:spPr>
        <p:txBody>
          <a:bodyPr/>
          <a:lstStyle/>
          <a:p>
            <a:r>
              <a:rPr lang="en-US" sz="2400" dirty="0" smtClean="0"/>
              <a:t>Notions to be used in Threat Diagram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139952" cy="2304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</a:t>
            </a:r>
            <a:r>
              <a:rPr lang="en-US" dirty="0" smtClean="0"/>
              <a:t>- sub step 1: Identify Assets and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 “</a:t>
            </a:r>
            <a:r>
              <a:rPr lang="en-US" sz="2000" dirty="0" smtClean="0"/>
              <a:t>What are the threats?”</a:t>
            </a:r>
          </a:p>
          <a:p>
            <a:pPr lvl="1"/>
            <a:r>
              <a:rPr lang="en-US" sz="2000" dirty="0" smtClean="0"/>
              <a:t>Hints:</a:t>
            </a:r>
          </a:p>
          <a:p>
            <a:pPr lvl="2"/>
            <a:r>
              <a:rPr lang="en-US" sz="1600" dirty="0" smtClean="0"/>
              <a:t>“Accidental threat”: e.g.,  users/ roles inside the system</a:t>
            </a:r>
          </a:p>
          <a:p>
            <a:pPr lvl="2"/>
            <a:r>
              <a:rPr lang="en-US" sz="1600" dirty="0" smtClean="0"/>
              <a:t>“Deliberate </a:t>
            </a:r>
            <a:r>
              <a:rPr lang="en-US" sz="1600" dirty="0"/>
              <a:t>threat</a:t>
            </a:r>
            <a:r>
              <a:rPr lang="en-US" sz="1600" dirty="0" smtClean="0"/>
              <a:t>”: </a:t>
            </a:r>
            <a:r>
              <a:rPr lang="en-US" sz="1600" dirty="0" err="1" smtClean="0"/>
              <a:t>e.g</a:t>
            </a:r>
            <a:r>
              <a:rPr lang="en-US" sz="1600" dirty="0" smtClean="0"/>
              <a:t>, attackers from outside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5150" y="6309742"/>
            <a:ext cx="4465638" cy="312738"/>
          </a:xfrm>
        </p:spPr>
        <p:txBody>
          <a:bodyPr/>
          <a:lstStyle/>
          <a:p>
            <a:pPr>
              <a:defRPr/>
            </a:pPr>
            <a:endParaRPr lang="it-IT" b="0"/>
          </a:p>
        </p:txBody>
      </p:sp>
      <p:sp>
        <p:nvSpPr>
          <p:cNvPr id="8" name="Rectangle 7"/>
          <p:cNvSpPr/>
          <p:nvPr/>
        </p:nvSpPr>
        <p:spPr bwMode="auto">
          <a:xfrm>
            <a:off x="1879823" y="2348880"/>
            <a:ext cx="1180009" cy="34819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4529440"/>
            <a:ext cx="7264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Asset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7020273" y="4437112"/>
            <a:ext cx="720080" cy="1440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7020273" y="3501009"/>
            <a:ext cx="845943" cy="10284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>
            <a:off x="7020273" y="4733530"/>
            <a:ext cx="720080" cy="4956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7020273" y="4914161"/>
            <a:ext cx="845943" cy="139515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9"/>
          <a:stretch/>
        </p:blipFill>
        <p:spPr bwMode="auto">
          <a:xfrm>
            <a:off x="5652120" y="2708920"/>
            <a:ext cx="1327076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9512" y="2708920"/>
            <a:ext cx="3024336" cy="3971925"/>
            <a:chOff x="179512" y="2708920"/>
            <a:chExt cx="3024336" cy="3971925"/>
          </a:xfrm>
        </p:grpSpPr>
        <p:sp>
          <p:nvSpPr>
            <p:cNvPr id="28" name="TextBox 27"/>
            <p:cNvSpPr txBox="1"/>
            <p:nvPr/>
          </p:nvSpPr>
          <p:spPr>
            <a:xfrm>
              <a:off x="179512" y="4437112"/>
              <a:ext cx="7922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Threat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899593" y="4221088"/>
              <a:ext cx="792087" cy="21602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3"/>
            </p:cNvCxnSpPr>
            <p:nvPr/>
          </p:nvCxnSpPr>
          <p:spPr bwMode="auto">
            <a:xfrm>
              <a:off x="971717" y="4629473"/>
              <a:ext cx="719963" cy="59972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899593" y="4821833"/>
              <a:ext cx="864095" cy="134347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899593" y="3284984"/>
              <a:ext cx="864095" cy="104411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99"/>
            <a:stretch/>
          </p:blipFill>
          <p:spPr bwMode="auto">
            <a:xfrm>
              <a:off x="1840770" y="2708920"/>
              <a:ext cx="1363078" cy="397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823323" cy="42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2: Identify Unwanted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Answer </a:t>
            </a:r>
            <a:r>
              <a:rPr lang="en-US" sz="2400" dirty="0" smtClean="0"/>
              <a:t>the question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smtClean="0"/>
              <a:t>What (unwanted incidents) do we fear will happen?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sp>
        <p:nvSpPr>
          <p:cNvPr id="10" name="TextBox 9"/>
          <p:cNvSpPr txBox="1"/>
          <p:nvPr/>
        </p:nvSpPr>
        <p:spPr>
          <a:xfrm>
            <a:off x="6228184" y="4844479"/>
            <a:ext cx="1603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Impact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393116" y="4034118"/>
            <a:ext cx="258039" cy="81036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34258" y="4844479"/>
            <a:ext cx="1603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Impact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399190" y="4034118"/>
            <a:ext cx="258039" cy="81036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82904" y="2492896"/>
            <a:ext cx="1957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Unwanted Incident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220072" y="2877617"/>
            <a:ext cx="0" cy="6233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50" y="2060848"/>
            <a:ext cx="642401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2: Identify Unwanted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Answer </a:t>
            </a:r>
            <a:r>
              <a:rPr lang="en-US" sz="2400" dirty="0" smtClean="0"/>
              <a:t>the question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smtClean="0"/>
              <a:t>What (unwanted incidents) do we fear will happen?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sp>
        <p:nvSpPr>
          <p:cNvPr id="10" name="TextBox 9"/>
          <p:cNvSpPr txBox="1"/>
          <p:nvPr/>
        </p:nvSpPr>
        <p:spPr>
          <a:xfrm>
            <a:off x="6241968" y="5013176"/>
            <a:ext cx="1603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Impact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241968" y="4037310"/>
            <a:ext cx="233986" cy="10478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2636912"/>
            <a:ext cx="1957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Unwanted Incident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109168" y="3021633"/>
            <a:ext cx="0" cy="6233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13835" cy="425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2: Identify Unwanted Incidents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Answer </a:t>
            </a:r>
            <a:r>
              <a:rPr lang="en-US" sz="2400" dirty="0" smtClean="0"/>
              <a:t>the question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smtClean="0"/>
              <a:t>What (unwanted incidents) do we fear will happen?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7100517" y="2276872"/>
            <a:ext cx="1603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Impact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588224" y="2612231"/>
            <a:ext cx="648072" cy="81676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82664" y="1916832"/>
            <a:ext cx="1957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Unwanted Incident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419832" y="2229545"/>
            <a:ext cx="0" cy="62339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1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CORAS?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2275" y="1196752"/>
            <a:ext cx="5949925" cy="4419600"/>
          </a:xfrm>
        </p:spPr>
        <p:txBody>
          <a:bodyPr/>
          <a:lstStyle/>
          <a:p>
            <a:r>
              <a:rPr lang="en-US" sz="2000" dirty="0" smtClean="0"/>
              <a:t>The CORAS approach:</a:t>
            </a:r>
          </a:p>
          <a:p>
            <a:pPr lvl="1"/>
            <a:r>
              <a:rPr lang="en-US" sz="1800" dirty="0"/>
              <a:t>A language for risk modeling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tool to support the risk analysis </a:t>
            </a:r>
            <a:r>
              <a:rPr lang="en-US" sz="1800" dirty="0" smtClean="0"/>
              <a:t>process</a:t>
            </a:r>
          </a:p>
          <a:p>
            <a:pPr lvl="1"/>
            <a:r>
              <a:rPr lang="en-US" sz="1800" dirty="0"/>
              <a:t>A method for risk analysis</a:t>
            </a:r>
          </a:p>
          <a:p>
            <a:pPr lvl="2"/>
            <a:r>
              <a:rPr lang="en-US" sz="1400" dirty="0" smtClean="0"/>
              <a:t>A </a:t>
            </a:r>
            <a:r>
              <a:rPr lang="en-US" sz="1400" dirty="0"/>
              <a:t>stepwise, structured and systematic process</a:t>
            </a:r>
          </a:p>
          <a:p>
            <a:pPr lvl="2"/>
            <a:r>
              <a:rPr lang="en-US" sz="1400" dirty="0"/>
              <a:t>Asset-driven</a:t>
            </a:r>
          </a:p>
          <a:p>
            <a:pPr lvl="2"/>
            <a:r>
              <a:rPr lang="en-US" sz="1400" dirty="0"/>
              <a:t>Concrete tasks with practical guidelines</a:t>
            </a:r>
          </a:p>
          <a:p>
            <a:pPr lvl="2"/>
            <a:r>
              <a:rPr lang="en-US" sz="1400" dirty="0"/>
              <a:t>Model-driven</a:t>
            </a:r>
          </a:p>
          <a:p>
            <a:pPr lvl="3"/>
            <a:r>
              <a:rPr lang="en-US" sz="1200" dirty="0"/>
              <a:t>Models as basis for and input to analysis tasks</a:t>
            </a:r>
          </a:p>
          <a:p>
            <a:pPr lvl="3"/>
            <a:r>
              <a:rPr lang="en-US" sz="1200" dirty="0"/>
              <a:t>Models for documentation of results</a:t>
            </a:r>
          </a:p>
          <a:p>
            <a:r>
              <a:rPr lang="en-US" sz="2000" dirty="0" smtClean="0"/>
              <a:t>Based on internationally established standards (</a:t>
            </a:r>
            <a:r>
              <a:rPr lang="en-US" sz="2000" i="1" dirty="0"/>
              <a:t>ISO </a:t>
            </a:r>
            <a:r>
              <a:rPr lang="en-US" sz="2000" i="1" dirty="0" smtClean="0"/>
              <a:t>31000)</a:t>
            </a:r>
            <a:endParaRPr lang="en-US" sz="2000" dirty="0" smtClean="0"/>
          </a:p>
          <a:p>
            <a:r>
              <a:rPr lang="en-US" sz="2000" dirty="0" smtClean="0"/>
              <a:t>Book: </a:t>
            </a:r>
            <a:r>
              <a:rPr lang="en-US" sz="2000" dirty="0" smtClean="0">
                <a:hlinkClick r:id="rId3"/>
              </a:rPr>
              <a:t>http://www.springer.com/computer/swe/book/978-3-642-12322-1</a:t>
            </a:r>
            <a:endParaRPr lang="en-US" sz="2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5150" y="6381750"/>
            <a:ext cx="4465638" cy="312738"/>
          </a:xfrm>
        </p:spPr>
        <p:txBody>
          <a:bodyPr/>
          <a:lstStyle/>
          <a:p>
            <a:pPr>
              <a:defRPr/>
            </a:pPr>
            <a:endParaRPr lang="it-IT" b="0" dirty="0"/>
          </a:p>
        </p:txBody>
      </p:sp>
      <p:pic>
        <p:nvPicPr>
          <p:cNvPr id="8" name="Picture 7" descr="P:\coras_bok\cover\coras_book_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24" y="1196752"/>
            <a:ext cx="2728913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3: Identify Threat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</a:t>
            </a:r>
          </a:p>
          <a:p>
            <a:pPr lvl="1"/>
            <a:r>
              <a:rPr lang="en-US" sz="2000" dirty="0" smtClean="0"/>
              <a:t>How does it happen? It happens by which threat scenarios?</a:t>
            </a:r>
          </a:p>
          <a:p>
            <a:endParaRPr lang="en-US" sz="2400" dirty="0"/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35150" y="6381750"/>
            <a:ext cx="4465638" cy="312738"/>
          </a:xfrm>
        </p:spPr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8312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2" y="2014485"/>
            <a:ext cx="8520187" cy="48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3: Identify Threat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</a:t>
            </a:r>
          </a:p>
          <a:p>
            <a:pPr lvl="1"/>
            <a:r>
              <a:rPr lang="en-US" sz="2000" dirty="0" smtClean="0"/>
              <a:t>How does it happen? It happens by which threat scenarios?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46210" y="2014485"/>
            <a:ext cx="16898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Threat Scenario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491880" y="2349844"/>
            <a:ext cx="864097" cy="493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 bwMode="auto">
          <a:xfrm>
            <a:off x="4591153" y="2399206"/>
            <a:ext cx="124863" cy="6697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0883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2" y="2014485"/>
            <a:ext cx="8520187" cy="48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3: Identify Threat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</a:t>
            </a:r>
          </a:p>
          <a:p>
            <a:pPr lvl="1"/>
            <a:r>
              <a:rPr lang="en-US" sz="2000" dirty="0" smtClean="0"/>
              <a:t>How does it happen? It happens by which threat scenarios?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46210" y="2014485"/>
            <a:ext cx="168988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Threat Scenario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3491880" y="2349844"/>
            <a:ext cx="864097" cy="493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 bwMode="auto">
          <a:xfrm>
            <a:off x="4591153" y="2399206"/>
            <a:ext cx="124863" cy="6697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3853" y="4515466"/>
            <a:ext cx="17139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Initiates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>
            <a:off x="1770819" y="4900187"/>
            <a:ext cx="340859" cy="57671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1665606" y="4900187"/>
            <a:ext cx="144016" cy="16251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V="1">
            <a:off x="1668270" y="3068960"/>
            <a:ext cx="141352" cy="15261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1452246" y="3847059"/>
            <a:ext cx="72008" cy="7480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4237081"/>
            <a:ext cx="17892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Leads-to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355976" y="4621802"/>
            <a:ext cx="234280" cy="5353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4211960" y="4621802"/>
            <a:ext cx="144016" cy="11114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0"/>
          </p:cNvCxnSpPr>
          <p:nvPr/>
        </p:nvCxnSpPr>
        <p:spPr bwMode="auto">
          <a:xfrm flipV="1">
            <a:off x="4386516" y="4005065"/>
            <a:ext cx="1098377" cy="2320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3917787" y="3068960"/>
            <a:ext cx="294173" cy="1224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3695621" y="4005065"/>
            <a:ext cx="444331" cy="28803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4288" y="3709451"/>
            <a:ext cx="16033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Impact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578144" y="4052901"/>
            <a:ext cx="90200" cy="6485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5616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2" y="2014485"/>
            <a:ext cx="8520187" cy="48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3: Identify Threat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Answer the question:</a:t>
            </a:r>
          </a:p>
          <a:p>
            <a:pPr lvl="1"/>
            <a:r>
              <a:rPr lang="en-US" sz="2000" dirty="0" smtClean="0"/>
              <a:t>How does it happen? It happens by which threat scenarios?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238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6798"/>
            <a:ext cx="7920880" cy="58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3: Identify Threat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0316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1124744"/>
            <a:ext cx="8838955" cy="56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3: Identify Threat Scenarios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40666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4: Identify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Answer the question:</a:t>
            </a:r>
          </a:p>
          <a:p>
            <a:pPr lvl="1"/>
            <a:r>
              <a:rPr lang="en-US" sz="1400" dirty="0" smtClean="0"/>
              <a:t>Which vulnerabilities make this possible?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2" y="2014485"/>
            <a:ext cx="8520187" cy="48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1" y="1770289"/>
            <a:ext cx="8082589" cy="50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4: Identify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Answer the question:</a:t>
            </a:r>
          </a:p>
          <a:p>
            <a:pPr lvl="1"/>
            <a:r>
              <a:rPr lang="en-US" sz="1400" dirty="0" smtClean="0"/>
              <a:t>Which vulnerabilities make this possible?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5984" y="1772816"/>
            <a:ext cx="137486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Vulnerability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 bwMode="auto">
          <a:xfrm>
            <a:off x="1460848" y="1965177"/>
            <a:ext cx="5040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7984" y="1965176"/>
            <a:ext cx="27582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Vulnerability target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427984" y="2263195"/>
            <a:ext cx="128588" cy="66174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5801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10" y="1066924"/>
            <a:ext cx="6815066" cy="574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4: Identify Vulnerabilities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89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0475"/>
            <a:ext cx="8470243" cy="57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5 - sub step </a:t>
            </a:r>
            <a:r>
              <a:rPr lang="en-US" dirty="0" smtClean="0"/>
              <a:t>4: Identify Vulnerabilities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562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09663"/>
            <a:ext cx="74866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1551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6: </a:t>
            </a:r>
            <a:r>
              <a:rPr lang="en-US" dirty="0"/>
              <a:t>Risk </a:t>
            </a:r>
            <a:r>
              <a:rPr lang="en-US" dirty="0" smtClean="0"/>
              <a:t>estimation using </a:t>
            </a:r>
            <a:r>
              <a:rPr lang="en-US" dirty="0"/>
              <a:t>threat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Objective: determine risk level of the identified risks</a:t>
            </a:r>
            <a:endParaRPr lang="en-US" sz="2400" dirty="0"/>
          </a:p>
          <a:p>
            <a:r>
              <a:rPr lang="en-US" sz="2400" dirty="0"/>
              <a:t>Tasks: base on </a:t>
            </a:r>
            <a:r>
              <a:rPr lang="en-US" sz="2400" dirty="0" smtClean="0"/>
              <a:t>likelihood </a:t>
            </a:r>
            <a:r>
              <a:rPr lang="en-US" sz="2400" dirty="0"/>
              <a:t>and c</a:t>
            </a:r>
            <a:r>
              <a:rPr lang="en-US" sz="2400" dirty="0" smtClean="0"/>
              <a:t>onsequence scale approved in </a:t>
            </a:r>
            <a:r>
              <a:rPr lang="en-US" sz="2400" dirty="0"/>
              <a:t>Step </a:t>
            </a:r>
            <a:r>
              <a:rPr lang="en-US" sz="2400" dirty="0" smtClean="0"/>
              <a:t>4</a:t>
            </a:r>
          </a:p>
          <a:p>
            <a:pPr lvl="1"/>
            <a:r>
              <a:rPr lang="en-US" sz="2000" dirty="0" smtClean="0"/>
              <a:t>Assign likelihood estimated for each Threat </a:t>
            </a:r>
            <a:r>
              <a:rPr lang="en-US" sz="2000" dirty="0"/>
              <a:t>S</a:t>
            </a:r>
            <a:r>
              <a:rPr lang="en-US" sz="2000" dirty="0" smtClean="0"/>
              <a:t>cenario</a:t>
            </a:r>
          </a:p>
          <a:p>
            <a:pPr lvl="1"/>
            <a:r>
              <a:rPr lang="en-US" sz="2000" dirty="0"/>
              <a:t>Assign likelihood estimated for each </a:t>
            </a:r>
            <a:r>
              <a:rPr lang="en-US" sz="2000" dirty="0" smtClean="0"/>
              <a:t>Unwanted Incidents</a:t>
            </a:r>
            <a:endParaRPr lang="en-US" sz="2000" dirty="0"/>
          </a:p>
          <a:p>
            <a:pPr lvl="1"/>
            <a:r>
              <a:rPr lang="en-US" sz="2000" dirty="0" smtClean="0"/>
              <a:t>Assign consequence caused by each Unwanted Incidents on each Asset (the consequence is denoted on “impact” relation</a:t>
            </a:r>
            <a:endParaRPr lang="en-US" sz="2000" dirty="0"/>
          </a:p>
          <a:p>
            <a:r>
              <a:rPr lang="en-US" sz="2400" dirty="0" smtClean="0"/>
              <a:t>Artifacts to be produced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Completed Threat diagrams with </a:t>
            </a:r>
            <a:r>
              <a:rPr lang="en-US" sz="2000" dirty="0" smtClean="0"/>
              <a:t>likelihood </a:t>
            </a:r>
            <a:r>
              <a:rPr lang="en-US" sz="2000" dirty="0"/>
              <a:t>and </a:t>
            </a:r>
            <a:r>
              <a:rPr lang="en-US" sz="2000" dirty="0" smtClean="0"/>
              <a:t>consequences </a:t>
            </a:r>
            <a:r>
              <a:rPr lang="en-US" sz="2000" dirty="0"/>
              <a:t>assigned</a:t>
            </a:r>
          </a:p>
          <a:p>
            <a:endParaRPr lang="en-US" sz="2000" dirty="0"/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93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1" y="1133746"/>
            <a:ext cx="8626557" cy="53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Assign Likelihood and Consequence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1790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2" y="980728"/>
            <a:ext cx="7465764" cy="58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Assign Likelihood and Consequence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8763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40998" cy="56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Assign Likelihood and Consequence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1975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Risk evaluation using Risk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decide which of the identified risks are acceptable and which must be further evaluated for possible treatment</a:t>
            </a:r>
          </a:p>
          <a:p>
            <a:r>
              <a:rPr lang="en-US" sz="2800" dirty="0"/>
              <a:t>Tasks:</a:t>
            </a:r>
          </a:p>
          <a:p>
            <a:pPr lvl="1"/>
            <a:r>
              <a:rPr lang="en-US" sz="2400" dirty="0" smtClean="0"/>
              <a:t>Evaluate the identified risks:</a:t>
            </a:r>
          </a:p>
          <a:p>
            <a:pPr lvl="2"/>
            <a:r>
              <a:rPr lang="en-US" sz="2000" dirty="0"/>
              <a:t>Enter the risks into the Risk Function (from step 4)</a:t>
            </a:r>
          </a:p>
          <a:p>
            <a:pPr lvl="2"/>
            <a:r>
              <a:rPr lang="en-US" sz="2000" dirty="0"/>
              <a:t>Evaluate which risks are acceptable and which are not</a:t>
            </a:r>
          </a:p>
          <a:p>
            <a:pPr lvl="1"/>
            <a:r>
              <a:rPr lang="en-US" sz="2400" dirty="0" smtClean="0"/>
              <a:t>Summarize the risk picture by Risk Diagram</a:t>
            </a:r>
          </a:p>
          <a:p>
            <a:r>
              <a:rPr lang="en-US" sz="2800" dirty="0"/>
              <a:t>Artifacts </a:t>
            </a:r>
            <a:r>
              <a:rPr lang="en-US" sz="2800" dirty="0" smtClean="0"/>
              <a:t>to be produced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Completed Risk Function</a:t>
            </a:r>
          </a:p>
          <a:p>
            <a:pPr lvl="1"/>
            <a:r>
              <a:rPr lang="en-US" sz="2400" dirty="0"/>
              <a:t>Risk Diagram with evaluation result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15167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Completed Risk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054045"/>
              </p:ext>
            </p:extLst>
          </p:nvPr>
        </p:nvGraphicFramePr>
        <p:xfrm>
          <a:off x="611560" y="1196752"/>
          <a:ext cx="7992888" cy="3810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(Inventory DB)</a:t>
                      </a:r>
                      <a:endParaRPr lang="en-US" sz="16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R1:Integrity of inventory DB corrupted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87663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8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Completed Risk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62532"/>
              </p:ext>
            </p:extLst>
          </p:nvPr>
        </p:nvGraphicFramePr>
        <p:xfrm>
          <a:off x="611560" y="1340768"/>
          <a:ext cx="7992888" cy="347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(Online Store)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i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R2:Online store down</a:t>
                      </a:r>
                      <a:endParaRPr lang="en-US" sz="1600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5643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9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Completed Risk Function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31374"/>
              </p:ext>
            </p:extLst>
          </p:nvPr>
        </p:nvGraphicFramePr>
        <p:xfrm>
          <a:off x="288030" y="1052734"/>
          <a:ext cx="8604450" cy="4608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075"/>
                <a:gridCol w="1434075"/>
                <a:gridCol w="695740"/>
                <a:gridCol w="2172410"/>
                <a:gridCol w="1434075"/>
                <a:gridCol w="1434075"/>
              </a:tblGrid>
              <a:tr h="586905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(Customer DB)</a:t>
                      </a:r>
                      <a:endParaRPr lang="en-US" sz="1600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86905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9144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R3: Payment card data leaks to 3</a:t>
                      </a:r>
                      <a:r>
                        <a:rPr lang="en-US" sz="1800" b="0" i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party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020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2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R4: Personal identifiable information leaks to 3</a:t>
                      </a:r>
                      <a:r>
                        <a:rPr lang="en-US" sz="1800" b="0" i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party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020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020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95625"/>
              </p:ext>
            </p:extLst>
          </p:nvPr>
        </p:nvGraphicFramePr>
        <p:xfrm>
          <a:off x="2051720" y="5756488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8484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Completed Risk Function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15174"/>
              </p:ext>
            </p:extLst>
          </p:nvPr>
        </p:nvGraphicFramePr>
        <p:xfrm>
          <a:off x="755576" y="1196752"/>
          <a:ext cx="7848872" cy="3810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48"/>
                <a:gridCol w="1332148"/>
                <a:gridCol w="2160240"/>
                <a:gridCol w="936104"/>
                <a:gridCol w="864096"/>
                <a:gridCol w="1224136"/>
              </a:tblGrid>
              <a:tr h="462268">
                <a:tc gridSpan="6">
                  <a:txBody>
                    <a:bodyPr/>
                    <a:lstStyle/>
                    <a:p>
                      <a:r>
                        <a:rPr lang="en-US" sz="1600" b="1" dirty="0" smtClean="0"/>
                        <a:t>Risk Function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(Compliance)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2268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Consequence/</a:t>
                      </a:r>
                    </a:p>
                    <a:p>
                      <a:r>
                        <a:rPr lang="en-US" sz="1600" b="1" baseline="0" dirty="0" smtClean="0"/>
                        <a:t>Likelihood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Insignificant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Minor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Moderate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Serious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Catastrophic</a:t>
                      </a:r>
                      <a:endParaRPr lang="en-US" sz="1600" b="1" dirty="0"/>
                    </a:p>
                  </a:txBody>
                  <a:tcPr/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Unlikely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Possible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R5: Personal identifiable information leaks to 3</a:t>
                      </a:r>
                      <a:r>
                        <a:rPr lang="en-US" sz="1800" b="0" i="1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8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party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Likely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343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Certain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73285"/>
              </p:ext>
            </p:extLst>
          </p:nvPr>
        </p:nvGraphicFramePr>
        <p:xfrm>
          <a:off x="2555776" y="5229200"/>
          <a:ext cx="4752528" cy="1097280"/>
        </p:xfrm>
        <a:graphic>
          <a:graphicData uri="http://schemas.openxmlformats.org/drawingml/2006/table">
            <a:tbl>
              <a:tblPr/>
              <a:tblGrid>
                <a:gridCol w="1247539"/>
                <a:gridCol w="3504989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Acceptable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Monitor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ヒラギノ角ゴ Pro W3" charset="-128"/>
                          <a:cs typeface="Arial" charset="0"/>
                        </a:rPr>
                        <a:t>Need to be treated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the Risk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use Risk diagram to show how Threats pose Risks to the Assets</a:t>
            </a:r>
          </a:p>
          <a:p>
            <a:endParaRPr lang="en-US" sz="2800" dirty="0" smtClean="0"/>
          </a:p>
          <a:p>
            <a:r>
              <a:rPr lang="en-US" sz="2800" dirty="0" smtClean="0"/>
              <a:t>Notions to be used in Risk diagram: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53" y="3284984"/>
            <a:ext cx="4657303" cy="30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Concepts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835150" y="4149725"/>
            <a:ext cx="4105275" cy="1712913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defTabSz="457200" eaLnBrk="1" hangingPunct="1"/>
            <a:endParaRPr lang="en-US" sz="18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35375" y="2339975"/>
            <a:ext cx="1617663" cy="7191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Asset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25588" y="1628775"/>
            <a:ext cx="1584325" cy="711200"/>
          </a:xfrm>
          <a:prstGeom prst="wedgeRectCallout">
            <a:avLst>
              <a:gd name="adj1" fmla="val 88977"/>
              <a:gd name="adj2" fmla="val 68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Vulnerability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403350" y="2770188"/>
            <a:ext cx="1223963" cy="576262"/>
          </a:xfrm>
          <a:prstGeom prst="wedgeRectCallout">
            <a:avLst>
              <a:gd name="adj1" fmla="val 131194"/>
              <a:gd name="adj2" fmla="val -596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Threat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175125" y="4943475"/>
            <a:ext cx="1620838" cy="842963"/>
          </a:xfrm>
          <a:prstGeom prst="wedgeRectCallout">
            <a:avLst>
              <a:gd name="adj1" fmla="val -81833"/>
              <a:gd name="adj2" fmla="val -68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Consequence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90725" y="4316413"/>
            <a:ext cx="1635125" cy="627062"/>
          </a:xfrm>
          <a:prstGeom prst="wedgeRectCallout">
            <a:avLst>
              <a:gd name="adj1" fmla="val 63727"/>
              <a:gd name="adj2" fmla="val -258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Unwanted incident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175125" y="4237038"/>
            <a:ext cx="1620838" cy="639762"/>
          </a:xfrm>
          <a:prstGeom prst="wedgeRectCallout">
            <a:avLst>
              <a:gd name="adj1" fmla="val -81148"/>
              <a:gd name="adj2" fmla="val -6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Likelihood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423025" y="4730750"/>
            <a:ext cx="1322388" cy="573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Risk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792663" y="2493963"/>
          <a:ext cx="3667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" name="Visio" r:id="rId4" imgW="367046" imgH="420052" progId="Visio.Drawing.11">
                  <p:embed/>
                </p:oleObj>
              </mc:Choice>
              <mc:Fallback>
                <p:oleObj name="Visio" r:id="rId4" imgW="367046" imgH="4200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493963"/>
                        <a:ext cx="3667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2111375" y="1928813"/>
          <a:ext cx="3095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1" name="Visio" r:id="rId6" imgW="309539" imgH="410551" progId="Visio.Drawing.11">
                  <p:embed/>
                </p:oleObj>
              </mc:Choice>
              <mc:Fallback>
                <p:oleObj name="Visio" r:id="rId6" imgW="309539" imgH="4105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1928813"/>
                        <a:ext cx="3095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2266950" y="2830513"/>
          <a:ext cx="301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2" name="Visio" r:id="rId8" imgW="301038" imgH="456057" progId="Visio.Drawing.11">
                  <p:embed/>
                </p:oleObj>
              </mc:Choice>
              <mc:Fallback>
                <p:oleObj name="Visio" r:id="rId8" imgW="301038" imgH="45605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830513"/>
                        <a:ext cx="3016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101975" y="4284663"/>
          <a:ext cx="434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3" name="Visio" r:id="rId10" imgW="316540" imgH="313039" progId="Visio.Drawing.11">
                  <p:embed/>
                </p:oleObj>
              </mc:Choice>
              <mc:Fallback>
                <p:oleObj name="Visio" r:id="rId10" imgW="316540" imgH="3130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284663"/>
                        <a:ext cx="434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7151688" y="4802188"/>
          <a:ext cx="454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" name="Visio" r:id="rId12" imgW="453557" imgH="372046" progId="Visio.Drawing.11">
                  <p:embed/>
                </p:oleObj>
              </mc:Choice>
              <mc:Fallback>
                <p:oleObj name="Visio" r:id="rId12" imgW="453557" imgH="3720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4802188"/>
                        <a:ext cx="454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300663" y="4316413"/>
          <a:ext cx="495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5" name="Visio" r:id="rId14" imgW="495062" imgH="486561" progId="Visio.Drawing.11">
                  <p:embed/>
                </p:oleObj>
              </mc:Choice>
              <mc:Fallback>
                <p:oleObj name="Visio" r:id="rId14" imgW="495062" imgH="4865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4316413"/>
                        <a:ext cx="495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5219700" y="5237163"/>
          <a:ext cx="5254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" name="Visio" r:id="rId16" imgW="525066" imgH="563570" progId="Visio.Drawing.11">
                  <p:embed/>
                </p:oleObj>
              </mc:Choice>
              <mc:Fallback>
                <p:oleObj name="Visio" r:id="rId16" imgW="525066" imgH="5635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237163"/>
                        <a:ext cx="5254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940425" y="4943475"/>
            <a:ext cx="48260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5703888" y="1565275"/>
            <a:ext cx="1235075" cy="676275"/>
          </a:xfrm>
          <a:prstGeom prst="wedgeRectCallout">
            <a:avLst>
              <a:gd name="adj1" fmla="val -109861"/>
              <a:gd name="adj2" fmla="val 739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Party</a:t>
            </a: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6535738" y="1608138"/>
          <a:ext cx="2762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7" name="Visio" r:id="rId18" imgW="203735" imgH="432216" progId="Visio.Drawing.11">
                  <p:embed/>
                </p:oleObj>
              </mc:Choice>
              <mc:Fallback>
                <p:oleObj name="Visio" r:id="rId18" imgW="203735" imgH="4322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1608138"/>
                        <a:ext cx="2762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7083425" y="3295650"/>
            <a:ext cx="1362075" cy="676275"/>
          </a:xfrm>
          <a:prstGeom prst="wedgeRectCallout">
            <a:avLst>
              <a:gd name="adj1" fmla="val -50579"/>
              <a:gd name="adj2" fmla="val 161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Treatment</a:t>
            </a: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7500938" y="3613150"/>
          <a:ext cx="720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8" name="Visio" r:id="rId20" imgW="542395" imgH="222731" progId="Visio.Drawing.11">
                  <p:embed/>
                </p:oleObj>
              </mc:Choice>
              <mc:Fallback>
                <p:oleObj name="Visio" r:id="rId20" imgW="542395" imgH="22273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3613150"/>
                        <a:ext cx="720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chemeClr val="bg1"/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8568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5783"/>
            <a:ext cx="7009851" cy="525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Risk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13124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Risk treatment using </a:t>
            </a:r>
            <a:r>
              <a:rPr lang="en-US" dirty="0" smtClean="0"/>
              <a:t>Treatment </a:t>
            </a:r>
            <a:r>
              <a:rPr lang="en-US" dirty="0"/>
              <a:t>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Objective: identify cost effective treatments for the unacceptable risks</a:t>
            </a:r>
          </a:p>
          <a:p>
            <a:r>
              <a:rPr lang="en-US" sz="2800" dirty="0" smtClean="0"/>
              <a:t>Task:</a:t>
            </a:r>
          </a:p>
          <a:p>
            <a:pPr lvl="1"/>
            <a:r>
              <a:rPr lang="en-US" sz="2000" dirty="0" smtClean="0"/>
              <a:t>Identify </a:t>
            </a:r>
            <a:r>
              <a:rPr lang="en-US" sz="2000" dirty="0"/>
              <a:t>Treatment  </a:t>
            </a:r>
            <a:r>
              <a:rPr lang="en-US" sz="2000" dirty="0" smtClean="0"/>
              <a:t>Scenario for unacceptable risks: </a:t>
            </a:r>
            <a:endParaRPr lang="en-US" sz="2000" dirty="0"/>
          </a:p>
          <a:p>
            <a:pPr lvl="2"/>
            <a:r>
              <a:rPr lang="en-US" sz="1800" dirty="0"/>
              <a:t>What can we do to reduce the risks to an acceptable (or monitor) level?</a:t>
            </a:r>
          </a:p>
          <a:p>
            <a:pPr lvl="1"/>
            <a:r>
              <a:rPr lang="en-US" sz="2000" dirty="0"/>
              <a:t>Create Treatment </a:t>
            </a:r>
            <a:r>
              <a:rPr lang="en-US" sz="2000" dirty="0" smtClean="0"/>
              <a:t>diagram</a:t>
            </a:r>
          </a:p>
          <a:p>
            <a:pPr lvl="1"/>
            <a:r>
              <a:rPr lang="en-US" sz="2000" dirty="0" smtClean="0"/>
              <a:t>Summarize by Treatment Overview diagram</a:t>
            </a:r>
          </a:p>
          <a:p>
            <a:pPr lvl="1"/>
            <a:r>
              <a:rPr lang="en-US" sz="2000" dirty="0" smtClean="0"/>
              <a:t>Evaluate treatment: estimate the cost-benefit of each treatment, and decide which ones to implement</a:t>
            </a:r>
            <a:endParaRPr lang="en-US" sz="2400" dirty="0" smtClean="0"/>
          </a:p>
          <a:p>
            <a:r>
              <a:rPr lang="en-US" sz="2800" dirty="0" smtClean="0"/>
              <a:t>Artifacts to be produced:</a:t>
            </a:r>
          </a:p>
          <a:p>
            <a:pPr lvl="1"/>
            <a:r>
              <a:rPr lang="en-US" sz="2000" dirty="0"/>
              <a:t>Treatment diagram (=Threat diagram with Treatment added)</a:t>
            </a:r>
          </a:p>
          <a:p>
            <a:pPr lvl="1"/>
            <a:r>
              <a:rPr lang="en-US" sz="2000" dirty="0"/>
              <a:t>Treatment Overview </a:t>
            </a:r>
            <a:r>
              <a:rPr lang="en-US" sz="2000" dirty="0" smtClean="0"/>
              <a:t>diagram</a:t>
            </a:r>
          </a:p>
          <a:p>
            <a:pPr lvl="1"/>
            <a:r>
              <a:rPr lang="en-US" sz="2000" dirty="0" smtClean="0"/>
              <a:t>Treatment evaluation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38722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Risk treatment using treatment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73650"/>
          </a:xfrm>
        </p:spPr>
        <p:txBody>
          <a:bodyPr/>
          <a:lstStyle/>
          <a:p>
            <a:r>
              <a:rPr lang="en-US" sz="2400" dirty="0" smtClean="0"/>
              <a:t>Notions to be used in Treatment Diagram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876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1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2" y="1124744"/>
            <a:ext cx="8098564" cy="527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Diagram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88384" y="1076399"/>
            <a:ext cx="20331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Treatment Scenario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004049" y="1461120"/>
            <a:ext cx="288031" cy="19236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2878" y="1700808"/>
            <a:ext cx="14913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Treat relation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704976" y="2038202"/>
            <a:ext cx="90200" cy="64857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897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Diagram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20880" cy="58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3900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16509"/>
            <a:ext cx="6118959" cy="55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Overview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6995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cost-benefit of each treatment and decide which ones to implement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4690"/>
              </p:ext>
            </p:extLst>
          </p:nvPr>
        </p:nvGraphicFramePr>
        <p:xfrm>
          <a:off x="683568" y="2636912"/>
          <a:ext cx="7920880" cy="20612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1008112"/>
                <a:gridCol w="1080120"/>
                <a:gridCol w="1944216"/>
                <a:gridCol w="1512168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Risk reduction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Select to implement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1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70109"/>
              </p:ext>
            </p:extLst>
          </p:nvPr>
        </p:nvGraphicFramePr>
        <p:xfrm>
          <a:off x="467544" y="1124744"/>
          <a:ext cx="7920880" cy="51286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1008112"/>
                <a:gridCol w="1080120"/>
                <a:gridCol w="1944216"/>
                <a:gridCol w="1512168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Risk reduction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Select to implement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T1: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Implement new, secure backup solution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R1: Unacceptable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Acceptable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T2: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Increase awareness of security risks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Unacceptable to Monitor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R3: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Unacceptable to Acceptable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1059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T3: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Implement state of the art virus protection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R1: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Unacceptable to Monitor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R3: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Unacceptable to Monitor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T4: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Install monitoring software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Unacceptable to Acceptable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T5: Strengthen access control solution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R3: Unacceptable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Monitor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4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Treatment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2087"/>
              </p:ext>
            </p:extLst>
          </p:nvPr>
        </p:nvGraphicFramePr>
        <p:xfrm>
          <a:off x="467544" y="1124744"/>
          <a:ext cx="7920880" cy="51286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1008112"/>
                <a:gridCol w="1080120"/>
                <a:gridCol w="1944216"/>
                <a:gridCol w="1512168"/>
              </a:tblGrid>
              <a:tr h="64807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Risk reduction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Select to implement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T1: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Implement new, secure backup solution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R1: Unacceptable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Acceptable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T2: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Increase awareness of security risks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R1: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Unacceptable to Monitor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R3: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Unacceptable to Acceptable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1059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T3: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Implement state of the art virus protection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R1: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Unacceptable to Monitor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R3: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Unacceptable to Monitor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T4: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Install monitoring software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Medium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R3: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Unacceptable to Acceptable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T5: Strengthen access control solution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R3: Unacceptable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Monitor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348880"/>
            <a:ext cx="9144000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7504" y="2348880"/>
            <a:ext cx="8568952" cy="324036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697122"/>
            <a:ext cx="602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Final recommendations to customer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948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 and Demo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CORAS tool is a diagram editor</a:t>
            </a:r>
          </a:p>
          <a:p>
            <a:r>
              <a:rPr lang="en-US" sz="2800" dirty="0" smtClean="0"/>
              <a:t>Support for making all kinds of CORAS diagrams</a:t>
            </a:r>
          </a:p>
          <a:p>
            <a:r>
              <a:rPr lang="en-US" sz="2800" dirty="0" smtClean="0"/>
              <a:t>Design for on-the-fly modeling during structured brainstorming at analysis workshops</a:t>
            </a:r>
          </a:p>
          <a:p>
            <a:r>
              <a:rPr lang="en-US" sz="2800" dirty="0" smtClean="0"/>
              <a:t>Ensures syntactically correct diagrams</a:t>
            </a:r>
          </a:p>
          <a:p>
            <a:r>
              <a:rPr lang="en-US" sz="2800" dirty="0" smtClean="0"/>
              <a:t>Used during all steps of the risk analysis</a:t>
            </a:r>
          </a:p>
          <a:p>
            <a:pPr lvl="1"/>
            <a:r>
              <a:rPr lang="en-US" sz="2400" dirty="0" smtClean="0"/>
              <a:t>Input to the various tasks</a:t>
            </a:r>
          </a:p>
          <a:p>
            <a:pPr lvl="1"/>
            <a:r>
              <a:rPr lang="en-US" sz="2400" dirty="0" smtClean="0"/>
              <a:t>Gathering and structuring of information during the tasks</a:t>
            </a:r>
          </a:p>
          <a:p>
            <a:pPr lvl="1"/>
            <a:r>
              <a:rPr lang="en-US" sz="2400" dirty="0" smtClean="0"/>
              <a:t>Documentation of analysis results</a:t>
            </a:r>
          </a:p>
          <a:p>
            <a:r>
              <a:rPr lang="en-US" sz="2800" dirty="0" smtClean="0"/>
              <a:t>Available for download: </a:t>
            </a:r>
            <a:r>
              <a:rPr lang="en-US" sz="2800" dirty="0" smtClean="0">
                <a:hlinkClick r:id="rId2"/>
              </a:rPr>
              <a:t>http://coras.sourceforge.net/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342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CORAS Modeling Concepts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6419056" cy="5073650"/>
          </a:xfrm>
        </p:spPr>
        <p:txBody>
          <a:bodyPr/>
          <a:lstStyle/>
          <a:p>
            <a:r>
              <a:rPr lang="en-US" sz="1800" dirty="0">
                <a:ea typeface="ＭＳ Ｐゴシック" pitchFamily="34" charset="-128"/>
              </a:rPr>
              <a:t>Party: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ea typeface="ＭＳ Ｐゴシック" pitchFamily="34" charset="-128"/>
              </a:rPr>
              <a:t>An organization, company, person, group or other body on whose behalf a risk analysis is conducted</a:t>
            </a:r>
          </a:p>
          <a:p>
            <a:r>
              <a:rPr lang="en-US" sz="1800" dirty="0" smtClean="0">
                <a:ea typeface="ＭＳ Ｐゴシック" pitchFamily="34" charset="-128"/>
              </a:rPr>
              <a:t>Asset: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ＭＳ Ｐゴシック" pitchFamily="34" charset="-128"/>
              </a:rPr>
              <a:t>Something to which a party assigns value and hence for which the party requires protection</a:t>
            </a:r>
          </a:p>
          <a:p>
            <a:r>
              <a:rPr lang="en-US" sz="1800" dirty="0">
                <a:ea typeface="ＭＳ Ｐゴシック" pitchFamily="34" charset="-128"/>
              </a:rPr>
              <a:t>Unwanted incident: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ea typeface="ＭＳ Ｐゴシック" pitchFamily="34" charset="-128"/>
              </a:rPr>
              <a:t>An event that harms or reduces the value of an asset</a:t>
            </a:r>
          </a:p>
          <a:p>
            <a:r>
              <a:rPr lang="en-US" sz="1800" dirty="0" smtClean="0">
                <a:ea typeface="ＭＳ Ｐゴシック" pitchFamily="34" charset="-128"/>
              </a:rPr>
              <a:t>Vulnerability</a:t>
            </a:r>
            <a:r>
              <a:rPr lang="en-US" sz="1800" dirty="0">
                <a:ea typeface="ＭＳ Ｐゴシック" pitchFamily="34" charset="-128"/>
              </a:rPr>
              <a:t>: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ea typeface="ＭＳ Ｐゴシック" pitchFamily="34" charset="-128"/>
              </a:rPr>
              <a:t>A weakness, flaw or deficiency that opens for, or may be exploited by, a threat to cause harm to or reduce the value of an asset</a:t>
            </a:r>
          </a:p>
          <a:p>
            <a:r>
              <a:rPr lang="en-US" sz="1800" dirty="0" smtClean="0">
                <a:ea typeface="ＭＳ Ｐゴシック" pitchFamily="34" charset="-128"/>
              </a:rPr>
              <a:t>Threat: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ＭＳ Ｐゴシック" pitchFamily="34" charset="-128"/>
              </a:rPr>
              <a:t>A potential cause of an unwanted incident</a:t>
            </a:r>
          </a:p>
          <a:p>
            <a:r>
              <a:rPr lang="en-US" sz="1800" dirty="0" smtClean="0">
                <a:ea typeface="ＭＳ Ｐゴシック" pitchFamily="34" charset="-128"/>
              </a:rPr>
              <a:t>Threat scenario: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ＭＳ Ｐゴシック" pitchFamily="34" charset="-128"/>
              </a:rPr>
              <a:t>A chain or series of events that is initiated by a threat and that may lead to an unwanted incident</a:t>
            </a:r>
          </a:p>
          <a:p>
            <a:r>
              <a:rPr lang="en-US" sz="1800" dirty="0" smtClean="0">
                <a:ea typeface="ＭＳ Ｐゴシック" pitchFamily="34" charset="-128"/>
              </a:rPr>
              <a:t>Treatment  (Treatment Scenario):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ＭＳ Ｐゴシック" pitchFamily="34" charset="-128"/>
              </a:rPr>
              <a:t>An appropriate measure to reduce risk level</a:t>
            </a:r>
          </a:p>
          <a:p>
            <a:r>
              <a:rPr lang="en-US" sz="1800" dirty="0" smtClean="0">
                <a:ea typeface="ＭＳ Ｐゴシック" pitchFamily="34" charset="-128"/>
              </a:rPr>
              <a:t>Risk</a:t>
            </a:r>
            <a:r>
              <a:rPr lang="en-US" sz="1800" dirty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ea typeface="ＭＳ Ｐゴシック" pitchFamily="34" charset="-128"/>
              </a:rPr>
              <a:t>The likelihood of an unwanted incident and its consequence for a specific asset</a:t>
            </a:r>
          </a:p>
          <a:p>
            <a:endParaRPr lang="en-US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89" y="985499"/>
            <a:ext cx="526187" cy="7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47499"/>
            <a:ext cx="1483734" cy="8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09481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059853"/>
            <a:ext cx="3024336" cy="95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06" y="5048810"/>
            <a:ext cx="1408818" cy="68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78" y="6165304"/>
            <a:ext cx="868750" cy="66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89240"/>
            <a:ext cx="1259612" cy="6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30" y="1724672"/>
            <a:ext cx="2145534" cy="72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6354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P:\KST\seminarer\seminar_risk\t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065213"/>
            <a:ext cx="7261225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525763" y="764704"/>
            <a:ext cx="183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Pull-down menu</a:t>
            </a:r>
          </a:p>
        </p:txBody>
      </p:sp>
      <p:cxnSp>
        <p:nvCxnSpPr>
          <p:cNvPr id="13318" name="Straight Arrow Connector 6"/>
          <p:cNvCxnSpPr>
            <a:cxnSpLocks noChangeShapeType="1"/>
          </p:cNvCxnSpPr>
          <p:nvPr/>
        </p:nvCxnSpPr>
        <p:spPr bwMode="auto">
          <a:xfrm flipH="1">
            <a:off x="2699792" y="949648"/>
            <a:ext cx="825971" cy="53340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79375" y="2527300"/>
            <a:ext cx="90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Palette</a:t>
            </a:r>
          </a:p>
        </p:txBody>
      </p:sp>
      <p:cxnSp>
        <p:nvCxnSpPr>
          <p:cNvPr id="13320" name="Straight Arrow Connector 11"/>
          <p:cNvCxnSpPr>
            <a:cxnSpLocks noChangeShapeType="1"/>
            <a:stCxn id="13319" idx="3"/>
          </p:cNvCxnSpPr>
          <p:nvPr/>
        </p:nvCxnSpPr>
        <p:spPr bwMode="auto">
          <a:xfrm>
            <a:off x="981075" y="2711450"/>
            <a:ext cx="301625" cy="14763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TextBox 13"/>
          <p:cNvSpPr txBox="1">
            <a:spLocks noChangeArrowheads="1"/>
          </p:cNvSpPr>
          <p:nvPr/>
        </p:nvSpPr>
        <p:spPr bwMode="auto">
          <a:xfrm>
            <a:off x="5810250" y="555625"/>
            <a:ext cx="100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Tool bar</a:t>
            </a:r>
          </a:p>
        </p:txBody>
      </p:sp>
      <p:cxnSp>
        <p:nvCxnSpPr>
          <p:cNvPr id="13322" name="Straight Arrow Connector 14"/>
          <p:cNvCxnSpPr>
            <a:cxnSpLocks noChangeShapeType="1"/>
            <a:stCxn id="13321" idx="2"/>
          </p:cNvCxnSpPr>
          <p:nvPr/>
        </p:nvCxnSpPr>
        <p:spPr bwMode="auto">
          <a:xfrm rot="5400000">
            <a:off x="5287170" y="704056"/>
            <a:ext cx="804862" cy="12477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8201025" y="2752725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Outline</a:t>
            </a:r>
          </a:p>
        </p:txBody>
      </p:sp>
      <p:cxnSp>
        <p:nvCxnSpPr>
          <p:cNvPr id="13324" name="Straight Arrow Connector 20"/>
          <p:cNvCxnSpPr>
            <a:cxnSpLocks noChangeShapeType="1"/>
            <a:stCxn id="13323" idx="2"/>
          </p:cNvCxnSpPr>
          <p:nvPr/>
        </p:nvCxnSpPr>
        <p:spPr bwMode="auto">
          <a:xfrm rot="5400000">
            <a:off x="8020050" y="3035300"/>
            <a:ext cx="554038" cy="72548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2"/>
          <p:cNvSpPr txBox="1">
            <a:spLocks noChangeArrowheads="1"/>
          </p:cNvSpPr>
          <p:nvPr/>
        </p:nvSpPr>
        <p:spPr bwMode="auto">
          <a:xfrm>
            <a:off x="65088" y="3343275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</a:rPr>
              <a:t>Canvas</a:t>
            </a:r>
          </a:p>
        </p:txBody>
      </p:sp>
      <p:cxnSp>
        <p:nvCxnSpPr>
          <p:cNvPr id="13326" name="Straight Arrow Connector 23"/>
          <p:cNvCxnSpPr>
            <a:cxnSpLocks noChangeShapeType="1"/>
            <a:stCxn id="13325" idx="3"/>
          </p:cNvCxnSpPr>
          <p:nvPr/>
        </p:nvCxnSpPr>
        <p:spPr bwMode="auto">
          <a:xfrm>
            <a:off x="1033463" y="3527425"/>
            <a:ext cx="2255837" cy="560388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29"/>
          <p:cNvSpPr txBox="1">
            <a:spLocks noChangeArrowheads="1"/>
          </p:cNvSpPr>
          <p:nvPr/>
        </p:nvSpPr>
        <p:spPr bwMode="auto">
          <a:xfrm>
            <a:off x="-108520" y="5181600"/>
            <a:ext cx="1497583" cy="64611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Properties window</a:t>
            </a:r>
          </a:p>
        </p:txBody>
      </p:sp>
      <p:cxnSp>
        <p:nvCxnSpPr>
          <p:cNvPr id="13328" name="Straight Arrow Connector 30"/>
          <p:cNvCxnSpPr>
            <a:cxnSpLocks noChangeShapeType="1"/>
            <a:stCxn id="13327" idx="3"/>
          </p:cNvCxnSpPr>
          <p:nvPr/>
        </p:nvCxnSpPr>
        <p:spPr bwMode="auto">
          <a:xfrm>
            <a:off x="1389063" y="5504657"/>
            <a:ext cx="547687" cy="151606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Support: Screenshot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518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CORAS risk model in a nutshell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31280"/>
            <a:ext cx="24066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3799730"/>
            <a:ext cx="627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4641105"/>
            <a:ext cx="25717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455243"/>
            <a:ext cx="191611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623518"/>
            <a:ext cx="13398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83893"/>
            <a:ext cx="2390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83893"/>
            <a:ext cx="466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83893"/>
            <a:ext cx="612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43943"/>
            <a:ext cx="18811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744168"/>
            <a:ext cx="2390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1643"/>
            <a:ext cx="652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ular Callout 17"/>
          <p:cNvSpPr/>
          <p:nvPr/>
        </p:nvSpPr>
        <p:spPr>
          <a:xfrm>
            <a:off x="1576388" y="1561355"/>
            <a:ext cx="1470025" cy="531813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dirty="0">
                <a:solidFill>
                  <a:srgbClr val="0070C0"/>
                </a:solidFill>
                <a:ea typeface="ヒラギノ角ゴ Pro W3" charset="-128"/>
              </a:rPr>
              <a:t>Remove threat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6675438" y="1561355"/>
            <a:ext cx="1470025" cy="531813"/>
          </a:xfrm>
          <a:prstGeom prst="wedgeRectCallout">
            <a:avLst>
              <a:gd name="adj1" fmla="val -44395"/>
              <a:gd name="adj2" fmla="val 7813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Reduce consequence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5550247" y="5733256"/>
            <a:ext cx="1470025" cy="531813"/>
          </a:xfrm>
          <a:prstGeom prst="wedgeRectCallout">
            <a:avLst>
              <a:gd name="adj1" fmla="val -66425"/>
              <a:gd name="adj2" fmla="val -10748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Remove vulnerability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519488" y="2923430"/>
            <a:ext cx="2244725" cy="531813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Threat scenario (initiated by threat)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5562600" y="4604593"/>
            <a:ext cx="2743200" cy="531812"/>
          </a:xfrm>
          <a:prstGeom prst="wedgeRectCallout">
            <a:avLst>
              <a:gd name="adj1" fmla="val -19599"/>
              <a:gd name="adj2" fmla="val -729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Unwanted incident </a:t>
            </a:r>
          </a:p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(leaded by threat scenario)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804988" y="3313955"/>
            <a:ext cx="1470025" cy="377825"/>
          </a:xfrm>
          <a:prstGeom prst="wedgeRectCallout">
            <a:avLst>
              <a:gd name="adj1" fmla="val -13293"/>
              <a:gd name="adj2" fmla="val 755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Vulnerability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81000" y="4841130"/>
            <a:ext cx="1470025" cy="377825"/>
          </a:xfrm>
          <a:prstGeom prst="wedgeRectCallout">
            <a:avLst>
              <a:gd name="adj1" fmla="val -20833"/>
              <a:gd name="adj2" fmla="val -86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>
                <a:solidFill>
                  <a:srgbClr val="0070C0"/>
                </a:solidFill>
                <a:ea typeface="ヒラギノ角ゴ Pro W3" charset="-128"/>
              </a:rPr>
              <a:t>Threat</a:t>
            </a:r>
          </a:p>
        </p:txBody>
      </p:sp>
    </p:spTree>
    <p:extLst>
      <p:ext uri="{BB962C8B-B14F-4D97-AF65-F5344CB8AC3E}">
        <p14:creationId xmlns:p14="http://schemas.microsoft.com/office/powerpoint/2010/main" val="10627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22275" y="1097632"/>
            <a:ext cx="8542338" cy="4419600"/>
          </a:xfrm>
        </p:spPr>
        <p:txBody>
          <a:bodyPr/>
          <a:lstStyle/>
          <a:p>
            <a:r>
              <a:rPr lang="en-US" sz="2000" dirty="0" smtClean="0"/>
              <a:t>CORAS consists of three parts</a:t>
            </a:r>
          </a:p>
          <a:p>
            <a:pPr lvl="1"/>
            <a:r>
              <a:rPr lang="en-US" sz="1800" dirty="0" smtClean="0"/>
              <a:t>Method</a:t>
            </a:r>
          </a:p>
          <a:p>
            <a:pPr lvl="1"/>
            <a:r>
              <a:rPr lang="en-US" sz="1800" dirty="0" smtClean="0"/>
              <a:t>Language</a:t>
            </a:r>
          </a:p>
          <a:p>
            <a:pPr lvl="1"/>
            <a:r>
              <a:rPr lang="en-US" sz="1800" dirty="0" smtClean="0"/>
              <a:t>Tool</a:t>
            </a:r>
          </a:p>
          <a:p>
            <a:r>
              <a:rPr lang="en-US" sz="2000" dirty="0" smtClean="0"/>
              <a:t>Model-driven and asset-driven</a:t>
            </a:r>
          </a:p>
          <a:p>
            <a:r>
              <a:rPr lang="en-US" sz="2000" dirty="0" smtClean="0"/>
              <a:t>Concrete guidelines for how to conduct risk analysis in practice</a:t>
            </a:r>
          </a:p>
          <a:p>
            <a:r>
              <a:rPr lang="en-US" sz="2000" dirty="0" smtClean="0"/>
              <a:t>Based on a well-established and precisely defined conceptual framework</a:t>
            </a:r>
          </a:p>
          <a:p>
            <a:r>
              <a:rPr lang="en-US" sz="2000" dirty="0" smtClean="0"/>
              <a:t>Based on internationally established standards</a:t>
            </a:r>
          </a:p>
          <a:p>
            <a:endParaRPr lang="en-US" sz="2000" dirty="0" smtClean="0"/>
          </a:p>
          <a:p>
            <a:r>
              <a:rPr lang="en-US" sz="2000" dirty="0" smtClean="0"/>
              <a:t>Book: </a:t>
            </a:r>
            <a:r>
              <a:rPr lang="en-US" sz="2000" dirty="0" smtClean="0">
                <a:hlinkClick r:id="rId3"/>
              </a:rPr>
              <a:t>http://www.springer.com/computer/swe/book/978-3-642-12322-1</a:t>
            </a:r>
            <a:endParaRPr lang="en-US" sz="2000" dirty="0" smtClean="0"/>
          </a:p>
          <a:p>
            <a:r>
              <a:rPr lang="en-US" sz="2000" dirty="0" smtClean="0"/>
              <a:t>CORAS tool demo: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coras.sourceforge.net/coras-tool-demo.htm</a:t>
            </a:r>
            <a:endParaRPr lang="en-US" sz="2000" dirty="0" smtClean="0"/>
          </a:p>
          <a:p>
            <a:r>
              <a:rPr lang="en-US" sz="2000" dirty="0" smtClean="0"/>
              <a:t>Download:</a:t>
            </a:r>
          </a:p>
          <a:p>
            <a:pPr lvl="1"/>
            <a:r>
              <a:rPr lang="en-US" sz="1600" dirty="0" err="1" smtClean="0"/>
              <a:t>Tool:</a:t>
            </a:r>
            <a:r>
              <a:rPr lang="en-US" sz="1600" dirty="0" err="1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coras.sourceforge.net/downloads.html</a:t>
            </a:r>
            <a:r>
              <a:rPr lang="en-US" sz="1600" dirty="0" smtClean="0"/>
              <a:t> (CORAS editor v1.1)</a:t>
            </a:r>
          </a:p>
          <a:p>
            <a:pPr lvl="1"/>
            <a:r>
              <a:rPr lang="en-US" sz="1600" b="1" dirty="0" smtClean="0"/>
              <a:t>Microsoft </a:t>
            </a:r>
            <a:r>
              <a:rPr lang="en-US" sz="1600" b="1" dirty="0"/>
              <a:t>Visio stencil for the CORAS Language</a:t>
            </a:r>
            <a:r>
              <a:rPr lang="en-US" sz="1600" b="1" dirty="0" smtClean="0"/>
              <a:t>: </a:t>
            </a:r>
            <a:r>
              <a:rPr lang="en-US" sz="1600" b="1" dirty="0">
                <a:hlinkClick r:id="rId5"/>
              </a:rPr>
              <a:t>http://</a:t>
            </a:r>
            <a:r>
              <a:rPr lang="en-US" sz="1600" b="1" dirty="0" smtClean="0">
                <a:hlinkClick r:id="rId5"/>
              </a:rPr>
              <a:t>coras.sourceforge.net/downloads.html</a:t>
            </a:r>
            <a:r>
              <a:rPr lang="en-US" sz="1600" b="1" dirty="0" smtClean="0"/>
              <a:t> (</a:t>
            </a:r>
            <a:r>
              <a:rPr lang="en-US" sz="1600" b="1" dirty="0"/>
              <a:t>see CORAS_visio_stencil_20060714.vss</a:t>
            </a:r>
            <a:r>
              <a:rPr lang="en-US" sz="1600" b="1" dirty="0" smtClean="0"/>
              <a:t>) (recommended)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11560" y="5661248"/>
            <a:ext cx="8424936" cy="576064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M.Lund</a:t>
            </a:r>
            <a:r>
              <a:rPr lang="en-US" dirty="0" smtClean="0"/>
              <a:t>, </a:t>
            </a:r>
            <a:r>
              <a:rPr lang="en-US" dirty="0" err="1" smtClean="0"/>
              <a:t>B.Solhaug</a:t>
            </a:r>
            <a:r>
              <a:rPr lang="en-US" dirty="0" smtClean="0"/>
              <a:t>, </a:t>
            </a:r>
            <a:r>
              <a:rPr lang="en-US" dirty="0" err="1" smtClean="0"/>
              <a:t>K.Stolen</a:t>
            </a:r>
            <a:r>
              <a:rPr lang="en-US" dirty="0" smtClean="0"/>
              <a:t>, Model-Driven Risk Analysis: The CORAS approach. Springer 2011.</a:t>
            </a:r>
          </a:p>
          <a:p>
            <a:r>
              <a:rPr lang="en-US" dirty="0" smtClean="0"/>
              <a:t>Heidi </a:t>
            </a:r>
            <a:r>
              <a:rPr lang="en-US" dirty="0" err="1" smtClean="0"/>
              <a:t>E.I.Dahl</a:t>
            </a:r>
            <a:r>
              <a:rPr lang="en-US" dirty="0" smtClean="0"/>
              <a:t>, </a:t>
            </a:r>
            <a:r>
              <a:rPr lang="en-US" dirty="0" err="1" smtClean="0"/>
              <a:t>ESSCaSS</a:t>
            </a:r>
            <a:r>
              <a:rPr lang="en-US" dirty="0" smtClean="0"/>
              <a:t> 2008, NODES Tutorial.</a:t>
            </a:r>
          </a:p>
          <a:p>
            <a:r>
              <a:rPr lang="en-US" dirty="0" err="1" smtClean="0"/>
              <a:t>Atle</a:t>
            </a:r>
            <a:r>
              <a:rPr lang="en-US" dirty="0" smtClean="0"/>
              <a:t> </a:t>
            </a:r>
            <a:r>
              <a:rPr lang="en-US" dirty="0" err="1" smtClean="0"/>
              <a:t>Refsdal</a:t>
            </a:r>
            <a:r>
              <a:rPr lang="en-US" dirty="0" smtClean="0"/>
              <a:t>, ERISE 2011 tutorial.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/>
          </a:p>
        </p:txBody>
      </p:sp>
    </p:spTree>
    <p:extLst>
      <p:ext uri="{BB962C8B-B14F-4D97-AF65-F5344CB8AC3E}">
        <p14:creationId xmlns:p14="http://schemas.microsoft.com/office/powerpoint/2010/main" val="2034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modeling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22275" y="1196752"/>
            <a:ext cx="8440738" cy="4670425"/>
          </a:xfrm>
        </p:spPr>
        <p:txBody>
          <a:bodyPr/>
          <a:lstStyle/>
          <a:p>
            <a:r>
              <a:rPr lang="en-US" sz="2400" dirty="0" smtClean="0"/>
              <a:t>The CORAS language consists of five kinds of diagrams</a:t>
            </a:r>
          </a:p>
          <a:p>
            <a:pPr lvl="1"/>
            <a:r>
              <a:rPr lang="en-US" sz="2000" dirty="0" smtClean="0"/>
              <a:t>Asset diagrams</a:t>
            </a:r>
          </a:p>
          <a:p>
            <a:pPr lvl="1"/>
            <a:r>
              <a:rPr lang="en-US" sz="2000" dirty="0" smtClean="0"/>
              <a:t>Threat diagrams</a:t>
            </a:r>
          </a:p>
          <a:p>
            <a:pPr lvl="1"/>
            <a:r>
              <a:rPr lang="en-US" sz="2000" dirty="0" smtClean="0"/>
              <a:t>Risk diagrams</a:t>
            </a:r>
          </a:p>
          <a:p>
            <a:pPr lvl="1"/>
            <a:r>
              <a:rPr lang="en-US" sz="2000" dirty="0" smtClean="0"/>
              <a:t>Treatment diagrams</a:t>
            </a:r>
          </a:p>
          <a:p>
            <a:pPr lvl="1"/>
            <a:r>
              <a:rPr lang="en-US" sz="2000" dirty="0" smtClean="0"/>
              <a:t>Treatment Overview diagrams</a:t>
            </a:r>
          </a:p>
          <a:p>
            <a:r>
              <a:rPr lang="en-US" sz="2400" dirty="0" smtClean="0"/>
              <a:t>Each kind of diagram supports specific steps of the risk analysis process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835150" y="6453336"/>
            <a:ext cx="4465638" cy="312738"/>
          </a:xfrm>
        </p:spPr>
        <p:txBody>
          <a:bodyPr/>
          <a:lstStyle/>
          <a:p>
            <a:pPr>
              <a:defRPr/>
            </a:pP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1040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CORAS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5554960" cy="5073650"/>
          </a:xfrm>
        </p:spPr>
        <p:txBody>
          <a:bodyPr/>
          <a:lstStyle/>
          <a:p>
            <a:r>
              <a:rPr lang="en-US" dirty="0" smtClean="0"/>
              <a:t>Risk management process based </a:t>
            </a:r>
            <a:r>
              <a:rPr lang="en-US" i="1" dirty="0" smtClean="0"/>
              <a:t>on ISO 31000: Risk Management – Principles and Guidelines</a:t>
            </a:r>
          </a:p>
          <a:p>
            <a:r>
              <a:rPr lang="en-US" dirty="0" smtClean="0"/>
              <a:t>Provides </a:t>
            </a:r>
            <a:r>
              <a:rPr lang="en-US" i="1" dirty="0" smtClean="0"/>
              <a:t>processes</a:t>
            </a:r>
            <a:r>
              <a:rPr lang="en-US" dirty="0" smtClean="0"/>
              <a:t> and </a:t>
            </a:r>
            <a:r>
              <a:rPr lang="en-US" i="1" dirty="0" smtClean="0"/>
              <a:t>guidelines </a:t>
            </a:r>
            <a:r>
              <a:rPr lang="en-US" dirty="0" smtClean="0"/>
              <a:t>for risk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50" y="1628800"/>
            <a:ext cx="24120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3591</Words>
  <Application>Microsoft Office PowerPoint</Application>
  <PresentationFormat>On-screen Show (4:3)</PresentationFormat>
  <Paragraphs>855</Paragraphs>
  <Slides>73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ＭＳ Ｐゴシック</vt:lpstr>
      <vt:lpstr>Arial</vt:lpstr>
      <vt:lpstr>Arial Black</vt:lpstr>
      <vt:lpstr>Arial Narrow</vt:lpstr>
      <vt:lpstr>Courier New</vt:lpstr>
      <vt:lpstr>Times New Roman</vt:lpstr>
      <vt:lpstr>ヒラギノ角ゴ Pro W3</vt:lpstr>
      <vt:lpstr>1_Blank Presentation</vt:lpstr>
      <vt:lpstr>Visio</vt:lpstr>
      <vt:lpstr>Security Engineering</vt:lpstr>
      <vt:lpstr>Lecture’s objective</vt:lpstr>
      <vt:lpstr>Outline</vt:lpstr>
      <vt:lpstr>What is CORAS?</vt:lpstr>
      <vt:lpstr>Terms</vt:lpstr>
      <vt:lpstr>Central Concepts</vt:lpstr>
      <vt:lpstr>CORAS Modeling Concepts</vt:lpstr>
      <vt:lpstr>Risk modeling</vt:lpstr>
      <vt:lpstr>The CORAS process</vt:lpstr>
      <vt:lpstr>The eight steps of a CORAS risk analysis</vt:lpstr>
      <vt:lpstr>The eight steps of a CORAS risk analysis</vt:lpstr>
      <vt:lpstr>Step 1: Preparation for the analysis</vt:lpstr>
      <vt:lpstr>Example: AutoParts</vt:lpstr>
      <vt:lpstr>Step 2: Customer presentation of the target</vt:lpstr>
      <vt:lpstr>Example: Customer presentation on the target</vt:lpstr>
      <vt:lpstr>Step 3: Refining the target description using asset diagrams</vt:lpstr>
      <vt:lpstr>Identify asset</vt:lpstr>
      <vt:lpstr>Example: Identify Party and Asset</vt:lpstr>
      <vt:lpstr>Example: Asset diagram</vt:lpstr>
      <vt:lpstr>High level Risk analysis</vt:lpstr>
      <vt:lpstr>High level Risk analysis</vt:lpstr>
      <vt:lpstr>Example: High level Risk analysis</vt:lpstr>
      <vt:lpstr>Step 4: Approval of the target description</vt:lpstr>
      <vt:lpstr>Define Likelihood scale</vt:lpstr>
      <vt:lpstr>Define Likelihood scale</vt:lpstr>
      <vt:lpstr>Define Consequence scale </vt:lpstr>
      <vt:lpstr>Define Consequence scale </vt:lpstr>
      <vt:lpstr>Define Consequence scale </vt:lpstr>
      <vt:lpstr>Define Consequence scale </vt:lpstr>
      <vt:lpstr>Example: Risk Function and evaluation criteria</vt:lpstr>
      <vt:lpstr>Example: Risk Function and evaluation criteria</vt:lpstr>
      <vt:lpstr>Example: Risk Function and evaluation criteria</vt:lpstr>
      <vt:lpstr>Example: Risk Function and evaluation criteria</vt:lpstr>
      <vt:lpstr>Step 5: Risk Identification using Threat diagrams</vt:lpstr>
      <vt:lpstr>Step 5: Risk Identification using Threat diagrams</vt:lpstr>
      <vt:lpstr>Step 5 - sub step 1: Identify Assets and Threats</vt:lpstr>
      <vt:lpstr>Step 5 - sub step 2: Identify Unwanted Incidents</vt:lpstr>
      <vt:lpstr>Step 5 - sub step 2: Identify Unwanted Incidents</vt:lpstr>
      <vt:lpstr>Step 5 - sub step 2: Identify Unwanted Incidents</vt:lpstr>
      <vt:lpstr>Step 5 - sub step 3: Identify Threat Scenarios</vt:lpstr>
      <vt:lpstr>Step 5 - sub step 3: Identify Threat Scenarios</vt:lpstr>
      <vt:lpstr>Step 5 - sub step 3: Identify Threat Scenarios</vt:lpstr>
      <vt:lpstr>Step 5 - sub step 3: Identify Threat Scenarios</vt:lpstr>
      <vt:lpstr>Step 5 - sub step 3: Identify Threat Scenarios</vt:lpstr>
      <vt:lpstr>Step 5 - sub step 3: Identify Threat Scenarios</vt:lpstr>
      <vt:lpstr>Step 5 - sub step 4: Identify Vulnerabilities</vt:lpstr>
      <vt:lpstr>Step 5 - sub step 4: Identify Vulnerabilities</vt:lpstr>
      <vt:lpstr>Step 5 - sub step 4: Identify Vulnerabilities</vt:lpstr>
      <vt:lpstr>Step 5 - sub step 4: Identify Vulnerabilities</vt:lpstr>
      <vt:lpstr>Step 6: Risk estimation using threat diagrams</vt:lpstr>
      <vt:lpstr>Example: Assign Likelihood and Consequence</vt:lpstr>
      <vt:lpstr>Example: Assign Likelihood and Consequence</vt:lpstr>
      <vt:lpstr>Example: Assign Likelihood and Consequence</vt:lpstr>
      <vt:lpstr>Step 7: Risk evaluation using Risk diagram</vt:lpstr>
      <vt:lpstr>Example: Completed Risk Function</vt:lpstr>
      <vt:lpstr>Example: Completed Risk Function</vt:lpstr>
      <vt:lpstr>Example: Completed Risk Function</vt:lpstr>
      <vt:lpstr>Example: Completed Risk Function</vt:lpstr>
      <vt:lpstr>Summarizing the Risk picture</vt:lpstr>
      <vt:lpstr>Example: Risk diagram</vt:lpstr>
      <vt:lpstr>Step 8: Risk treatment using Treatment diagram</vt:lpstr>
      <vt:lpstr>Step 8: Risk treatment using treatment diagram</vt:lpstr>
      <vt:lpstr>Example: Treatment Diagram</vt:lpstr>
      <vt:lpstr>Example: Treatment Diagram</vt:lpstr>
      <vt:lpstr>Example: Treatment Overview Diagram</vt:lpstr>
      <vt:lpstr>Treatment Evaluation</vt:lpstr>
      <vt:lpstr>Example: Treatment Evaluation</vt:lpstr>
      <vt:lpstr>Example: Treatment Evaluation</vt:lpstr>
      <vt:lpstr>Tool Support and Demo</vt:lpstr>
      <vt:lpstr>Tool Support: Screenshot</vt:lpstr>
      <vt:lpstr>Summary</vt:lpstr>
      <vt:lpstr>Summary</vt:lpstr>
      <vt:lpstr>Credits</vt:lpstr>
    </vt:vector>
  </TitlesOfParts>
  <Company>Università di Trento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creator>Babbo Natale</dc:creator>
  <cp:lastModifiedBy>Le Minh Sang Tran</cp:lastModifiedBy>
  <cp:revision>512</cp:revision>
  <cp:lastPrinted>2011-10-03T08:14:05Z</cp:lastPrinted>
  <dcterms:created xsi:type="dcterms:W3CDTF">2003-02-18T22:21:52Z</dcterms:created>
  <dcterms:modified xsi:type="dcterms:W3CDTF">2013-10-02T14:35:01Z</dcterms:modified>
</cp:coreProperties>
</file>