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4" r:id="rId3"/>
    <p:sldId id="263" r:id="rId4"/>
    <p:sldId id="273" r:id="rId5"/>
    <p:sldId id="271" r:id="rId6"/>
    <p:sldId id="272" r:id="rId7"/>
    <p:sldId id="280" r:id="rId8"/>
    <p:sldId id="264" r:id="rId9"/>
    <p:sldId id="279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62" r:id="rId19"/>
    <p:sldId id="256" r:id="rId20"/>
    <p:sldId id="257" r:id="rId21"/>
    <p:sldId id="258" r:id="rId22"/>
    <p:sldId id="259" r:id="rId23"/>
    <p:sldId id="260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8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7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A114-4378-824D-BE71-CDE27DF5A22F}" type="datetimeFigureOut">
              <a:rPr lang="en-US" smtClean="0"/>
              <a:t>28/09/15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47B9-CF8C-2C4A-A7B1-92C7FBDFE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2" y="93821"/>
            <a:ext cx="1765037" cy="520686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4"/>
          <a:srcRect r="63736"/>
          <a:stretch>
            <a:fillRect/>
          </a:stretch>
        </p:blipFill>
        <p:spPr bwMode="auto">
          <a:xfrm>
            <a:off x="7600270" y="0"/>
            <a:ext cx="1543730" cy="7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56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curitylab.disi.unitn.it/doku.php?id=course_on_offensive_technologi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94725" y="5648325"/>
            <a:ext cx="549275" cy="39687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Offensive technologies</a:t>
            </a:r>
            <a:br>
              <a:rPr lang="en-US" dirty="0" smtClean="0"/>
            </a:b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7484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Lecture </a:t>
            </a:r>
            <a:r>
              <a:rPr lang="en-US" dirty="0"/>
              <a:t>3</a:t>
            </a:r>
            <a:r>
              <a:rPr lang="en-US" dirty="0" smtClean="0"/>
              <a:t> – The </a:t>
            </a:r>
            <a:r>
              <a:rPr lang="en-US" dirty="0" err="1" smtClean="0"/>
              <a:t>MalwareLab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Luca Allodi</a:t>
            </a:r>
          </a:p>
          <a:p>
            <a:endParaRPr lang="en-US" dirty="0" smtClean="0"/>
          </a:p>
          <a:p>
            <a:r>
              <a:rPr lang="en-US" sz="1600" dirty="0"/>
              <a:t>https://</a:t>
            </a:r>
            <a:r>
              <a:rPr lang="en-US" sz="1600" dirty="0" err="1"/>
              <a:t>securitylab.disi.unitn.it</a:t>
            </a:r>
            <a:r>
              <a:rPr lang="en-US" sz="1600" dirty="0"/>
              <a:t>/</a:t>
            </a:r>
            <a:r>
              <a:rPr lang="en-US" sz="1600" dirty="0" err="1"/>
              <a:t>doku.php?id</a:t>
            </a:r>
            <a:r>
              <a:rPr lang="en-US" sz="1600" dirty="0"/>
              <a:t>=</a:t>
            </a:r>
            <a:r>
              <a:rPr lang="en-US" sz="1600" dirty="0" err="1"/>
              <a:t>course_on_offensive_technologies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023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user logins are:</a:t>
            </a:r>
          </a:p>
          <a:p>
            <a:pPr lvl="1"/>
            <a:r>
              <a:rPr lang="en-US" dirty="0" smtClean="0"/>
              <a:t>User: </a:t>
            </a:r>
            <a:r>
              <a:rPr lang="en-US" dirty="0"/>
              <a:t>u</a:t>
            </a:r>
            <a:r>
              <a:rPr lang="en-US" dirty="0" smtClean="0"/>
              <a:t>ser</a:t>
            </a:r>
          </a:p>
          <a:p>
            <a:pPr lvl="1"/>
            <a:r>
              <a:rPr lang="en-US" dirty="0" err="1" smtClean="0"/>
              <a:t>Pwd</a:t>
            </a:r>
            <a:r>
              <a:rPr lang="en-US" dirty="0" smtClean="0"/>
              <a:t>: </a:t>
            </a:r>
            <a:r>
              <a:rPr lang="en-US" dirty="0" err="1"/>
              <a:t>m</a:t>
            </a:r>
            <a:r>
              <a:rPr lang="en-US" dirty="0" err="1" smtClean="0"/>
              <a:t>allab</a:t>
            </a:r>
            <a:endParaRPr lang="en-US" dirty="0" smtClean="0"/>
          </a:p>
          <a:p>
            <a:r>
              <a:rPr lang="en-US" dirty="0" smtClean="0"/>
              <a:t>Each user environment is autonomous</a:t>
            </a:r>
          </a:p>
          <a:p>
            <a:r>
              <a:rPr lang="en-US" dirty="0" smtClean="0"/>
              <a:t>Modifications to VM saved in incremental snapshots</a:t>
            </a:r>
          </a:p>
          <a:p>
            <a:pPr lvl="1"/>
            <a:r>
              <a:rPr lang="en-US" dirty="0" smtClean="0"/>
              <a:t>Independent for each user</a:t>
            </a:r>
          </a:p>
          <a:p>
            <a:pPr lvl="1"/>
            <a:r>
              <a:rPr lang="en-US" dirty="0" smtClean="0"/>
              <a:t>All based on same image on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 (ex1)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5-09-25 at 16.4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633"/>
            <a:ext cx="9144000" cy="4034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094" y="1688301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 (ex2)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Shot 2015-09-25 at 16.4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2" y="1417638"/>
            <a:ext cx="6541291" cy="5440361"/>
          </a:xfrm>
          <a:prstGeom prst="rect">
            <a:avLst/>
          </a:prstGeom>
        </p:spPr>
      </p:pic>
      <p:pic>
        <p:nvPicPr>
          <p:cNvPr id="3" name="Picture 2" descr="Screen Shot 2015-09-25 at 16.4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9" y="1844564"/>
            <a:ext cx="1923545" cy="1236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8516" y="1526196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VMs (ex3)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creen Shot 2015-09-25 at 16.50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0"/>
          <a:stretch/>
        </p:blipFill>
        <p:spPr>
          <a:xfrm>
            <a:off x="1435652" y="1417638"/>
            <a:ext cx="7495552" cy="5124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72" y="2588246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ecuser12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572" y="5393290"/>
            <a:ext cx="112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secuser11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need to assign to each VM is assigned an IP address of the form</a:t>
            </a:r>
          </a:p>
          <a:p>
            <a:pPr lvl="1"/>
            <a:r>
              <a:rPr lang="en-US" dirty="0" smtClean="0"/>
              <a:t>192.168.$user_number.x</a:t>
            </a:r>
          </a:p>
          <a:p>
            <a:pPr lvl="1"/>
            <a:r>
              <a:rPr lang="en-US" dirty="0" smtClean="0"/>
              <a:t>With </a:t>
            </a:r>
          </a:p>
          <a:p>
            <a:pPr lvl="2"/>
            <a:r>
              <a:rPr lang="en-US" dirty="0" smtClean="0"/>
              <a:t>$</a:t>
            </a:r>
            <a:r>
              <a:rPr lang="en-US" dirty="0" err="1" smtClean="0"/>
              <a:t>user_number</a:t>
            </a:r>
            <a:r>
              <a:rPr lang="en-US" dirty="0" smtClean="0"/>
              <a:t> → your user number</a:t>
            </a:r>
          </a:p>
          <a:p>
            <a:pPr lvl="2"/>
            <a:r>
              <a:rPr lang="en-US" dirty="0"/>
              <a:t>x</a:t>
            </a:r>
            <a:r>
              <a:rPr lang="en-US" dirty="0" smtClean="0"/>
              <a:t> → in [100..200] → this is assigned automatically by </a:t>
            </a:r>
            <a:r>
              <a:rPr lang="en-US" dirty="0" err="1" smtClean="0"/>
              <a:t>VBox</a:t>
            </a:r>
            <a:endParaRPr lang="en-US" dirty="0" smtClean="0"/>
          </a:p>
          <a:p>
            <a:pPr lvl="1"/>
            <a:r>
              <a:rPr lang="en-US" b="1" dirty="0" smtClean="0"/>
              <a:t>This MUST be done for every new VM the first time it’s started</a:t>
            </a:r>
          </a:p>
          <a:p>
            <a:pPr lvl="1"/>
            <a:r>
              <a:rPr lang="en-US" dirty="0" smtClean="0"/>
              <a:t>Check in the VM that the IP is assigned correctly</a:t>
            </a:r>
          </a:p>
          <a:p>
            <a:r>
              <a:rPr lang="en-US" dirty="0" smtClean="0"/>
              <a:t>You can contact the apache server on the Ubuntu machine by calling its IP address</a:t>
            </a:r>
          </a:p>
          <a:p>
            <a:pPr lvl="1"/>
            <a:r>
              <a:rPr lang="en-US" dirty="0" smtClean="0"/>
              <a:t>192.168.$user_number.1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2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VM Networking (example secuser11)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9-28 at 11.5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600199"/>
            <a:ext cx="7162800" cy="51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VM Networking (example secuser11)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9-28 at 11.57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" y="1208198"/>
            <a:ext cx="7721600" cy="56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VM Networking (example secuser11)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9-28 at 11.5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417638"/>
            <a:ext cx="7473238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</a:t>
            </a:r>
            <a:r>
              <a:rPr lang="en-US" smtClean="0"/>
              <a:t>class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slides for next class on buffer exploitation here:</a:t>
            </a:r>
          </a:p>
          <a:p>
            <a:pPr lvl="1"/>
            <a:r>
              <a:rPr lang="en-US" dirty="0">
                <a:hlinkClick r:id="rId2"/>
              </a:rPr>
              <a:t>https://securitylab.disi.unitn.it/doku.php?id=</a:t>
            </a:r>
            <a:r>
              <a:rPr lang="en-US" dirty="0" smtClean="0">
                <a:hlinkClick r:id="rId2"/>
              </a:rPr>
              <a:t>course_on_offensive_technologies</a:t>
            </a:r>
            <a:endParaRPr lang="en-US" dirty="0" smtClean="0"/>
          </a:p>
          <a:p>
            <a:r>
              <a:rPr lang="en-US" dirty="0" smtClean="0"/>
              <a:t>Go through them by yourself as an intro to next week’s class by Dr. Cesar </a:t>
            </a:r>
            <a:r>
              <a:rPr lang="en-US" dirty="0" err="1" smtClean="0"/>
              <a:t>Bernardini</a:t>
            </a:r>
            <a:endParaRPr lang="en-US" dirty="0" smtClean="0"/>
          </a:p>
          <a:p>
            <a:r>
              <a:rPr lang="en-US" dirty="0" smtClean="0"/>
              <a:t>You can contact him for questions in the meanwhile (answer by email or in class)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Bleeding life setup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5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quick intro to lab structure/how to use it</a:t>
            </a:r>
          </a:p>
          <a:p>
            <a:pPr lvl="1"/>
            <a:r>
              <a:rPr lang="en-US" dirty="0" smtClean="0"/>
              <a:t>Heads-on for next week’s class</a:t>
            </a:r>
          </a:p>
          <a:p>
            <a:r>
              <a:rPr lang="en-US" dirty="0" smtClean="0"/>
              <a:t>Hands-on-exercise to practice with lab</a:t>
            </a:r>
          </a:p>
          <a:p>
            <a:pPr lvl="1"/>
            <a:r>
              <a:rPr lang="en-US" dirty="0" smtClean="0"/>
              <a:t>Deploy your own exploit kit</a:t>
            </a:r>
          </a:p>
          <a:p>
            <a:pPr lvl="1"/>
            <a:r>
              <a:rPr lang="en-US" dirty="0" smtClean="0"/>
              <a:t>Test it against Windows configurations</a:t>
            </a:r>
          </a:p>
          <a:p>
            <a:r>
              <a:rPr lang="en-US" dirty="0" smtClean="0"/>
              <a:t>Last 30 minutes or so </a:t>
            </a:r>
            <a:r>
              <a:rPr lang="en-US" dirty="0" err="1" smtClean="0"/>
              <a:t>Dr.Woohyun</a:t>
            </a:r>
            <a:r>
              <a:rPr lang="en-US" dirty="0" smtClean="0"/>
              <a:t> Shim will introduce you to the procedure for this class’ laboratory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5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Bleeding</a:t>
            </a:r>
            <a:r>
              <a:rPr lang="it-IT" dirty="0" smtClean="0"/>
              <a:t> life setup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584" y="1547952"/>
            <a:ext cx="5220442" cy="4751248"/>
          </a:xfrm>
          <a:effectLst/>
        </p:spPr>
        <p:txBody>
          <a:bodyPr>
            <a:normAutofit fontScale="70000" lnSpcReduction="20000"/>
          </a:bodyPr>
          <a:lstStyle/>
          <a:p>
            <a:pPr marL="457200" indent="-457200"/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files</a:t>
            </a:r>
            <a:r>
              <a:rPr lang="it-IT" dirty="0" smtClean="0"/>
              <a:t> </a:t>
            </a:r>
            <a:r>
              <a:rPr lang="it-IT" dirty="0" smtClean="0"/>
              <a:t>in</a:t>
            </a:r>
          </a:p>
          <a:p>
            <a:pPr marL="857250" lvl="1" indent="-457200"/>
            <a:r>
              <a:rPr lang="it-IT" dirty="0" smtClean="0"/>
              <a:t>/</a:t>
            </a:r>
            <a:r>
              <a:rPr lang="it-IT" dirty="0" err="1" smtClean="0"/>
              <a:t>var</a:t>
            </a:r>
            <a:r>
              <a:rPr lang="it-IT" dirty="0" smtClean="0"/>
              <a:t>/www/&lt;</a:t>
            </a:r>
            <a:r>
              <a:rPr lang="it-IT" dirty="0" err="1" smtClean="0"/>
              <a:t>user</a:t>
            </a:r>
            <a:r>
              <a:rPr lang="it-IT" dirty="0" smtClean="0"/>
              <a:t>&gt;/</a:t>
            </a:r>
            <a:r>
              <a:rPr lang="it-IT" dirty="0" err="1" smtClean="0"/>
              <a:t>bleeding_life</a:t>
            </a:r>
            <a:r>
              <a:rPr lang="it-IT" dirty="0" smtClean="0"/>
              <a:t>/2</a:t>
            </a:r>
          </a:p>
          <a:p>
            <a:pPr marL="457200" indent="-457200"/>
            <a:r>
              <a:rPr lang="it-IT" dirty="0" smtClean="0"/>
              <a:t>Copy </a:t>
            </a:r>
            <a:r>
              <a:rPr lang="it-IT" dirty="0" err="1" smtClean="0"/>
              <a:t>calc.exe</a:t>
            </a:r>
            <a:r>
              <a:rPr lang="it-IT" dirty="0" smtClean="0"/>
              <a:t> from </a:t>
            </a:r>
          </a:p>
          <a:p>
            <a:pPr marL="857250" lvl="1" indent="-457200"/>
            <a:r>
              <a:rPr lang="it-IT" b="1" dirty="0" smtClean="0"/>
              <a:t>~/</a:t>
            </a:r>
            <a:r>
              <a:rPr lang="it-IT" b="1" dirty="0" err="1" smtClean="0"/>
              <a:t>files</a:t>
            </a:r>
            <a:r>
              <a:rPr lang="it-IT" b="1" dirty="0" smtClean="0"/>
              <a:t>/</a:t>
            </a:r>
            <a:r>
              <a:rPr lang="it-IT" b="1" dirty="0" err="1" smtClean="0"/>
              <a:t>exe</a:t>
            </a:r>
            <a:r>
              <a:rPr lang="it-IT" b="1" dirty="0" smtClean="0"/>
              <a:t> </a:t>
            </a:r>
            <a:r>
              <a:rPr lang="it-IT" dirty="0" smtClean="0"/>
              <a:t>to </a:t>
            </a:r>
          </a:p>
          <a:p>
            <a:pPr marL="857250" lvl="1" indent="-457200"/>
            <a:r>
              <a:rPr lang="it-IT" b="1" dirty="0" smtClean="0"/>
              <a:t>/</a:t>
            </a:r>
            <a:r>
              <a:rPr lang="it-IT" b="1" dirty="0" err="1" smtClean="0"/>
              <a:t>var</a:t>
            </a:r>
            <a:r>
              <a:rPr lang="it-IT" b="1" dirty="0" smtClean="0"/>
              <a:t>/www/&lt;</a:t>
            </a:r>
            <a:r>
              <a:rPr lang="it-IT" b="1" dirty="0" err="1" smtClean="0"/>
              <a:t>user</a:t>
            </a:r>
            <a:r>
              <a:rPr lang="it-IT" b="1" dirty="0" smtClean="0"/>
              <a:t>&gt;/</a:t>
            </a:r>
            <a:r>
              <a:rPr lang="it-IT" b="1" dirty="0" err="1" smtClean="0"/>
              <a:t>bleeding_life</a:t>
            </a:r>
            <a:r>
              <a:rPr lang="it-IT" b="1" dirty="0" smtClean="0"/>
              <a:t>/2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err="1" smtClean="0"/>
              <a:t>Config</a:t>
            </a:r>
            <a:r>
              <a:rPr lang="it-IT" dirty="0" smtClean="0"/>
              <a:t> setup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/var/www/&lt;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gedit config.php</a:t>
            </a:r>
          </a:p>
          <a:p>
            <a:pPr marL="1257300" lvl="2" indent="-457200">
              <a:buFont typeface="+mj-lt"/>
              <a:buAutoNum type="arabicPeriod"/>
            </a:pPr>
            <a:r>
              <a:rPr lang="it-IT" dirty="0" smtClean="0"/>
              <a:t>Set </a:t>
            </a:r>
            <a:r>
              <a:rPr lang="it-IT" dirty="0" err="1" smtClean="0"/>
              <a:t>passwords</a:t>
            </a:r>
            <a:r>
              <a:rPr lang="it-IT" dirty="0" smtClean="0"/>
              <a:t>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yourpwd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pPr marL="1257300" lvl="2" indent="-457200">
              <a:buFont typeface="+mj-lt"/>
              <a:buAutoNum type="arabicPeriod"/>
            </a:pPr>
            <a:r>
              <a:rPr lang="it-IT" dirty="0" smtClean="0"/>
              <a:t>Set $sqlSettings[‘dbUsername’]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pPr marL="1257300" lvl="2" indent="-457200">
              <a:buFont typeface="+mj-lt"/>
              <a:buAutoNum type="arabicPeriod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$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dbName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to: 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usernumber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&gt;_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457200">
              <a:buFont typeface="+mj-lt"/>
              <a:buAutoNum type="arabicPeriod"/>
            </a:pPr>
            <a:r>
              <a:rPr lang="it-IT" dirty="0" smtClean="0"/>
              <a:t>Set $</a:t>
            </a:r>
            <a:r>
              <a:rPr lang="it-IT" dirty="0" err="1" smtClean="0"/>
              <a:t>payload_filename</a:t>
            </a:r>
            <a:r>
              <a:rPr lang="it-IT" dirty="0" smtClean="0"/>
              <a:t>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calc.exe</a:t>
            </a:r>
          </a:p>
          <a:p>
            <a:pPr marL="1257300" lvl="2" indent="-457200">
              <a:buFont typeface="+mj-lt"/>
              <a:buAutoNum type="arabicPeriod"/>
            </a:pPr>
            <a:r>
              <a:rPr lang="it-IT" dirty="0" smtClean="0"/>
              <a:t>Set $</a:t>
            </a:r>
            <a:r>
              <a:rPr lang="it-IT" dirty="0" err="1" smtClean="0"/>
              <a:t>config_url</a:t>
            </a:r>
            <a:r>
              <a:rPr lang="it-IT" dirty="0" smtClean="0"/>
              <a:t>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‘http://</a:t>
            </a:r>
            <a:r>
              <a:rPr lang="it-IT" dirty="0" smtClean="0"/>
              <a:t>&lt;</a:t>
            </a:r>
            <a:r>
              <a:rPr lang="it-IT" dirty="0" err="1" smtClean="0"/>
              <a:t>ip_server</a:t>
            </a:r>
            <a:r>
              <a:rPr lang="it-IT" dirty="0" smtClean="0"/>
              <a:t>&gt;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/2’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dirty="0" smtClean="0"/>
              <a:t>Save and </a:t>
            </a:r>
            <a:r>
              <a:rPr lang="it-IT" dirty="0" err="1" smtClean="0"/>
              <a:t>close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-335" r="44611" b="14535"/>
          <a:stretch/>
        </p:blipFill>
        <p:spPr>
          <a:xfrm>
            <a:off x="5721823" y="1571310"/>
            <a:ext cx="3240485" cy="41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Setup </a:t>
            </a:r>
            <a:r>
              <a:rPr lang="it-IT" dirty="0" err="1" smtClean="0"/>
              <a:t>Bleeding</a:t>
            </a:r>
            <a:r>
              <a:rPr lang="it-IT" dirty="0" smtClean="0"/>
              <a:t> Life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it-IT" dirty="0" smtClean="0"/>
              <a:t>Create new database for </a:t>
            </a:r>
            <a:r>
              <a:rPr lang="it-IT" dirty="0" err="1" smtClean="0"/>
              <a:t>bleeding_life</a:t>
            </a:r>
            <a:endParaRPr lang="it-IT" dirty="0" smtClean="0"/>
          </a:p>
          <a:p>
            <a:pPr marL="857250" lvl="1" indent="-457200">
              <a:buFont typeface="+mj-lt"/>
              <a:buAutoNum type="arabicPeriod"/>
            </a:pPr>
            <a:r>
              <a:rPr lang="it-IT" dirty="0" smtClean="0"/>
              <a:t>Go to: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localhost/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phpmyadmin</a:t>
            </a:r>
            <a:r>
              <a:rPr lang="it-IT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dirty="0" smtClean="0"/>
              <a:t>Database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dirty="0" err="1" smtClean="0"/>
              <a:t>insert</a:t>
            </a:r>
            <a:r>
              <a:rPr lang="it-IT" dirty="0" smtClean="0"/>
              <a:t>: &lt;</a:t>
            </a:r>
            <a:r>
              <a:rPr lang="it-IT" dirty="0" err="1" smtClean="0"/>
              <a:t>usernumber</a:t>
            </a:r>
            <a:r>
              <a:rPr lang="it-IT" dirty="0" smtClean="0"/>
              <a:t>&gt;_</a:t>
            </a:r>
            <a:r>
              <a:rPr lang="it-IT" dirty="0" err="1" smtClean="0"/>
              <a:t>bleeding_life</a:t>
            </a:r>
            <a:r>
              <a:rPr lang="it-IT" dirty="0" smtClean="0"/>
              <a:t> to create </a:t>
            </a:r>
            <a:r>
              <a:rPr lang="it-IT" dirty="0" err="1" smtClean="0"/>
              <a:t>db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9" y="4177094"/>
            <a:ext cx="3893888" cy="22386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40" y="4177093"/>
            <a:ext cx="4029638" cy="2238687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4298325" y="5019540"/>
            <a:ext cx="423047" cy="55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5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Setup </a:t>
            </a:r>
            <a:r>
              <a:rPr lang="it-IT" dirty="0" err="1" smtClean="0"/>
              <a:t>Bleeding</a:t>
            </a:r>
            <a:r>
              <a:rPr lang="it-IT" dirty="0" smtClean="0"/>
              <a:t> Life 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584" y="1962767"/>
            <a:ext cx="5514306" cy="419548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t-IT" dirty="0" smtClean="0"/>
              <a:t>Setup </a:t>
            </a:r>
            <a:r>
              <a:rPr lang="it-IT" dirty="0" err="1" smtClean="0"/>
              <a:t>bleedinglife</a:t>
            </a:r>
            <a:endParaRPr lang="it-IT" dirty="0" smtClean="0"/>
          </a:p>
          <a:p>
            <a:pPr marL="857250" lvl="1" indent="-457200"/>
            <a:r>
              <a:rPr lang="it-IT" dirty="0" err="1" smtClean="0"/>
              <a:t>Visit</a:t>
            </a:r>
            <a:r>
              <a:rPr lang="it-IT" dirty="0" smtClean="0"/>
              <a:t>: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localhost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 startAt="4"/>
            </a:pPr>
            <a:endParaRPr lang="it-IT" dirty="0" smtClean="0"/>
          </a:p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installation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successful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Control page: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localhost/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  <a:endParaRPr lang="it-IT" dirty="0"/>
          </a:p>
          <a:p>
            <a:pPr lvl="2"/>
            <a:r>
              <a:rPr lang="it-IT" dirty="0" smtClean="0"/>
              <a:t>User: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</a:t>
            </a:r>
          </a:p>
          <a:p>
            <a:pPr lvl="2"/>
            <a:r>
              <a:rPr lang="it-IT" dirty="0" smtClean="0"/>
              <a:t>Pwd: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mlab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&lt;-- setup by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it-IT" dirty="0" smtClean="0"/>
          </a:p>
          <a:p>
            <a:pPr lvl="1"/>
            <a:r>
              <a:rPr lang="it-IT" dirty="0" smtClean="0"/>
              <a:t>Attack delivery page: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server_ip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8" b="71455"/>
          <a:stretch/>
        </p:blipFill>
        <p:spPr>
          <a:xfrm>
            <a:off x="6076529" y="1853249"/>
            <a:ext cx="2598312" cy="15973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30" y="3664088"/>
            <a:ext cx="2625911" cy="30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Deliver</a:t>
            </a:r>
            <a:r>
              <a:rPr lang="it-IT" dirty="0" smtClean="0"/>
              <a:t> </a:t>
            </a:r>
            <a:r>
              <a:rPr lang="it-IT" dirty="0" err="1" smtClean="0"/>
              <a:t>attack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4583" y="1693381"/>
            <a:ext cx="5951240" cy="4656975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IMPORTANT: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attack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reset the </a:t>
            </a:r>
            <a:r>
              <a:rPr lang="it-IT" dirty="0" err="1" smtClean="0"/>
              <a:t>stats</a:t>
            </a:r>
            <a:endParaRPr lang="it-IT" i="1" dirty="0"/>
          </a:p>
          <a:p>
            <a:pPr lvl="1"/>
            <a:r>
              <a:rPr lang="it-IT" i="1" dirty="0" smtClean="0"/>
              <a:t>BL </a:t>
            </a:r>
            <a:r>
              <a:rPr lang="it-IT" i="1" dirty="0" err="1" smtClean="0"/>
              <a:t>does</a:t>
            </a:r>
            <a:r>
              <a:rPr lang="it-IT" i="1" dirty="0" smtClean="0"/>
              <a:t> </a:t>
            </a:r>
            <a:r>
              <a:rPr lang="it-IT" i="1" dirty="0" err="1" smtClean="0"/>
              <a:t>not</a:t>
            </a:r>
            <a:r>
              <a:rPr lang="it-IT" i="1" dirty="0" smtClean="0"/>
              <a:t> </a:t>
            </a:r>
            <a:r>
              <a:rPr lang="it-IT" i="1" dirty="0" err="1" smtClean="0"/>
              <a:t>deliver</a:t>
            </a:r>
            <a:r>
              <a:rPr lang="it-IT" i="1" dirty="0" smtClean="0"/>
              <a:t> </a:t>
            </a:r>
            <a:r>
              <a:rPr lang="it-IT" i="1" dirty="0" err="1" smtClean="0"/>
              <a:t>two</a:t>
            </a:r>
            <a:r>
              <a:rPr lang="it-IT" i="1" dirty="0" smtClean="0"/>
              <a:t> </a:t>
            </a:r>
            <a:r>
              <a:rPr lang="it-IT" i="1" dirty="0" err="1" smtClean="0"/>
              <a:t>attacks</a:t>
            </a:r>
            <a:r>
              <a:rPr lang="it-IT" i="1" dirty="0" smtClean="0"/>
              <a:t> to </a:t>
            </a:r>
            <a:r>
              <a:rPr lang="it-IT" i="1" dirty="0" err="1" smtClean="0"/>
              <a:t>same</a:t>
            </a:r>
            <a:r>
              <a:rPr lang="it-IT" i="1" dirty="0" smtClean="0"/>
              <a:t> IP</a:t>
            </a:r>
            <a:endParaRPr lang="it-IT" dirty="0" smtClean="0"/>
          </a:p>
          <a:p>
            <a:r>
              <a:rPr lang="it-IT" dirty="0" smtClean="0"/>
              <a:t>From </a:t>
            </a:r>
            <a:r>
              <a:rPr lang="it-IT" dirty="0" err="1" smtClean="0"/>
              <a:t>victim</a:t>
            </a:r>
            <a:r>
              <a:rPr lang="it-IT" dirty="0" smtClean="0"/>
              <a:t> machine </a:t>
            </a:r>
            <a:r>
              <a:rPr lang="it-IT" dirty="0" err="1" smtClean="0"/>
              <a:t>visit</a:t>
            </a:r>
            <a:endParaRPr lang="it-IT" dirty="0" smtClean="0"/>
          </a:p>
          <a:p>
            <a:pPr lvl="1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ip_server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&gt;/&lt;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bleeding_life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</a:t>
            </a:r>
          </a:p>
          <a:p>
            <a:pPr lvl="2"/>
            <a:r>
              <a:rPr lang="it-IT" dirty="0" err="1" smtClean="0"/>
              <a:t>Nothing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happen</a:t>
            </a:r>
            <a:endParaRPr lang="it-IT" dirty="0" smtClean="0"/>
          </a:p>
          <a:p>
            <a:r>
              <a:rPr lang="it-IT" dirty="0" smtClean="0"/>
              <a:t>Update Java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jre-6u10-windows-i586-p</a:t>
            </a:r>
          </a:p>
          <a:p>
            <a:pPr lvl="1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in ~/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VulnerableSoftware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dirty="0" err="1" smtClean="0"/>
              <a:t>Repeat</a:t>
            </a:r>
            <a:r>
              <a:rPr lang="it-IT" dirty="0" smtClean="0"/>
              <a:t> </a:t>
            </a:r>
            <a:r>
              <a:rPr lang="it-IT" dirty="0" err="1" smtClean="0"/>
              <a:t>visit</a:t>
            </a:r>
            <a:endParaRPr lang="it-IT" dirty="0" smtClean="0"/>
          </a:p>
          <a:p>
            <a:pPr lvl="2"/>
            <a:r>
              <a:rPr lang="it-IT" dirty="0" err="1" smtClean="0"/>
              <a:t>Infection</a:t>
            </a:r>
            <a:r>
              <a:rPr lang="it-IT" dirty="0" smtClean="0"/>
              <a:t> </a:t>
            </a:r>
            <a:r>
              <a:rPr lang="it-IT" dirty="0" err="1" smtClean="0"/>
              <a:t>happens</a:t>
            </a:r>
            <a:endParaRPr lang="it-IT" dirty="0" smtClean="0"/>
          </a:p>
          <a:p>
            <a:pPr lvl="2"/>
            <a:r>
              <a:rPr lang="it-IT" dirty="0" err="1" smtClean="0"/>
              <a:t>Check</a:t>
            </a:r>
            <a:r>
              <a:rPr lang="it-IT" dirty="0" smtClean="0"/>
              <a:t> in BL </a:t>
            </a:r>
            <a:r>
              <a:rPr lang="it-IT" dirty="0" err="1" smtClean="0"/>
              <a:t>stat</a:t>
            </a:r>
            <a:r>
              <a:rPr lang="it-IT" dirty="0" smtClean="0"/>
              <a:t> page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25148" r="55120" b="52298"/>
          <a:stretch/>
        </p:blipFill>
        <p:spPr>
          <a:xfrm>
            <a:off x="6613453" y="1693381"/>
            <a:ext cx="1967387" cy="15467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23" y="3477549"/>
            <a:ext cx="2322644" cy="31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other vulnerable </a:t>
            </a:r>
            <a:r>
              <a:rPr lang="en-US" dirty="0" err="1" smtClean="0"/>
              <a:t>configs</a:t>
            </a:r>
            <a:r>
              <a:rPr lang="en-US" dirty="0" smtClean="0"/>
              <a:t>/kits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try other configurations of the victim machine against BL</a:t>
            </a:r>
          </a:p>
          <a:p>
            <a:r>
              <a:rPr lang="en-US" dirty="0" smtClean="0"/>
              <a:t>Try by yourself with other kits in /home/&lt;user&gt;/files/</a:t>
            </a:r>
            <a:r>
              <a:rPr lang="en-US" dirty="0" err="1" smtClean="0"/>
              <a:t>ekits</a:t>
            </a:r>
            <a:endParaRPr lang="en-US" dirty="0" smtClean="0"/>
          </a:p>
          <a:p>
            <a:r>
              <a:rPr lang="en-US" dirty="0" smtClean="0"/>
              <a:t>Guidelines</a:t>
            </a:r>
          </a:p>
          <a:p>
            <a:pPr lvl="1"/>
            <a:r>
              <a:rPr lang="en-US" dirty="0" smtClean="0"/>
              <a:t>Choose an </a:t>
            </a:r>
            <a:r>
              <a:rPr lang="en-US" dirty="0" err="1" smtClean="0"/>
              <a:t>ekit</a:t>
            </a:r>
            <a:endParaRPr lang="en-US" dirty="0" smtClean="0"/>
          </a:p>
          <a:p>
            <a:pPr lvl="1"/>
            <a:r>
              <a:rPr lang="en-US" dirty="0" smtClean="0"/>
              <a:t>Find a configuration file</a:t>
            </a:r>
          </a:p>
          <a:p>
            <a:pPr lvl="1"/>
            <a:r>
              <a:rPr lang="en-US" dirty="0" smtClean="0"/>
              <a:t>Figure out how to setup the kit</a:t>
            </a:r>
          </a:p>
          <a:p>
            <a:pPr lvl="1"/>
            <a:r>
              <a:rPr lang="en-US" dirty="0" smtClean="0"/>
              <a:t>Test it against the XP VMs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0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MalwareLab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74" y="1738551"/>
            <a:ext cx="1386424" cy="1433562"/>
          </a:xfrm>
          <a:prstGeom prst="rect">
            <a:avLst/>
          </a:prstGeom>
        </p:spPr>
      </p:pic>
      <p:pic>
        <p:nvPicPr>
          <p:cNvPr id="6" name="Picture 5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76" y="1774029"/>
            <a:ext cx="1386424" cy="1433562"/>
          </a:xfrm>
          <a:prstGeom prst="rect">
            <a:avLst/>
          </a:prstGeom>
        </p:spPr>
      </p:pic>
      <p:pic>
        <p:nvPicPr>
          <p:cNvPr id="7" name="Picture 6" descr="computer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34" y="1738551"/>
            <a:ext cx="1386424" cy="143356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669255"/>
            <a:ext cx="8229600" cy="28574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Three server machines running Ubuntu</a:t>
            </a:r>
          </a:p>
          <a:p>
            <a:pPr lvl="1"/>
            <a:r>
              <a:rPr lang="en-US" dirty="0" smtClean="0"/>
              <a:t>28 cores Intel Xeon E5 @ 2.30Ghz</a:t>
            </a:r>
          </a:p>
          <a:p>
            <a:pPr lvl="1"/>
            <a:r>
              <a:rPr lang="en-US" dirty="0" smtClean="0"/>
              <a:t>90GB ram</a:t>
            </a:r>
          </a:p>
          <a:p>
            <a:r>
              <a:rPr lang="en-US" dirty="0" smtClean="0"/>
              <a:t>7 accounts per machine (we will add </a:t>
            </a:r>
            <a:r>
              <a:rPr lang="en-US" dirty="0" smtClean="0"/>
              <a:t>more)</a:t>
            </a:r>
            <a:endParaRPr lang="en-US" dirty="0" smtClean="0"/>
          </a:p>
          <a:p>
            <a:pPr lvl="1"/>
            <a:r>
              <a:rPr lang="en-US" dirty="0" smtClean="0"/>
              <a:t>20 laptops in the lab &lt;- maximum capacity</a:t>
            </a:r>
          </a:p>
          <a:p>
            <a:pPr lvl="1"/>
            <a:r>
              <a:rPr lang="en-US" dirty="0"/>
              <a:t>E.g. → User &amp; </a:t>
            </a:r>
            <a:r>
              <a:rPr lang="en-US" dirty="0" err="1"/>
              <a:t>pwd</a:t>
            </a:r>
            <a:r>
              <a:rPr lang="en-US" dirty="0"/>
              <a:t>: secuser12</a:t>
            </a:r>
          </a:p>
          <a:p>
            <a:pPr lvl="2"/>
            <a:r>
              <a:rPr lang="en-US" dirty="0"/>
              <a:t>Access server 1 with User </a:t>
            </a:r>
            <a:r>
              <a:rPr lang="en-US" dirty="0" smtClean="0"/>
              <a:t>2</a:t>
            </a:r>
          </a:p>
          <a:p>
            <a:r>
              <a:rPr lang="en-US" dirty="0" err="1" smtClean="0"/>
              <a:t>Virtualise</a:t>
            </a:r>
            <a:r>
              <a:rPr lang="en-US" dirty="0" smtClean="0"/>
              <a:t> Windows machines for your tests</a:t>
            </a:r>
          </a:p>
          <a:p>
            <a:r>
              <a:rPr lang="en-US" dirty="0" smtClean="0"/>
              <a:t>You can not plugin your own laptops</a:t>
            </a:r>
          </a:p>
          <a:p>
            <a:pPr lvl="1"/>
            <a:r>
              <a:rPr lang="en-US" dirty="0" smtClean="0"/>
              <a:t>See agreement you’ll sign to have access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11662" y="1466252"/>
            <a:ext cx="9355661" cy="307777"/>
          </a:xfrm>
          <a:prstGeom prst="rect">
            <a:avLst/>
          </a:prstGeom>
          <a:noFill/>
        </p:spPr>
        <p:txBody>
          <a:bodyPr wrap="square" rIns="108000" rtlCol="0">
            <a:spAutoFit/>
          </a:bodyPr>
          <a:lstStyle/>
          <a:p>
            <a:pPr marL="249750" algn="ctr">
              <a:buSzPct val="100000"/>
            </a:pPr>
            <a:r>
              <a:rPr lang="en-US" sz="1400" dirty="0" smtClean="0"/>
              <a:t>Windows XP0, XP1, XP2, XP3, Windows Vista, Windows 7 SP0, SP1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0675" y="3022925"/>
            <a:ext cx="1437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Server 1</a:t>
            </a:r>
          </a:p>
          <a:p>
            <a:r>
              <a:rPr lang="en-US" dirty="0" smtClean="0"/>
              <a:t>Users 11→17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43077" y="3022925"/>
            <a:ext cx="1437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Server 2</a:t>
            </a:r>
          </a:p>
          <a:p>
            <a:r>
              <a:rPr lang="en-US" dirty="0" smtClean="0"/>
              <a:t>Users 21→</a:t>
            </a:r>
            <a:r>
              <a:rPr lang="en-US" dirty="0"/>
              <a:t>2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15235" y="3030980"/>
            <a:ext cx="1437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Server 3</a:t>
            </a:r>
          </a:p>
          <a:p>
            <a:r>
              <a:rPr lang="en-US" dirty="0" smtClean="0"/>
              <a:t>Users 31→37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the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Either operate with VNC (heavy)</a:t>
            </a:r>
          </a:p>
          <a:p>
            <a:r>
              <a:rPr lang="en-US" dirty="0"/>
              <a:t>O</a:t>
            </a:r>
            <a:r>
              <a:rPr lang="en-US" dirty="0" smtClean="0"/>
              <a:t>r via </a:t>
            </a:r>
            <a:r>
              <a:rPr lang="en-US" dirty="0" err="1" smtClean="0"/>
              <a:t>ssh</a:t>
            </a:r>
            <a:endParaRPr lang="en-US" dirty="0" smtClean="0"/>
          </a:p>
          <a:p>
            <a:pPr lvl="1"/>
            <a:r>
              <a:rPr lang="en-US" dirty="0" smtClean="0"/>
              <a:t>IP: 192.168.1.11 → server 1</a:t>
            </a:r>
          </a:p>
          <a:p>
            <a:pPr lvl="1"/>
            <a:r>
              <a:rPr lang="en-US" dirty="0"/>
              <a:t>IP: </a:t>
            </a:r>
            <a:r>
              <a:rPr lang="en-US" dirty="0" smtClean="0"/>
              <a:t>192.168.1.12 </a:t>
            </a:r>
            <a:r>
              <a:rPr lang="en-US" dirty="0"/>
              <a:t>→ server </a:t>
            </a:r>
            <a:r>
              <a:rPr lang="en-US" dirty="0" smtClean="0"/>
              <a:t>2</a:t>
            </a:r>
            <a:endParaRPr lang="en-US" dirty="0"/>
          </a:p>
          <a:p>
            <a:pPr lvl="1"/>
            <a:r>
              <a:rPr lang="en-US" dirty="0"/>
              <a:t>IP: </a:t>
            </a:r>
            <a:r>
              <a:rPr lang="en-US" dirty="0" smtClean="0"/>
              <a:t>192.168.1.13 </a:t>
            </a:r>
            <a:r>
              <a:rPr lang="en-US" dirty="0"/>
              <a:t>→ server </a:t>
            </a:r>
            <a:r>
              <a:rPr lang="en-US" dirty="0" smtClean="0"/>
              <a:t>3</a:t>
            </a:r>
          </a:p>
          <a:p>
            <a:pPr lvl="1"/>
            <a:r>
              <a:rPr lang="en-US" dirty="0" smtClean="0"/>
              <a:t>Option –X allows you to open X11 sessions</a:t>
            </a:r>
            <a:endParaRPr lang="en-US" dirty="0"/>
          </a:p>
          <a:p>
            <a:pPr lvl="2"/>
            <a:r>
              <a:rPr lang="en-US" dirty="0" smtClean="0"/>
              <a:t>You can open X11 windows on your remote terminal</a:t>
            </a:r>
          </a:p>
          <a:p>
            <a:pPr lvl="2"/>
            <a:r>
              <a:rPr lang="en-US" dirty="0" smtClean="0"/>
              <a:t>Examples:</a:t>
            </a:r>
          </a:p>
          <a:p>
            <a:pPr lvl="3"/>
            <a:r>
              <a:rPr lang="en-US" dirty="0" smtClean="0"/>
              <a:t>Open </a:t>
            </a:r>
            <a:r>
              <a:rPr lang="en-US" dirty="0"/>
              <a:t>F</a:t>
            </a:r>
            <a:r>
              <a:rPr lang="en-US" dirty="0" smtClean="0"/>
              <a:t>irefox → </a:t>
            </a:r>
            <a:r>
              <a:rPr lang="en-US" b="1" dirty="0" err="1"/>
              <a:t>f</a:t>
            </a:r>
            <a:r>
              <a:rPr lang="en-US" b="1" dirty="0" err="1" smtClean="0"/>
              <a:t>irefox</a:t>
            </a:r>
            <a:r>
              <a:rPr lang="en-US" b="1" dirty="0" smtClean="0"/>
              <a:t> &amp; &lt;enter&gt;</a:t>
            </a:r>
          </a:p>
          <a:p>
            <a:pPr lvl="3"/>
            <a:r>
              <a:rPr lang="en-US" dirty="0" smtClean="0"/>
              <a:t>Open </a:t>
            </a:r>
            <a:r>
              <a:rPr lang="en-US" dirty="0" err="1" smtClean="0"/>
              <a:t>VirtualBox</a:t>
            </a:r>
            <a:r>
              <a:rPr lang="en-US" dirty="0" smtClean="0"/>
              <a:t> → </a:t>
            </a:r>
            <a:r>
              <a:rPr lang="en-US" b="1" dirty="0" err="1" smtClean="0"/>
              <a:t>virtualbox</a:t>
            </a:r>
            <a:r>
              <a:rPr lang="en-US" b="1" dirty="0" smtClean="0"/>
              <a:t> &amp; &lt;enter&gt;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64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Ubuntu credentials are composed as: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ecuser</a:t>
            </a:r>
            <a:r>
              <a:rPr lang="en-US" dirty="0" err="1" smtClean="0">
                <a:latin typeface="American Typewriter"/>
                <a:cs typeface="American Typewriter"/>
              </a:rPr>
              <a:t>$server_number$user_account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2"/>
            <a:r>
              <a:rPr lang="en-US" dirty="0" smtClean="0">
                <a:latin typeface="American Typewriter"/>
                <a:cs typeface="American Typewriter"/>
              </a:rPr>
              <a:t>$</a:t>
            </a:r>
            <a:r>
              <a:rPr lang="en-US" dirty="0" err="1" smtClean="0">
                <a:latin typeface="American Typewriter"/>
                <a:cs typeface="American Typewriter"/>
              </a:rPr>
              <a:t>server_number</a:t>
            </a:r>
            <a:r>
              <a:rPr lang="en-US" dirty="0" smtClean="0">
                <a:latin typeface="American Typewriter"/>
                <a:cs typeface="American Typewriter"/>
              </a:rPr>
              <a:t> in [1,2,3</a:t>
            </a:r>
            <a:r>
              <a:rPr lang="en-US" dirty="0">
                <a:latin typeface="American Typewriter"/>
                <a:cs typeface="American Typewriter"/>
              </a:rPr>
              <a:t>]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2"/>
            <a:r>
              <a:rPr lang="en-US" dirty="0" smtClean="0">
                <a:latin typeface="American Typewriter"/>
                <a:cs typeface="American Typewriter"/>
              </a:rPr>
              <a:t>$</a:t>
            </a:r>
            <a:r>
              <a:rPr lang="en-US" dirty="0" err="1" smtClean="0">
                <a:latin typeface="American Typewriter"/>
                <a:cs typeface="American Typewriter"/>
              </a:rPr>
              <a:t>user_account</a:t>
            </a:r>
            <a:r>
              <a:rPr lang="en-US" dirty="0" smtClean="0">
                <a:latin typeface="American Typewriter"/>
                <a:cs typeface="American Typewriter"/>
              </a:rPr>
              <a:t> in [1,2,3,4,5,6,7]</a:t>
            </a:r>
          </a:p>
          <a:p>
            <a:pPr lvl="2"/>
            <a:r>
              <a:rPr lang="en-US" dirty="0" smtClean="0">
                <a:latin typeface="American Typewriter"/>
                <a:cs typeface="American Typewriter"/>
              </a:rPr>
              <a:t>We call user number the tuple</a:t>
            </a:r>
          </a:p>
          <a:p>
            <a:pPr lvl="3"/>
            <a:r>
              <a:rPr lang="en-US" dirty="0" smtClean="0">
                <a:latin typeface="American Typewriter"/>
                <a:cs typeface="American Typewriter"/>
              </a:rPr>
              <a:t>{$server_number,$</a:t>
            </a:r>
            <a:r>
              <a:rPr lang="en-US" dirty="0" err="1" smtClean="0">
                <a:latin typeface="American Typewriter"/>
                <a:cs typeface="American Typewriter"/>
              </a:rPr>
              <a:t>user_accounts</a:t>
            </a:r>
            <a:r>
              <a:rPr lang="en-US" dirty="0">
                <a:latin typeface="American Typewriter"/>
                <a:cs typeface="American Typewriter"/>
              </a:rPr>
              <a:t>}</a:t>
            </a:r>
            <a:endParaRPr lang="en-US" dirty="0" smtClean="0">
              <a:latin typeface="American Typewriter"/>
              <a:cs typeface="American Typewriter"/>
            </a:endParaRPr>
          </a:p>
          <a:p>
            <a:pPr lvl="1"/>
            <a:r>
              <a:rPr lang="en-US" dirty="0" smtClean="0">
                <a:latin typeface="American Typewriter"/>
                <a:cs typeface="American Typewriter"/>
              </a:rPr>
              <a:t>Examples: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s</a:t>
            </a:r>
            <a:r>
              <a:rPr lang="en-US" dirty="0" smtClean="0">
                <a:latin typeface="American Typewriter"/>
                <a:cs typeface="American Typewriter"/>
              </a:rPr>
              <a:t>ecuser12 → user 2 on server 1</a:t>
            </a:r>
          </a:p>
          <a:p>
            <a:pPr lvl="2"/>
            <a:r>
              <a:rPr lang="en-US" dirty="0">
                <a:latin typeface="American Typewriter"/>
                <a:cs typeface="American Typewriter"/>
              </a:rPr>
              <a:t>s</a:t>
            </a:r>
            <a:r>
              <a:rPr lang="en-US" dirty="0" smtClean="0">
                <a:latin typeface="American Typewriter"/>
                <a:cs typeface="American Typewriter"/>
              </a:rPr>
              <a:t>ecuser32 → user 2 on server 3</a:t>
            </a:r>
          </a:p>
          <a:p>
            <a:pPr lvl="1"/>
            <a:r>
              <a:rPr lang="en-US" dirty="0" smtClean="0">
                <a:latin typeface="American Typewriter"/>
                <a:cs typeface="American Typewriter"/>
              </a:rPr>
              <a:t>password = username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5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and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15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These slides</a:t>
            </a:r>
          </a:p>
          <a:p>
            <a:pPr lvl="1"/>
            <a:r>
              <a:rPr lang="en-US" b="1" dirty="0" smtClean="0"/>
              <a:t>/</a:t>
            </a:r>
            <a:r>
              <a:rPr lang="en-US" b="1" dirty="0" err="1" smtClean="0"/>
              <a:t>user_share</a:t>
            </a:r>
            <a:r>
              <a:rPr lang="en-US" b="1" dirty="0" smtClean="0"/>
              <a:t>/</a:t>
            </a:r>
          </a:p>
          <a:p>
            <a:pPr lvl="1"/>
            <a:r>
              <a:rPr lang="en-US" b="1" dirty="0"/>
              <a:t>evince /</a:t>
            </a:r>
            <a:r>
              <a:rPr lang="en-US" b="1" dirty="0" err="1"/>
              <a:t>user_share</a:t>
            </a:r>
            <a:r>
              <a:rPr lang="en-US" b="1" dirty="0"/>
              <a:t>/</a:t>
            </a:r>
            <a:r>
              <a:rPr lang="en-US" b="1" dirty="0" err="1"/>
              <a:t>ekits</a:t>
            </a:r>
            <a:r>
              <a:rPr lang="en-US" b="1" dirty="0"/>
              <a:t>\ </a:t>
            </a:r>
            <a:r>
              <a:rPr lang="en-US" b="1" dirty="0" err="1"/>
              <a:t>lab_BLPDF.pdf</a:t>
            </a:r>
            <a:r>
              <a:rPr lang="en-US" b="1" dirty="0"/>
              <a:t> </a:t>
            </a:r>
            <a:endParaRPr lang="en-US" b="1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/>
              <a:t>kits, vulnerable software</a:t>
            </a:r>
          </a:p>
          <a:p>
            <a:pPr lvl="1"/>
            <a:r>
              <a:rPr lang="en-US" b="1" dirty="0" smtClean="0"/>
              <a:t>/home/&lt;user&gt;/files/</a:t>
            </a:r>
          </a:p>
          <a:p>
            <a:pPr lvl="1"/>
            <a:r>
              <a:rPr lang="en-US" b="1" dirty="0" smtClean="0"/>
              <a:t>~/files/</a:t>
            </a:r>
            <a:r>
              <a:rPr lang="en-US" b="1" dirty="0" err="1" smtClean="0"/>
              <a:t>ekits</a:t>
            </a:r>
            <a:r>
              <a:rPr lang="en-US" b="1" dirty="0" smtClean="0"/>
              <a:t>/</a:t>
            </a:r>
            <a:r>
              <a:rPr lang="en-US" b="1" dirty="0" err="1" smtClean="0"/>
              <a:t>exploitkits_sorted</a:t>
            </a:r>
            <a:r>
              <a:rPr lang="en-US" dirty="0" smtClean="0"/>
              <a:t> → all exploit kits</a:t>
            </a:r>
          </a:p>
          <a:p>
            <a:pPr lvl="1"/>
            <a:r>
              <a:rPr lang="en-US" b="1" dirty="0" smtClean="0"/>
              <a:t>~/files/</a:t>
            </a:r>
            <a:r>
              <a:rPr lang="en-US" b="1" dirty="0" err="1" smtClean="0"/>
              <a:t>ekits</a:t>
            </a:r>
            <a:r>
              <a:rPr lang="en-US" b="1" dirty="0" smtClean="0"/>
              <a:t>/deployable</a:t>
            </a:r>
            <a:r>
              <a:rPr lang="en-US" dirty="0" smtClean="0"/>
              <a:t> → the kits that are deployable</a:t>
            </a:r>
          </a:p>
          <a:p>
            <a:r>
              <a:rPr lang="en-US" dirty="0" smtClean="0"/>
              <a:t>Each user has control on an </a:t>
            </a:r>
            <a:r>
              <a:rPr lang="en-US" dirty="0"/>
              <a:t>A</a:t>
            </a:r>
            <a:r>
              <a:rPr lang="en-US" dirty="0" smtClean="0"/>
              <a:t>pache folder</a:t>
            </a:r>
          </a:p>
          <a:p>
            <a:pPr lvl="1"/>
            <a:r>
              <a:rPr lang="en-US" b="1" dirty="0" smtClean="0"/>
              <a:t>/</a:t>
            </a:r>
            <a:r>
              <a:rPr lang="en-US" b="1" dirty="0" err="1" smtClean="0"/>
              <a:t>var</a:t>
            </a:r>
            <a:r>
              <a:rPr lang="en-US" b="1" dirty="0" smtClean="0"/>
              <a:t>/www/&lt;user&gt;</a:t>
            </a:r>
          </a:p>
          <a:p>
            <a:pPr lvl="1"/>
            <a:r>
              <a:rPr lang="en-US" dirty="0" smtClean="0"/>
              <a:t>Firefox → </a:t>
            </a:r>
            <a:r>
              <a:rPr lang="en-US" b="1" dirty="0" err="1" smtClean="0"/>
              <a:t>localhost</a:t>
            </a:r>
            <a:r>
              <a:rPr lang="en-US" b="1" dirty="0" smtClean="0"/>
              <a:t>/</a:t>
            </a:r>
            <a:r>
              <a:rPr lang="en-US" b="1" dirty="0" err="1" smtClean="0"/>
              <a:t>phpmyadmin</a:t>
            </a:r>
            <a:endParaRPr lang="en-US" b="1" dirty="0" smtClean="0"/>
          </a:p>
          <a:p>
            <a:pPr lvl="2"/>
            <a:r>
              <a:rPr lang="en-US" dirty="0" smtClean="0"/>
              <a:t>Can create databases starting with their user </a:t>
            </a:r>
            <a:r>
              <a:rPr lang="en-US" dirty="0" smtClean="0"/>
              <a:t>number followed by an underscore</a:t>
            </a:r>
            <a:endParaRPr lang="en-US" dirty="0" smtClean="0"/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.g</a:t>
            </a:r>
            <a:r>
              <a:rPr lang="en-US" dirty="0" smtClean="0"/>
              <a:t> secuser31 can create a </a:t>
            </a:r>
            <a:r>
              <a:rPr lang="en-US" dirty="0" err="1" smtClean="0"/>
              <a:t>db</a:t>
            </a:r>
            <a:r>
              <a:rPr lang="en-US" dirty="0" smtClean="0"/>
              <a:t> with name </a:t>
            </a:r>
          </a:p>
          <a:p>
            <a:pPr lvl="3"/>
            <a:r>
              <a:rPr lang="en-US" b="1" dirty="0" smtClean="0"/>
              <a:t>31_Temporary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3104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WINSCP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to download stuff from the server to your Windows laptop:</a:t>
            </a:r>
          </a:p>
          <a:p>
            <a:pPr lvl="1"/>
            <a:r>
              <a:rPr lang="en-US" dirty="0" smtClean="0"/>
              <a:t>Start </a:t>
            </a:r>
            <a:r>
              <a:rPr lang="en-US" dirty="0" err="1" smtClean="0"/>
              <a:t>WinSCP</a:t>
            </a:r>
            <a:endParaRPr lang="en-US" dirty="0" smtClean="0"/>
          </a:p>
          <a:p>
            <a:pPr lvl="1"/>
            <a:r>
              <a:rPr lang="en-US" dirty="0" smtClean="0"/>
              <a:t>Give it the same address, username &amp; password used for Terminal</a:t>
            </a:r>
          </a:p>
          <a:p>
            <a:pPr lvl="1"/>
            <a:r>
              <a:rPr lang="en-US" dirty="0" smtClean="0"/>
              <a:t>You should see two tree view panel, left (local) and right (server)</a:t>
            </a:r>
          </a:p>
          <a:p>
            <a:pPr lvl="1"/>
            <a:r>
              <a:rPr lang="en-US" dirty="0" smtClean="0"/>
              <a:t>Browse to the location you would like to access on the right view</a:t>
            </a:r>
          </a:p>
          <a:p>
            <a:pPr lvl="1"/>
            <a:r>
              <a:rPr lang="en-US" dirty="0" err="1" smtClean="0"/>
              <a:t>Drag’n’drop</a:t>
            </a:r>
            <a:r>
              <a:rPr lang="en-US" dirty="0" smtClean="0"/>
              <a:t> stuff from right to left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1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the lab &amp;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81355" cy="49485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one of the laptops in the </a:t>
            </a:r>
            <a:r>
              <a:rPr lang="en-US" dirty="0" smtClean="0"/>
              <a:t>lab</a:t>
            </a:r>
          </a:p>
          <a:p>
            <a:pPr lvl="1"/>
            <a:r>
              <a:rPr lang="en-US" b="1" dirty="0" err="1"/>
              <a:t>v</a:t>
            </a:r>
            <a:r>
              <a:rPr lang="en-US" b="1" dirty="0" err="1" smtClean="0"/>
              <a:t>irtualbox</a:t>
            </a:r>
            <a:r>
              <a:rPr lang="en-US" b="1" dirty="0" smtClean="0"/>
              <a:t> &amp;</a:t>
            </a:r>
            <a:endParaRPr lang="en-US" b="1" dirty="0" smtClean="0"/>
          </a:p>
          <a:p>
            <a:r>
              <a:rPr lang="en-US" dirty="0" smtClean="0"/>
              <a:t>Laptops have writing and programming tools</a:t>
            </a:r>
          </a:p>
          <a:p>
            <a:pPr lvl="1"/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Text editors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4B0F-457A-2549-8BAC-31E49B71ACD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Screen Shot 2015-09-25 at 16.3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55" y="1920447"/>
            <a:ext cx="5229290" cy="40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2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9-28 at 12.38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1288610"/>
            <a:ext cx="7650480" cy="55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6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1052</Words>
  <Application>Microsoft Macintosh PowerPoint</Application>
  <PresentationFormat>On-screen Show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Offensive technologies Fall 2015</vt:lpstr>
      <vt:lpstr>Today</vt:lpstr>
      <vt:lpstr>MalwareLab details</vt:lpstr>
      <vt:lpstr>Access the servers</vt:lpstr>
      <vt:lpstr>User access</vt:lpstr>
      <vt:lpstr>Files and machines</vt:lpstr>
      <vt:lpstr>WINSCP</vt:lpstr>
      <vt:lpstr>Access to the lab &amp; VMs</vt:lpstr>
      <vt:lpstr>Config VMs</vt:lpstr>
      <vt:lpstr>Operating the VMs</vt:lpstr>
      <vt:lpstr>Operating the VMs (ex1)</vt:lpstr>
      <vt:lpstr>Operating the VMs (ex2)</vt:lpstr>
      <vt:lpstr>Operating the VMs (ex3)</vt:lpstr>
      <vt:lpstr>VM Networking</vt:lpstr>
      <vt:lpstr>VM Networking (example secuser11)</vt:lpstr>
      <vt:lpstr>VM Networking (example secuser11)</vt:lpstr>
      <vt:lpstr>VM Networking (example secuser11)</vt:lpstr>
      <vt:lpstr>Exploitation class next week</vt:lpstr>
      <vt:lpstr>Bleeding life setup</vt:lpstr>
      <vt:lpstr>Bleeding life setup</vt:lpstr>
      <vt:lpstr>Setup Bleeding Life (2)</vt:lpstr>
      <vt:lpstr>Setup Bleeding Life (3)</vt:lpstr>
      <vt:lpstr>Deliver attack</vt:lpstr>
      <vt:lpstr>Try other vulnerable configs/kits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life setup</dc:title>
  <dc:creator>Luca</dc:creator>
  <cp:lastModifiedBy>Luca</cp:lastModifiedBy>
  <cp:revision>76</cp:revision>
  <dcterms:created xsi:type="dcterms:W3CDTF">2015-09-27T19:44:37Z</dcterms:created>
  <dcterms:modified xsi:type="dcterms:W3CDTF">2015-09-28T14:58:47Z</dcterms:modified>
</cp:coreProperties>
</file>