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57" r:id="rId4"/>
    <p:sldId id="258" r:id="rId5"/>
    <p:sldId id="297" r:id="rId6"/>
    <p:sldId id="298" r:id="rId7"/>
    <p:sldId id="299" r:id="rId8"/>
    <p:sldId id="259" r:id="rId9"/>
    <p:sldId id="260" r:id="rId10"/>
    <p:sldId id="261" r:id="rId11"/>
    <p:sldId id="265" r:id="rId12"/>
    <p:sldId id="262" r:id="rId13"/>
    <p:sldId id="263" r:id="rId14"/>
    <p:sldId id="264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8" r:id="rId27"/>
    <p:sldId id="278" r:id="rId28"/>
    <p:sldId id="289" r:id="rId29"/>
    <p:sldId id="279" r:id="rId30"/>
    <p:sldId id="290" r:id="rId31"/>
    <p:sldId id="280" r:id="rId32"/>
    <p:sldId id="281" r:id="rId33"/>
    <p:sldId id="282" r:id="rId34"/>
    <p:sldId id="284" r:id="rId35"/>
    <p:sldId id="283" r:id="rId36"/>
    <p:sldId id="291" r:id="rId37"/>
    <p:sldId id="285" r:id="rId38"/>
    <p:sldId id="292" r:id="rId39"/>
    <p:sldId id="293" r:id="rId40"/>
    <p:sldId id="294" r:id="rId41"/>
    <p:sldId id="295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3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Requirements Engineering for Security: An Argumentation-based approach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Thein Tun</a:t>
            </a:r>
          </a:p>
          <a:p>
            <a:r>
              <a:rPr lang="en-GB" dirty="0" smtClean="0"/>
              <a:t>The Open University UK</a:t>
            </a:r>
          </a:p>
          <a:p>
            <a:r>
              <a:rPr lang="en-GB" dirty="0" smtClean="0"/>
              <a:t>t.t.tun@open.ac.uk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NESSOS E-RISE Challenge</a:t>
            </a:r>
          </a:p>
          <a:p>
            <a:pPr algn="ctr"/>
            <a:r>
              <a:rPr lang="en-GB" dirty="0" smtClean="0"/>
              <a:t>University</a:t>
            </a:r>
            <a:r>
              <a:rPr lang="fr-FR" dirty="0" smtClean="0"/>
              <a:t> of Trento, 8th May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Focus: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100% security is not feasible</a:t>
            </a:r>
          </a:p>
          <a:p>
            <a:pPr lvl="1"/>
            <a:r>
              <a:rPr lang="en-GB" dirty="0" smtClean="0"/>
              <a:t>The statement “the system must be secure under all conditions” is a nonsense</a:t>
            </a:r>
          </a:p>
          <a:p>
            <a:r>
              <a:rPr lang="en-GB" dirty="0" smtClean="0"/>
              <a:t>Security has to be selective</a:t>
            </a:r>
          </a:p>
          <a:p>
            <a:pPr lvl="1"/>
            <a:r>
              <a:rPr lang="en-GB" dirty="0" smtClean="0"/>
              <a:t>Critical security conditions have to be identified and addressed</a:t>
            </a:r>
          </a:p>
          <a:p>
            <a:r>
              <a:rPr lang="en-GB" dirty="0" smtClean="0"/>
              <a:t>Objectives that need to be achieved</a:t>
            </a:r>
          </a:p>
          <a:p>
            <a:r>
              <a:rPr lang="en-GB" dirty="0" smtClean="0"/>
              <a:t>Assets that need to be protected</a:t>
            </a:r>
          </a:p>
          <a:p>
            <a:r>
              <a:rPr lang="en-GB" dirty="0" smtClean="0"/>
              <a:t>Assumed capabilities of an attacker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Some Difficulties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“requirements”: we tend to think about properties the system must have</a:t>
            </a:r>
          </a:p>
          <a:p>
            <a:pPr lvl="1"/>
            <a:r>
              <a:rPr lang="en-GB" dirty="0" smtClean="0"/>
              <a:t>Car doors should be locked when the car is in motion</a:t>
            </a:r>
          </a:p>
          <a:p>
            <a:r>
              <a:rPr lang="en-GB" dirty="0" smtClean="0"/>
              <a:t>“security requirements”: we tend to think about properties the system must not have, e.g., non-interference</a:t>
            </a:r>
          </a:p>
          <a:p>
            <a:pPr lvl="1"/>
            <a:r>
              <a:rPr lang="en-US" dirty="0" smtClean="0"/>
              <a:t>Don’t allow thieves access to my car</a:t>
            </a:r>
            <a:endParaRPr lang="en-GB" dirty="0" smtClean="0"/>
          </a:p>
          <a:p>
            <a:r>
              <a:rPr lang="en-GB" dirty="0" smtClean="0"/>
              <a:t>We tend to formulate the negative properties as stronger positive properties</a:t>
            </a:r>
          </a:p>
          <a:p>
            <a:pPr lvl="1"/>
            <a:r>
              <a:rPr lang="en-US" dirty="0" smtClean="0"/>
              <a:t>Allow only the car owners to drive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Is it worth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Is it worth focusing on requirements?</a:t>
            </a:r>
          </a:p>
          <a:p>
            <a:pPr lvl="1"/>
            <a:r>
              <a:rPr lang="en-GB" dirty="0" smtClean="0"/>
              <a:t>It is know that many of the system errors are down to requirements</a:t>
            </a:r>
          </a:p>
          <a:p>
            <a:pPr lvl="1"/>
            <a:r>
              <a:rPr lang="en-GB" dirty="0" smtClean="0"/>
              <a:t>When errors are removed at the requirements level it is cheaper</a:t>
            </a:r>
          </a:p>
          <a:p>
            <a:pPr lvl="1"/>
            <a:r>
              <a:rPr lang="en-GB" dirty="0" smtClean="0"/>
              <a:t>Same observation may apply specifically to security</a:t>
            </a:r>
          </a:p>
          <a:p>
            <a:r>
              <a:rPr lang="en-GB" dirty="0" smtClean="0"/>
              <a:t>Security </a:t>
            </a:r>
            <a:r>
              <a:rPr lang="en-GB" dirty="0" err="1" smtClean="0"/>
              <a:t>vs</a:t>
            </a:r>
            <a:r>
              <a:rPr lang="en-GB" dirty="0" smtClean="0"/>
              <a:t> Safety </a:t>
            </a:r>
            <a:r>
              <a:rPr lang="en-GB" dirty="0" err="1" smtClean="0"/>
              <a:t>vs</a:t>
            </a:r>
            <a:r>
              <a:rPr lang="en-GB" dirty="0" smtClean="0"/>
              <a:t> Privacy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Many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UML-based approaches</a:t>
            </a:r>
          </a:p>
          <a:p>
            <a:r>
              <a:rPr lang="en-GB" dirty="0" smtClean="0"/>
              <a:t>Goal-oriented approaches</a:t>
            </a:r>
          </a:p>
          <a:p>
            <a:r>
              <a:rPr lang="en-GB" dirty="0" smtClean="0"/>
              <a:t>Problem Frames approach</a:t>
            </a:r>
          </a:p>
          <a:p>
            <a:r>
              <a:rPr lang="en-GB" dirty="0" smtClean="0"/>
              <a:t>Risk-based approach</a:t>
            </a:r>
          </a:p>
          <a:p>
            <a:r>
              <a:rPr lang="en-GB" b="1" dirty="0" smtClean="0"/>
              <a:t>Argumentation-based approach</a:t>
            </a:r>
          </a:p>
          <a:p>
            <a:pPr lvl="1"/>
            <a:r>
              <a:rPr lang="en-GB" b="1" dirty="0" smtClean="0"/>
              <a:t>Haley et al (2008) in particular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Adequate Security Requirements</a:t>
            </a:r>
          </a:p>
          <a:p>
            <a:pPr lvl="1"/>
            <a:r>
              <a:rPr lang="en-GB" dirty="0" smtClean="0"/>
              <a:t>If the requirements are respected, security goals are satisfied</a:t>
            </a:r>
          </a:p>
          <a:p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Software, hardware,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Three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Security Requirements have three criteria</a:t>
            </a:r>
          </a:p>
          <a:p>
            <a:pPr lvl="1"/>
            <a:r>
              <a:rPr lang="en-GB" b="1" dirty="0" smtClean="0"/>
              <a:t>Definition</a:t>
            </a:r>
            <a:r>
              <a:rPr lang="en-GB" dirty="0" smtClean="0"/>
              <a:t>: what are the requirements?</a:t>
            </a:r>
          </a:p>
          <a:p>
            <a:pPr lvl="1"/>
            <a:r>
              <a:rPr lang="en-GB" b="1" dirty="0" smtClean="0"/>
              <a:t>Assumption</a:t>
            </a:r>
            <a:r>
              <a:rPr lang="en-GB" dirty="0" smtClean="0"/>
              <a:t>: what we think how the system components will behave?</a:t>
            </a:r>
          </a:p>
          <a:p>
            <a:pPr lvl="1"/>
            <a:r>
              <a:rPr lang="en-GB" b="1" dirty="0" smtClean="0"/>
              <a:t>Satisfaction</a:t>
            </a:r>
            <a:r>
              <a:rPr lang="en-GB" dirty="0" smtClean="0"/>
              <a:t>: Does security requirement satisfy security goal? Does the system satisfy the security requirements?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C1: Definition of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Stakeholders</a:t>
            </a:r>
            <a:r>
              <a:rPr lang="en-GB" dirty="0" smtClean="0"/>
              <a:t> have </a:t>
            </a:r>
            <a:r>
              <a:rPr lang="en-GB" b="1" dirty="0" smtClean="0"/>
              <a:t>resources</a:t>
            </a:r>
            <a:r>
              <a:rPr lang="en-GB" dirty="0" smtClean="0"/>
              <a:t> that should be </a:t>
            </a:r>
            <a:r>
              <a:rPr lang="en-GB" b="1" dirty="0" smtClean="0"/>
              <a:t>protected</a:t>
            </a:r>
            <a:r>
              <a:rPr lang="en-GB" dirty="0" smtClean="0"/>
              <a:t> from </a:t>
            </a:r>
            <a:r>
              <a:rPr lang="en-GB" b="1" dirty="0" smtClean="0"/>
              <a:t>harm</a:t>
            </a:r>
          </a:p>
          <a:p>
            <a:pPr lvl="1"/>
            <a:r>
              <a:rPr lang="en-GB" dirty="0" smtClean="0"/>
              <a:t>Resource: Tangible/Intangible Assets</a:t>
            </a:r>
          </a:p>
          <a:p>
            <a:r>
              <a:rPr lang="en-GB" dirty="0" smtClean="0"/>
              <a:t>What are the goals and requirements of the stakeholders?</a:t>
            </a:r>
          </a:p>
          <a:p>
            <a:r>
              <a:rPr lang="en-GB" dirty="0" smtClean="0"/>
              <a:t>Security requirements are Non-Functional Requirements</a:t>
            </a:r>
          </a:p>
          <a:p>
            <a:pPr lvl="1"/>
            <a:r>
              <a:rPr lang="en-GB" dirty="0" smtClean="0"/>
              <a:t>“Prevent ...” – negative properties</a:t>
            </a:r>
          </a:p>
          <a:p>
            <a:pPr lvl="1"/>
            <a:r>
              <a:rPr lang="en-GB" dirty="0" smtClean="0"/>
              <a:t>Little/No tolerance for failure</a:t>
            </a:r>
          </a:p>
          <a:p>
            <a:pPr lvl="1"/>
            <a:r>
              <a:rPr lang="en-GB" dirty="0" smtClean="0"/>
              <a:t>Limited Resources: cost/benefit trade-offs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C1: Security Requirements: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Security Goals &amp; Requirements are bound by context</a:t>
            </a:r>
          </a:p>
          <a:p>
            <a:r>
              <a:rPr lang="en-GB" dirty="0" smtClean="0"/>
              <a:t>An executive working with sensitive data on spreadsheet</a:t>
            </a:r>
          </a:p>
          <a:p>
            <a:r>
              <a:rPr lang="en-GB" dirty="0" smtClean="0"/>
              <a:t>Maintain Confidentiality of Data</a:t>
            </a:r>
          </a:p>
          <a:p>
            <a:r>
              <a:rPr lang="en-GB" dirty="0" smtClean="0"/>
              <a:t>Context: Access to room – lock </a:t>
            </a:r>
          </a:p>
          <a:p>
            <a:r>
              <a:rPr lang="en-GB" dirty="0" smtClean="0"/>
              <a:t>Context: Computer – authorisation encryption</a:t>
            </a:r>
          </a:p>
          <a:p>
            <a:r>
              <a:rPr lang="en-GB" dirty="0" smtClean="0"/>
              <a:t>Bad if the executive reads the data aloud and attacker can hear</a:t>
            </a:r>
          </a:p>
          <a:p>
            <a:r>
              <a:rPr lang="en-GB" dirty="0" smtClean="0"/>
              <a:t>Bad if the attacker can hear and decode the keystrokes </a:t>
            </a:r>
          </a:p>
          <a:p>
            <a:r>
              <a:rPr lang="en-GB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C2: Incorporate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Not practical to consider everything as context</a:t>
            </a:r>
          </a:p>
          <a:p>
            <a:r>
              <a:rPr lang="en-GB" dirty="0" smtClean="0"/>
              <a:t>Trust Assumption: explicit or implicit choices to trust that a domain will behave as expected</a:t>
            </a:r>
          </a:p>
          <a:p>
            <a:r>
              <a:rPr lang="en-GB" dirty="0" smtClean="0"/>
              <a:t>Compilers, a security threat?</a:t>
            </a:r>
          </a:p>
          <a:p>
            <a:r>
              <a:rPr lang="en-GB" dirty="0" smtClean="0"/>
              <a:t>Execution environments, a security threat?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C3: Satisfaction of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How can we show that the system satisfies security requirements?</a:t>
            </a:r>
          </a:p>
          <a:p>
            <a:pPr lvl="1"/>
            <a:r>
              <a:rPr lang="en-GB" dirty="0" smtClean="0"/>
              <a:t>Proofs</a:t>
            </a:r>
          </a:p>
          <a:p>
            <a:pPr lvl="1"/>
            <a:r>
              <a:rPr lang="en-GB" dirty="0" smtClean="0"/>
              <a:t>Arguments</a:t>
            </a:r>
          </a:p>
          <a:p>
            <a:r>
              <a:rPr lang="en-GB" dirty="0" smtClean="0"/>
              <a:t>Proofs/Arguments have to rely on trust assumptions</a:t>
            </a:r>
          </a:p>
          <a:p>
            <a:r>
              <a:rPr lang="en-GB" dirty="0" smtClean="0"/>
              <a:t>Validity of trust assumptions may call for sub-arguments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04875"/>
            <a:ext cx="7048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goals/requirements aim to protect assets from harm</a:t>
            </a:r>
          </a:p>
          <a:p>
            <a:r>
              <a:rPr lang="en-GB" dirty="0" smtClean="0"/>
              <a:t>Primary security goals are </a:t>
            </a:r>
            <a:r>
              <a:rPr lang="en-GB" dirty="0" err="1" smtClean="0"/>
              <a:t>operationalised</a:t>
            </a:r>
            <a:r>
              <a:rPr lang="en-GB" dirty="0" smtClean="0"/>
              <a:t> into primary security requirements: Preventative</a:t>
            </a:r>
          </a:p>
          <a:p>
            <a:r>
              <a:rPr lang="en-GB" dirty="0" smtClean="0"/>
              <a:t>Feasibility, trade-off, conflict analysis lead to secondary security goals/requirements: Preventative or detective</a:t>
            </a:r>
          </a:p>
          <a:p>
            <a:r>
              <a:rPr lang="en-GB" dirty="0" smtClean="0"/>
              <a:t>Satisfaction arguments for security arguments expose and take trust assumptions into account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find security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CIAA – Confidentiality, Integrity, Availability, Accountability</a:t>
            </a:r>
          </a:p>
          <a:p>
            <a:pPr lvl="1"/>
            <a:r>
              <a:rPr lang="en-GB" dirty="0" smtClean="0"/>
              <a:t>&lt;action, asset, harm&gt;</a:t>
            </a:r>
          </a:p>
          <a:p>
            <a:pPr lvl="1"/>
            <a:r>
              <a:rPr lang="en-GB" dirty="0" smtClean="0"/>
              <a:t>&lt;erase, customer records, loss of revenue&gt;</a:t>
            </a:r>
          </a:p>
          <a:p>
            <a:pPr lvl="1"/>
            <a:r>
              <a:rPr lang="en-GB" dirty="0" smtClean="0"/>
              <a:t>What are the threats to assets? How can they be prevented or avoided?</a:t>
            </a:r>
          </a:p>
          <a:p>
            <a:r>
              <a:rPr lang="en-GB" dirty="0" smtClean="0"/>
              <a:t>Organisational Principles – Least privilege, Separation of duties (they may be contradictory)</a:t>
            </a:r>
          </a:p>
          <a:p>
            <a:r>
              <a:rPr lang="en-GB" dirty="0" smtClean="0"/>
              <a:t>Attacker’s goals</a:t>
            </a:r>
          </a:p>
          <a:p>
            <a:pPr lvl="1"/>
            <a:r>
              <a:rPr lang="en-GB" dirty="0" smtClean="0"/>
              <a:t>But it is a zero-sum game</a:t>
            </a:r>
          </a:p>
          <a:p>
            <a:pPr lvl="1"/>
            <a:r>
              <a:rPr lang="en-GB" dirty="0" smtClean="0"/>
              <a:t>Can attackers’ requirements alone provide enough security requirements?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Security Goals to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First Iteration: Primary Goals, Primary Requirements</a:t>
            </a:r>
          </a:p>
          <a:p>
            <a:r>
              <a:rPr lang="en-GB" dirty="0" smtClean="0"/>
              <a:t>Feasible Realisation</a:t>
            </a:r>
          </a:p>
          <a:p>
            <a:r>
              <a:rPr lang="en-GB" dirty="0" smtClean="0"/>
              <a:t>Secondary Iteration: Secondary Goals, Secondary Requirements</a:t>
            </a:r>
          </a:p>
          <a:p>
            <a:r>
              <a:rPr lang="en-GB" dirty="0" smtClean="0"/>
              <a:t>Secondary Goals/Requirements supersede Primary Goals/Requirements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Artefacts </a:t>
            </a:r>
            <a:br>
              <a:rPr lang="en-GB" dirty="0" smtClean="0"/>
            </a:br>
            <a:r>
              <a:rPr lang="en-GB" dirty="0" smtClean="0"/>
              <a:t>and </a:t>
            </a:r>
            <a:br>
              <a:rPr lang="en-GB" dirty="0" smtClean="0"/>
            </a:br>
            <a:r>
              <a:rPr lang="en-GB" dirty="0" smtClean="0"/>
              <a:t>Dependencies</a:t>
            </a:r>
            <a:endParaRPr lang="en-GB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4800"/>
            <a:ext cx="5715000" cy="6253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3664" y="304800"/>
            <a:ext cx="5742000" cy="5867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1: Identify Functional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has to be identified before the process can start</a:t>
            </a:r>
          </a:p>
          <a:p>
            <a:r>
              <a:rPr lang="en-GB" dirty="0" smtClean="0"/>
              <a:t>Haley et al provide no methodological support for this</a:t>
            </a:r>
          </a:p>
          <a:p>
            <a:r>
              <a:rPr lang="en-GB" dirty="0" smtClean="0"/>
              <a:t>Can you identify an approach for this?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3663" y="228600"/>
            <a:ext cx="5816571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2: Identify Security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Identify Candidate Assets</a:t>
            </a:r>
          </a:p>
          <a:p>
            <a:pPr lvl="1"/>
            <a:r>
              <a:rPr lang="en-GB" dirty="0" smtClean="0"/>
              <a:t>Resources that might have values to organisation/attackers</a:t>
            </a:r>
          </a:p>
          <a:p>
            <a:r>
              <a:rPr lang="en-GB" dirty="0" smtClean="0"/>
              <a:t>Select Management Principles</a:t>
            </a:r>
          </a:p>
          <a:p>
            <a:pPr lvl="1"/>
            <a:r>
              <a:rPr lang="en-GB" dirty="0" smtClean="0"/>
              <a:t>Organisational policies on separation of duties, least privileges, data protection etc</a:t>
            </a:r>
          </a:p>
          <a:p>
            <a:r>
              <a:rPr lang="en-GB" dirty="0" smtClean="0"/>
              <a:t>Determine Security Goals</a:t>
            </a:r>
          </a:p>
          <a:p>
            <a:pPr lvl="1"/>
            <a:r>
              <a:rPr lang="en-GB" dirty="0" smtClean="0"/>
              <a:t>Achieve &lt;&lt;Management Principles&gt;&gt; on &lt;&lt;Assets&gt;&gt;</a:t>
            </a:r>
          </a:p>
          <a:p>
            <a:pPr lvl="1"/>
            <a:r>
              <a:rPr lang="en-GB" dirty="0" smtClean="0"/>
              <a:t>&lt;action, asset, harm&gt;,Prevention of harm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4800"/>
            <a:ext cx="5742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3: Identify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Problem Diagrams</a:t>
            </a:r>
          </a:p>
          <a:p>
            <a:r>
              <a:rPr lang="en-GB" dirty="0" smtClean="0"/>
              <a:t>“The system shall provide Personnel Information only to members of Human Resources Department”</a:t>
            </a:r>
          </a:p>
          <a:p>
            <a:pPr lvl="1"/>
            <a:r>
              <a:rPr lang="en-GB" dirty="0" smtClean="0"/>
              <a:t>“provide Personnel Information” – functional requirement</a:t>
            </a:r>
          </a:p>
          <a:p>
            <a:pPr lvl="1"/>
            <a:r>
              <a:rPr lang="en-GB" dirty="0" smtClean="0"/>
              <a:t>“only to members of HR Dept” – security requirement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Papers</a:t>
            </a:r>
            <a:endParaRPr lang="en-GB" sz="1800" dirty="0" smtClean="0"/>
          </a:p>
          <a:p>
            <a:pPr lvl="1"/>
            <a:r>
              <a:rPr lang="en-GB" sz="1500" dirty="0" smtClean="0"/>
              <a:t>Charles Haley, Robin Laney, Jonathan Moffett, and Bashar Nuseibeh. 2008. Security Requirements Engineering: A Framework for Representation and Analysis. </a:t>
            </a:r>
            <a:r>
              <a:rPr lang="en-GB" sz="1500" i="1" dirty="0" smtClean="0"/>
              <a:t>IEEE Trans. </a:t>
            </a:r>
            <a:r>
              <a:rPr lang="en-GB" sz="1500" i="1" dirty="0" err="1" smtClean="0"/>
              <a:t>Softw</a:t>
            </a:r>
            <a:r>
              <a:rPr lang="en-GB" sz="1500" i="1" dirty="0" smtClean="0"/>
              <a:t>. Eng.</a:t>
            </a:r>
            <a:r>
              <a:rPr lang="en-GB" sz="1500" dirty="0" smtClean="0"/>
              <a:t> 34, 1 (January 2008), 133-153. DOI=10.1109/TSE.2007.70754 http://dx.doi.org/10.1109/TSE.2007.70754 </a:t>
            </a:r>
          </a:p>
          <a:p>
            <a:pPr lvl="1"/>
            <a:r>
              <a:rPr lang="en-GB" sz="1500" dirty="0" smtClean="0"/>
              <a:t>Thein Than Tun, </a:t>
            </a:r>
            <a:r>
              <a:rPr lang="en-GB" sz="1500" dirty="0" err="1" smtClean="0"/>
              <a:t>Yijun</a:t>
            </a:r>
            <a:r>
              <a:rPr lang="en-GB" sz="1500" dirty="0" smtClean="0"/>
              <a:t> Yu, Charles Haley, and </a:t>
            </a:r>
            <a:r>
              <a:rPr lang="en-GB" sz="1500" dirty="0" err="1" smtClean="0"/>
              <a:t>Bashar</a:t>
            </a:r>
            <a:r>
              <a:rPr lang="en-GB" sz="1500" dirty="0" smtClean="0"/>
              <a:t> </a:t>
            </a:r>
            <a:r>
              <a:rPr lang="en-GB" sz="1500" dirty="0" err="1" smtClean="0"/>
              <a:t>Nuseibeh</a:t>
            </a:r>
            <a:r>
              <a:rPr lang="en-GB" sz="1500" dirty="0" smtClean="0"/>
              <a:t>. 2010. Model-Based Argument Analysis for Evolving Security Requirements. In </a:t>
            </a:r>
            <a:r>
              <a:rPr lang="en-GB" sz="1500" i="1" dirty="0" smtClean="0"/>
              <a:t>Proceedings of the 2010 Fourth International Conference on Secure Software Integration and Reliability Improvement</a:t>
            </a:r>
            <a:r>
              <a:rPr lang="en-GB" sz="1500" dirty="0" smtClean="0"/>
              <a:t> (SSIRI '10). IEEE Computer Society, Washington, DC, USA, 88-97. DOI=10.1109/SSIRI.2010.36 http://dx.doi.org/10.1109/SSIRI.2010.36</a:t>
            </a:r>
          </a:p>
          <a:p>
            <a:r>
              <a:rPr lang="en-US" sz="1800" dirty="0" smtClean="0"/>
              <a:t>Tool &amp; Wiki</a:t>
            </a:r>
            <a:endParaRPr lang="en-GB" sz="1800" dirty="0" smtClean="0"/>
          </a:p>
          <a:p>
            <a:pPr lvl="1"/>
            <a:r>
              <a:rPr lang="en-GB" sz="1500" dirty="0" smtClean="0"/>
              <a:t>http://sead1.open.ac.uk/openpf/</a:t>
            </a:r>
          </a:p>
          <a:p>
            <a:pPr lvl="1"/>
            <a:r>
              <a:rPr lang="en-GB" sz="1500" dirty="0" smtClean="0"/>
              <a:t>http://computing-research.open.ac.uk/trac/openre/wiki</a:t>
            </a:r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3663" y="228600"/>
            <a:ext cx="5816571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4: Verification of the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Two-part satisfaction argument</a:t>
            </a:r>
          </a:p>
          <a:p>
            <a:pPr lvl="1"/>
            <a:r>
              <a:rPr lang="en-GB" dirty="0" smtClean="0"/>
              <a:t>Outer argument: formal argument showing how the security requirement is satisfied</a:t>
            </a:r>
          </a:p>
          <a:p>
            <a:pPr lvl="2"/>
            <a:r>
              <a:rPr lang="en-GB" dirty="0" smtClean="0"/>
              <a:t>Context is correct</a:t>
            </a:r>
          </a:p>
          <a:p>
            <a:pPr lvl="2"/>
            <a:r>
              <a:rPr lang="en-GB" dirty="0" smtClean="0"/>
              <a:t>Implementation is conflict-free</a:t>
            </a:r>
          </a:p>
          <a:p>
            <a:pPr lvl="1"/>
            <a:r>
              <a:rPr lang="en-GB" dirty="0" smtClean="0"/>
              <a:t>Inner argument: informal argument showing plausibility and consistency of assumptions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Initial requirements may be </a:t>
            </a:r>
          </a:p>
          <a:p>
            <a:pPr lvl="1"/>
            <a:r>
              <a:rPr lang="en-GB" dirty="0" smtClean="0"/>
              <a:t>Infeasible</a:t>
            </a:r>
          </a:p>
          <a:p>
            <a:pPr lvl="1"/>
            <a:r>
              <a:rPr lang="en-GB" dirty="0" smtClean="0"/>
              <a:t>Inconsistent</a:t>
            </a:r>
          </a:p>
          <a:p>
            <a:r>
              <a:rPr lang="en-GB" dirty="0" smtClean="0"/>
              <a:t>Secondary goals/requirements should extend, not remove primary goals/requirements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Machines</a:t>
            </a:r>
          </a:p>
          <a:p>
            <a:r>
              <a:rPr lang="en-GB" dirty="0" smtClean="0"/>
              <a:t>Problem World Domains</a:t>
            </a:r>
          </a:p>
          <a:p>
            <a:r>
              <a:rPr lang="en-GB" dirty="0" smtClean="0"/>
              <a:t>Shared Phenomena</a:t>
            </a:r>
          </a:p>
          <a:p>
            <a:r>
              <a:rPr lang="en-GB" dirty="0" smtClean="0"/>
              <a:t>Requirements</a:t>
            </a:r>
          </a:p>
          <a:p>
            <a:pPr lvl="1"/>
            <a:endParaRPr lang="en-GB" dirty="0"/>
          </a:p>
        </p:txBody>
      </p:sp>
      <p:pic>
        <p:nvPicPr>
          <p:cNvPr id="3074" name="Picture 2" descr="C:\Users\TTT23\Desktop\nessos\figs\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4200"/>
            <a:ext cx="4527550" cy="317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Formal</a:t>
            </a:r>
          </a:p>
          <a:p>
            <a:pPr lvl="1"/>
            <a:r>
              <a:rPr lang="en-GB" sz="1800" dirty="0" smtClean="0"/>
              <a:t>(domain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/properties) ├─ (security requirement(s))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Informal </a:t>
            </a:r>
            <a:r>
              <a:rPr lang="en-GB" dirty="0" err="1" smtClean="0"/>
              <a:t>Toulmin</a:t>
            </a:r>
            <a:r>
              <a:rPr lang="en-GB" dirty="0" smtClean="0"/>
              <a:t> Arguments</a:t>
            </a:r>
            <a:endParaRPr lang="en-GB" dirty="0"/>
          </a:p>
        </p:txBody>
      </p:sp>
      <p:pic>
        <p:nvPicPr>
          <p:cNvPr id="4098" name="Picture 2" descr="C:\Users\TTT23\Desktop\nessos\figs\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4499621" cy="266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Simplified </a:t>
            </a:r>
            <a:r>
              <a:rPr lang="en-GB" dirty="0" err="1" smtClean="0"/>
              <a:t>Toulmin</a:t>
            </a:r>
            <a:endParaRPr lang="en-GB" dirty="0"/>
          </a:p>
        </p:txBody>
      </p:sp>
      <p:pic>
        <p:nvPicPr>
          <p:cNvPr id="5122" name="Picture 2" descr="Arg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892" y="2438400"/>
            <a:ext cx="594705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Confidentiality of personnel data implies that people in general cannot be allowed access to this information, but HR staff can be relied upon to maintain its confidentiality. Therefore, a constraint that permits HR staff, but nobody else, to access it will satisfy the security goal.</a:t>
            </a:r>
            <a:endParaRPr lang="en-GB" dirty="0"/>
          </a:p>
        </p:txBody>
      </p:sp>
      <p:pic>
        <p:nvPicPr>
          <p:cNvPr id="6146" name="Picture 2" descr="C:\Users\TTT23\Desktop\nessos\figs\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14400"/>
            <a:ext cx="4762500" cy="333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M!persData</a:t>
            </a:r>
            <a:r>
              <a:rPr lang="en-GB" dirty="0" smtClean="0"/>
              <a:t> ├─ (User member HR) </a:t>
            </a:r>
          </a:p>
          <a:p>
            <a:r>
              <a:rPr lang="en-GB" dirty="0" smtClean="0"/>
              <a:t>Problem!</a:t>
            </a:r>
          </a:p>
          <a:p>
            <a:pPr lvl="1"/>
            <a:r>
              <a:rPr lang="en-GB" dirty="0" smtClean="0"/>
              <a:t>Physical restriction</a:t>
            </a:r>
          </a:p>
          <a:p>
            <a:pPr lvl="1"/>
            <a:r>
              <a:rPr lang="en-GB" dirty="0" smtClean="0"/>
              <a:t>Authorisation</a:t>
            </a:r>
          </a:p>
          <a:p>
            <a:pPr lvl="1"/>
            <a:r>
              <a:rPr lang="en-GB" dirty="0" smtClean="0"/>
              <a:t>Trust assumption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Revised problem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TTT23\Desktop\nessos\figs\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867400" cy="431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Security: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smtClean="0"/>
              <a:t>Smart Phones</a:t>
            </a:r>
          </a:p>
          <a:p>
            <a:r>
              <a:rPr lang="en-GB" dirty="0" smtClean="0"/>
              <a:t>Social Networking Websites</a:t>
            </a:r>
          </a:p>
          <a:p>
            <a:r>
              <a:rPr lang="en-GB" dirty="0" smtClean="0"/>
              <a:t>Financial Systems</a:t>
            </a:r>
          </a:p>
          <a:p>
            <a:r>
              <a:rPr lang="en-GB" dirty="0" smtClean="0"/>
              <a:t>Emails</a:t>
            </a:r>
          </a:p>
          <a:p>
            <a:r>
              <a:rPr lang="en-GB" dirty="0" smtClean="0"/>
              <a:t>Cars</a:t>
            </a:r>
          </a:p>
          <a:p>
            <a:r>
              <a:rPr lang="en-GB" dirty="0" smtClean="0"/>
              <a:t>Nuclear plants</a:t>
            </a:r>
          </a:p>
          <a:p>
            <a:r>
              <a:rPr lang="en-GB" dirty="0" smtClean="0"/>
              <a:t>Have you experienced other security problems?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We’ve heard a lot of problems with computer security. The situation may not get better soon. We have a lot of work to do!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1371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63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09800"/>
            <a:ext cx="73660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95600"/>
            <a:ext cx="63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Argument for Revised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(P1, P2, P3, P4, D ├─ H)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Can you prove it?</a:t>
            </a:r>
          </a:p>
          <a:p>
            <a:endParaRPr lang="en-GB" dirty="0" smtClean="0"/>
          </a:p>
          <a:p>
            <a:r>
              <a:rPr lang="en-GB" dirty="0" smtClean="0"/>
              <a:t>What do you think of P2? Can it be false? How?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 descr="C:\Users\TTT23\Desktop\nessos\figs\fi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7439706" cy="158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Rebuttals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C:\Users\TTT23\Desktop\nessos\figs\fi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7971480" cy="385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Demo &amp; Tutorial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Download/Copy the </a:t>
            </a:r>
            <a:r>
              <a:rPr lang="en-US" dirty="0" err="1" smtClean="0"/>
              <a:t>OpenPF</a:t>
            </a:r>
            <a:r>
              <a:rPr lang="en-US" dirty="0" smtClean="0"/>
              <a:t> tool </a:t>
            </a:r>
          </a:p>
          <a:p>
            <a:pPr lvl="1"/>
            <a:r>
              <a:rPr lang="en-GB" sz="2400" dirty="0" smtClean="0"/>
              <a:t>http://sead1.open.ac.uk/openpf/</a:t>
            </a:r>
          </a:p>
          <a:p>
            <a:r>
              <a:rPr lang="en-US" dirty="0" smtClean="0"/>
              <a:t>Tutorial Tasks</a:t>
            </a:r>
          </a:p>
          <a:p>
            <a:pPr lvl="1"/>
            <a:r>
              <a:rPr lang="en-US" dirty="0" smtClean="0"/>
              <a:t>Create arguments</a:t>
            </a:r>
          </a:p>
          <a:p>
            <a:pPr lvl="2"/>
            <a:r>
              <a:rPr lang="en-US" dirty="0" smtClean="0"/>
              <a:t>Textually and graphically</a:t>
            </a:r>
          </a:p>
          <a:p>
            <a:pPr lvl="1"/>
            <a:r>
              <a:rPr lang="en-US" dirty="0" smtClean="0"/>
              <a:t>Create rebuttals</a:t>
            </a:r>
          </a:p>
          <a:p>
            <a:pPr lvl="1"/>
            <a:r>
              <a:rPr lang="en-US" dirty="0" smtClean="0"/>
              <a:t>Create mitigations</a:t>
            </a:r>
          </a:p>
          <a:p>
            <a:pPr lvl="1"/>
            <a:r>
              <a:rPr lang="en-US" dirty="0" smtClean="0"/>
              <a:t>Formalize an argument and its rebuttal</a:t>
            </a:r>
          </a:p>
          <a:p>
            <a:pPr lvl="2"/>
            <a:r>
              <a:rPr lang="en-US" dirty="0" smtClean="0"/>
              <a:t>Check the rebuttal using the </a:t>
            </a:r>
            <a:r>
              <a:rPr lang="en-US" dirty="0" err="1" smtClean="0"/>
              <a:t>reasoner</a:t>
            </a:r>
            <a:endParaRPr lang="en-US" dirty="0" smtClean="0"/>
          </a:p>
          <a:p>
            <a:pPr lvl="2"/>
            <a:r>
              <a:rPr lang="en-US" dirty="0" smtClean="0"/>
              <a:t>Reiterate after </a:t>
            </a:r>
            <a:r>
              <a:rPr lang="en-US" dirty="0" err="1" smtClean="0"/>
              <a:t>formalising</a:t>
            </a:r>
            <a:r>
              <a:rPr lang="en-US" dirty="0" smtClean="0"/>
              <a:t> the mitigation</a:t>
            </a:r>
          </a:p>
          <a:p>
            <a:r>
              <a:rPr lang="en-US" dirty="0" smtClean="0"/>
              <a:t>Study the examples on the wiki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0630" y="1143000"/>
            <a:ext cx="34233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Security: Problem 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Security issues can be found at multiple levels</a:t>
            </a:r>
          </a:p>
          <a:p>
            <a:pPr lvl="1"/>
            <a:r>
              <a:rPr lang="en-GB" dirty="0" smtClean="0"/>
              <a:t>Hardware: theft, tampering ...</a:t>
            </a:r>
          </a:p>
          <a:p>
            <a:pPr lvl="1"/>
            <a:r>
              <a:rPr lang="en-GB" dirty="0" smtClean="0"/>
              <a:t>Operating System: Buffer overflow, data leak ...</a:t>
            </a:r>
          </a:p>
          <a:p>
            <a:pPr lvl="1"/>
            <a:r>
              <a:rPr lang="en-GB" dirty="0" smtClean="0"/>
              <a:t>Network &amp; Communication Protocols: Weak encryption</a:t>
            </a:r>
          </a:p>
          <a:p>
            <a:pPr lvl="1"/>
            <a:r>
              <a:rPr lang="en-GB" dirty="0" smtClean="0"/>
              <a:t>Application Software: Access control policies, data storage policies</a:t>
            </a:r>
          </a:p>
          <a:p>
            <a:pPr lvl="1"/>
            <a:r>
              <a:rPr lang="en-GB" dirty="0" smtClean="0"/>
              <a:t>Composition: when two subsystems that are independently secure are brought together...</a:t>
            </a:r>
          </a:p>
          <a:p>
            <a:pPr lvl="1"/>
            <a:r>
              <a:rPr lang="en-GB" dirty="0" smtClean="0"/>
              <a:t>Human: Phishing, forgetting, 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Security: Solution 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Solutions are available for different kinds of problems</a:t>
            </a:r>
          </a:p>
          <a:p>
            <a:pPr lvl="1"/>
            <a:r>
              <a:rPr lang="en-GB" dirty="0" smtClean="0"/>
              <a:t>Hardware Security</a:t>
            </a:r>
          </a:p>
          <a:p>
            <a:pPr lvl="1"/>
            <a:r>
              <a:rPr lang="en-GB" dirty="0" smtClean="0"/>
              <a:t>Secure OS, Secure Coding</a:t>
            </a:r>
          </a:p>
          <a:p>
            <a:pPr lvl="1"/>
            <a:r>
              <a:rPr lang="en-GB" dirty="0" smtClean="0"/>
              <a:t>Encryption</a:t>
            </a:r>
          </a:p>
          <a:p>
            <a:pPr lvl="1"/>
            <a:r>
              <a:rPr lang="en-GB" dirty="0" smtClean="0"/>
              <a:t>Verification, testing</a:t>
            </a:r>
          </a:p>
          <a:p>
            <a:pPr lvl="1"/>
            <a:r>
              <a:rPr lang="en-GB" dirty="0" smtClean="0"/>
              <a:t>Training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1714</TotalTime>
  <Words>1268</Words>
  <Application>Microsoft Office PowerPoint</Application>
  <PresentationFormat>On-screen Show (4:3)</PresentationFormat>
  <Paragraphs>208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Requirements Engineering for Security: An Argumentation-based approach</vt:lpstr>
      <vt:lpstr>Slide 2</vt:lpstr>
      <vt:lpstr>Acknowledgement</vt:lpstr>
      <vt:lpstr>Computer Security: Problems</vt:lpstr>
      <vt:lpstr>Slide 5</vt:lpstr>
      <vt:lpstr>Slide 6</vt:lpstr>
      <vt:lpstr>Slide 7</vt:lpstr>
      <vt:lpstr>Computer Security: Problem Nature</vt:lpstr>
      <vt:lpstr>Computer Security: Solution Nature</vt:lpstr>
      <vt:lpstr>Our Focus: Requirements</vt:lpstr>
      <vt:lpstr>Security Requirements: Some Difficulties</vt:lpstr>
      <vt:lpstr>Security Requirements: Is it worth it?</vt:lpstr>
      <vt:lpstr>Security Requirements: Many Approaches</vt:lpstr>
      <vt:lpstr>Security Requirements</vt:lpstr>
      <vt:lpstr>Security Requirements: Three Criteria</vt:lpstr>
      <vt:lpstr>C1: Definition of Security Requirements</vt:lpstr>
      <vt:lpstr>C1: Security Requirements: Context</vt:lpstr>
      <vt:lpstr>C2: Incorporate Assumptions</vt:lpstr>
      <vt:lpstr>C3: Satisfaction of Security Requirements</vt:lpstr>
      <vt:lpstr>Framework</vt:lpstr>
      <vt:lpstr>How to find security goals</vt:lpstr>
      <vt:lpstr>From Security Goals to Security Requirements</vt:lpstr>
      <vt:lpstr>Development  Artefacts  and  Dependencies</vt:lpstr>
      <vt:lpstr>Development  Stages</vt:lpstr>
      <vt:lpstr>Stage 1: Identify Functional Requirements</vt:lpstr>
      <vt:lpstr>Development  Stages</vt:lpstr>
      <vt:lpstr>Stage 2: Identify Security Goals</vt:lpstr>
      <vt:lpstr>Development  Stages</vt:lpstr>
      <vt:lpstr>Stage 3: Identify Security Requirements</vt:lpstr>
      <vt:lpstr>Development  Stages</vt:lpstr>
      <vt:lpstr>Stage 4: Verification of the System</vt:lpstr>
      <vt:lpstr>Iteration</vt:lpstr>
      <vt:lpstr>Problem Diagrams</vt:lpstr>
      <vt:lpstr>Outer Argument</vt:lpstr>
      <vt:lpstr>Inner Argument</vt:lpstr>
      <vt:lpstr>Inner Argument</vt:lpstr>
      <vt:lpstr>HR Example</vt:lpstr>
      <vt:lpstr>Outer Argument</vt:lpstr>
      <vt:lpstr>Revised problem diagram</vt:lpstr>
      <vt:lpstr>Outer Argument for Revised Diagram</vt:lpstr>
      <vt:lpstr>Rebuttals</vt:lpstr>
      <vt:lpstr>Tool Demo &amp; Tutorial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Engineering for Security: An Argumentation-based approach</dc:title>
  <dc:creator>Thein Tun</dc:creator>
  <cp:lastModifiedBy>Federica Paci</cp:lastModifiedBy>
  <cp:revision>128</cp:revision>
  <dcterms:created xsi:type="dcterms:W3CDTF">2006-08-16T00:00:00Z</dcterms:created>
  <dcterms:modified xsi:type="dcterms:W3CDTF">2012-05-02T15:40:49Z</dcterms:modified>
</cp:coreProperties>
</file>