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0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70" r:id="rId9"/>
    <p:sldId id="262" r:id="rId10"/>
    <p:sldId id="263" r:id="rId11"/>
    <p:sldId id="264" r:id="rId12"/>
    <p:sldId id="265" r:id="rId13"/>
    <p:sldId id="266" r:id="rId14"/>
    <p:sldId id="269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4" d="100"/>
          <a:sy n="134" d="100"/>
        </p:scale>
        <p:origin x="-8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it-IT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43B3-3E07-944F-8421-DE640B445BE2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3" name="Picture 12" descr="logo_unitn1.gif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67" b="89941" l="765" r="9571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74717"/>
          <a:stretch/>
        </p:blipFill>
        <p:spPr>
          <a:xfrm>
            <a:off x="8404708" y="0"/>
            <a:ext cx="739292" cy="755619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43B3-3E07-944F-8421-DE640B445BE2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427C-B4AF-9746-9E63-5BBE9A016F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43B3-3E07-944F-8421-DE640B445BE2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427C-B4AF-9746-9E63-5BBE9A016F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43B3-3E07-944F-8421-DE640B445BE2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427C-B4AF-9746-9E63-5BBE9A016F3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_unitn1.gif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67" b="89941" l="765" r="9571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74717"/>
          <a:stretch/>
        </p:blipFill>
        <p:spPr>
          <a:xfrm>
            <a:off x="8404708" y="0"/>
            <a:ext cx="739292" cy="75561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43B3-3E07-944F-8421-DE640B445BE2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427C-B4AF-9746-9E63-5BBE9A016F3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43B3-3E07-944F-8421-DE640B445BE2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427C-B4AF-9746-9E63-5BBE9A016F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43B3-3E07-944F-8421-DE640B445BE2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427C-B4AF-9746-9E63-5BBE9A016F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43B3-3E07-944F-8421-DE640B445BE2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427C-B4AF-9746-9E63-5BBE9A016F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43B3-3E07-944F-8421-DE640B445BE2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427C-B4AF-9746-9E63-5BBE9A016F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43B3-3E07-944F-8421-DE640B445BE2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9BD3-E57B-4194-A545-2804EB95D97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it-IT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96843B3-3E07-944F-8421-DE640B445BE2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472427C-B4AF-9746-9E63-5BBE9A016F3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  <a:p>
            <a:pPr lvl="1" eaLnBrk="1" latinLnBrk="0" hangingPunct="1"/>
            <a:r>
              <a:rPr kumimoji="0" lang="it-IT" smtClean="0"/>
              <a:t>Second level</a:t>
            </a:r>
          </a:p>
          <a:p>
            <a:pPr lvl="2" eaLnBrk="1" latinLnBrk="0" hangingPunct="1"/>
            <a:r>
              <a:rPr kumimoji="0" lang="it-IT" smtClean="0"/>
              <a:t>Third level</a:t>
            </a:r>
          </a:p>
          <a:p>
            <a:pPr lvl="3" eaLnBrk="1" latinLnBrk="0" hangingPunct="1"/>
            <a:r>
              <a:rPr kumimoji="0" lang="it-IT" smtClean="0"/>
              <a:t>Fourth level</a:t>
            </a:r>
          </a:p>
          <a:p>
            <a:pPr lvl="4" eaLnBrk="1" latinLnBrk="0" hangingPunct="1"/>
            <a:r>
              <a:rPr kumimoji="0" lang="it-IT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96843B3-3E07-944F-8421-DE640B445BE2}" type="datetimeFigureOut">
              <a:rPr lang="en-US" smtClean="0"/>
              <a:t>29/09/2014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472427C-B4AF-9746-9E63-5BBE9A016F3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microsoft.com/office/2007/relationships/hdphoto" Target="../media/hdphoto4.wdp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microsoft.com/office/2007/relationships/hdphoto" Target="../media/hdphoto5.wdp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microsoft.com/office/2007/relationships/hdphoto" Target="../media/hdphoto2.wdp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microsoft.com/office/2007/relationships/hdphoto" Target="../media/hdphoto3.wdp"/><Relationship Id="rId5" Type="http://schemas.openxmlformats.org/officeDocument/2006/relationships/image" Target="../media/image6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microsoft.com/office/2007/relationships/hdphoto" Target="../media/hdphoto2.wdp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MalwareLab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Testing Exploits and Malware in an isolated environment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6598" y="5506301"/>
            <a:ext cx="7497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Luca Allodi – </a:t>
            </a:r>
            <a:r>
              <a:rPr lang="en-US" dirty="0" err="1" smtClean="0"/>
              <a:t>luca.allodi@unitn.it</a:t>
            </a:r>
            <a:endParaRPr lang="en-US" dirty="0" smtClean="0"/>
          </a:p>
          <a:p>
            <a:r>
              <a:rPr lang="en-US" dirty="0" smtClean="0"/>
              <a:t>Fabio </a:t>
            </a:r>
            <a:r>
              <a:rPr lang="en-US" dirty="0" err="1" smtClean="0"/>
              <a:t>Massacci</a:t>
            </a:r>
            <a:r>
              <a:rPr lang="en-US" dirty="0" smtClean="0"/>
              <a:t> – fabio.massacci@unitn.it</a:t>
            </a:r>
          </a:p>
          <a:p>
            <a:r>
              <a:rPr lang="en-US" dirty="0" err="1" smtClean="0"/>
              <a:t>Vadim</a:t>
            </a:r>
            <a:r>
              <a:rPr lang="en-US" dirty="0" smtClean="0"/>
              <a:t> </a:t>
            </a:r>
            <a:r>
              <a:rPr lang="en-US" dirty="0" err="1" smtClean="0"/>
              <a:t>Kotov</a:t>
            </a:r>
            <a:r>
              <a:rPr lang="en-US" dirty="0" smtClean="0"/>
              <a:t> (now @ </a:t>
            </a:r>
            <a:r>
              <a:rPr lang="en-US" dirty="0" err="1" smtClean="0"/>
              <a:t>Bromium</a:t>
            </a:r>
            <a:r>
              <a:rPr lang="en-US" dirty="0" smtClean="0"/>
              <a:t> Inc., Cupertino CA ) – </a:t>
            </a:r>
            <a:r>
              <a:rPr lang="en-US" dirty="0" err="1" smtClean="0"/>
              <a:t>luca.allodi@unitn.it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35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Experiment run (read: Example of </a:t>
            </a:r>
            <a:r>
              <a:rPr lang="en-US" dirty="0" err="1" smtClean="0"/>
              <a:t>MalwareLab</a:t>
            </a:r>
            <a:r>
              <a:rPr lang="en-US" dirty="0" smtClean="0"/>
              <a:t> functionalities)</a:t>
            </a:r>
            <a:endParaRPr lang="en-US" dirty="0"/>
          </a:p>
        </p:txBody>
      </p:sp>
      <p:pic>
        <p:nvPicPr>
          <p:cNvPr id="4" name="Picture 3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744" y="1841502"/>
            <a:ext cx="1386424" cy="1433562"/>
          </a:xfrm>
          <a:prstGeom prst="rect">
            <a:avLst/>
          </a:prstGeom>
        </p:spPr>
      </p:pic>
      <p:pic>
        <p:nvPicPr>
          <p:cNvPr id="5" name="Picture 4" descr="My-Computer-ic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417" y="5291667"/>
            <a:ext cx="1566333" cy="1566333"/>
          </a:xfrm>
          <a:prstGeom prst="rect">
            <a:avLst/>
          </a:prstGeom>
        </p:spPr>
      </p:pic>
      <p:cxnSp>
        <p:nvCxnSpPr>
          <p:cNvPr id="6" name="Elbow Connector 5"/>
          <p:cNvCxnSpPr>
            <a:stCxn id="4" idx="2"/>
            <a:endCxn id="15" idx="1"/>
          </p:cNvCxnSpPr>
          <p:nvPr/>
        </p:nvCxnSpPr>
        <p:spPr>
          <a:xfrm rot="16200000" flipH="1">
            <a:off x="2250333" y="2892686"/>
            <a:ext cx="1201689" cy="1966443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75833" y="1582751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VICTIM 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1924" y="5884333"/>
            <a:ext cx="2852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Malware Distribution Server</a:t>
            </a:r>
          </a:p>
          <a:p>
            <a:pPr algn="r"/>
            <a:r>
              <a:rPr lang="en-US" dirty="0" smtClean="0"/>
              <a:t>(MDS)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63084" y="1582751"/>
            <a:ext cx="1852083" cy="1692313"/>
          </a:xfrm>
          <a:prstGeom prst="rect">
            <a:avLst/>
          </a:prstGeom>
          <a:noFill/>
          <a:ln w="38100" cmpd="sng">
            <a:solidFill>
              <a:srgbClr val="99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2815167" y="1590419"/>
            <a:ext cx="1082398" cy="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815167" y="3275063"/>
            <a:ext cx="1082398" cy="3508854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3" name="Picture 12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161" y="1841502"/>
            <a:ext cx="1386424" cy="1433562"/>
          </a:xfrm>
          <a:prstGeom prst="rect">
            <a:avLst/>
          </a:prstGeom>
        </p:spPr>
      </p:pic>
      <p:pic>
        <p:nvPicPr>
          <p:cNvPr id="14" name="Picture 13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827" y="1841502"/>
            <a:ext cx="1386424" cy="1433562"/>
          </a:xfrm>
          <a:prstGeom prst="rect">
            <a:avLst/>
          </a:prstGeom>
        </p:spPr>
      </p:pic>
      <p:pic>
        <p:nvPicPr>
          <p:cNvPr id="15" name="Picture 14" descr="switch_icon.jpg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6953" b="89844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82" t="28563" r="2150" b="11536"/>
          <a:stretch/>
        </p:blipFill>
        <p:spPr>
          <a:xfrm>
            <a:off x="3834399" y="4116919"/>
            <a:ext cx="1009535" cy="719667"/>
          </a:xfrm>
          <a:prstGeom prst="rect">
            <a:avLst/>
          </a:prstGeom>
        </p:spPr>
      </p:pic>
      <p:pic>
        <p:nvPicPr>
          <p:cNvPr id="16" name="Picture 15" descr="Visualpharm-Magnets-Devil.ico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50" y="5683250"/>
            <a:ext cx="952500" cy="952500"/>
          </a:xfrm>
          <a:prstGeom prst="rect">
            <a:avLst/>
          </a:prstGeom>
        </p:spPr>
      </p:pic>
      <p:cxnSp>
        <p:nvCxnSpPr>
          <p:cNvPr id="17" name="Elbow Connector 16"/>
          <p:cNvCxnSpPr>
            <a:stCxn id="14" idx="2"/>
          </p:cNvCxnSpPr>
          <p:nvPr/>
        </p:nvCxnSpPr>
        <p:spPr>
          <a:xfrm rot="5400000">
            <a:off x="5586143" y="2532856"/>
            <a:ext cx="1201688" cy="2686105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38623" y="3275063"/>
            <a:ext cx="26460" cy="8418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386789" y="4836586"/>
            <a:ext cx="26460" cy="5772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138083" y="1582751"/>
            <a:ext cx="968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Victim 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052967" y="1582751"/>
            <a:ext cx="955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Victim 3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897565" y="1590419"/>
            <a:ext cx="5101166" cy="5193498"/>
          </a:xfrm>
          <a:prstGeom prst="rect">
            <a:avLst/>
          </a:prstGeom>
          <a:solidFill>
            <a:srgbClr val="FFFFFF">
              <a:alpha val="95000"/>
            </a:srgbClr>
          </a:solidFill>
          <a:ln w="38100" cmpd="sng">
            <a:solidFill>
              <a:srgbClr val="99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280956" y="3852336"/>
            <a:ext cx="4405844" cy="5291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Virtual Box Interface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280955" y="2680197"/>
            <a:ext cx="4420671" cy="8098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Windows XP</a:t>
            </a:r>
          </a:p>
          <a:p>
            <a:pPr algn="ctr"/>
            <a:r>
              <a:rPr lang="en-US" dirty="0" smtClean="0"/>
              <a:t>Service Pack 0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280956" y="5512535"/>
            <a:ext cx="4405844" cy="4493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Control Scripts in Python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280956" y="6194105"/>
            <a:ext cx="4420671" cy="4493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Linux Ubuntu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301928" y="1734093"/>
            <a:ext cx="1042657" cy="8098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Firefox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418677" y="1744676"/>
            <a:ext cx="751415" cy="8098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Plugin</a:t>
            </a:r>
          </a:p>
          <a:p>
            <a:pPr algn="ctr"/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4572000" y="4493334"/>
            <a:ext cx="3185487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“Install configuration 1”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Pushes installers, installs software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Checks Install: push batch file on VM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Saves </a:t>
            </a:r>
            <a:r>
              <a:rPr lang="en-US" sz="1400" b="1" dirty="0" smtClean="0"/>
              <a:t>Configuration snapshot</a:t>
            </a:r>
            <a:endParaRPr lang="en-US" sz="1400" dirty="0" smtClean="0"/>
          </a:p>
          <a:p>
            <a:endParaRPr lang="en-US" sz="1400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529667" y="4381502"/>
            <a:ext cx="0" cy="1131034"/>
          </a:xfrm>
          <a:prstGeom prst="straightConnector1">
            <a:avLst/>
          </a:prstGeom>
          <a:ln w="38100" cmpd="sng"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263226" y="1734093"/>
            <a:ext cx="751415" cy="8098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Plugin</a:t>
            </a:r>
          </a:p>
          <a:p>
            <a:pPr algn="ctr"/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7103545" y="1734093"/>
            <a:ext cx="751415" cy="8098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Plugin</a:t>
            </a:r>
          </a:p>
          <a:p>
            <a:pPr algn="ctr"/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7950212" y="1734093"/>
            <a:ext cx="751415" cy="8098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Plugin</a:t>
            </a:r>
          </a:p>
          <a:p>
            <a:pPr algn="ctr"/>
            <a:r>
              <a:rPr lang="en-US" sz="1600" dirty="0" smtClean="0"/>
              <a:t>4</a:t>
            </a:r>
            <a:endParaRPr lang="en-US" sz="1600" dirty="0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529667" y="3490071"/>
            <a:ext cx="0" cy="350510"/>
          </a:xfrm>
          <a:prstGeom prst="straightConnector1">
            <a:avLst/>
          </a:prstGeom>
          <a:ln w="38100" cmpd="sng"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4647880" y="3512810"/>
            <a:ext cx="26981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Pushes installers, installs software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671528" y="3512810"/>
            <a:ext cx="28585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Checks install: push batch file on VM</a:t>
            </a:r>
            <a:endParaRPr lang="en-US" sz="1400" dirty="0"/>
          </a:p>
        </p:txBody>
      </p:sp>
      <p:sp>
        <p:nvSpPr>
          <p:cNvPr id="37" name="Rectangle 36"/>
          <p:cNvSpPr/>
          <p:nvPr/>
        </p:nvSpPr>
        <p:spPr>
          <a:xfrm>
            <a:off x="4274457" y="2145800"/>
            <a:ext cx="417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44585" y="2135217"/>
            <a:ext cx="417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103545" y="2135217"/>
            <a:ext cx="417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3226" y="2145800"/>
            <a:ext cx="417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946008" y="2135217"/>
            <a:ext cx="417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702564" y="3511237"/>
            <a:ext cx="24693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Saves </a:t>
            </a:r>
            <a:r>
              <a:rPr lang="en-US" sz="1400" b="1" dirty="0" smtClean="0"/>
              <a:t>Configuration snapshot</a:t>
            </a:r>
            <a:endParaRPr lang="en-US" sz="1400" b="1" dirty="0"/>
          </a:p>
        </p:txBody>
      </p:sp>
      <p:sp>
        <p:nvSpPr>
          <p:cNvPr id="43" name="Rectangle 42"/>
          <p:cNvSpPr/>
          <p:nvPr/>
        </p:nvSpPr>
        <p:spPr>
          <a:xfrm>
            <a:off x="4274457" y="1651635"/>
            <a:ext cx="4461072" cy="1838436"/>
          </a:xfrm>
          <a:prstGeom prst="rect">
            <a:avLst/>
          </a:prstGeom>
          <a:solidFill>
            <a:schemeClr val="accent4">
              <a:lumMod val="75000"/>
              <a:alpha val="8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Configuration Snapshot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546677" y="4353957"/>
            <a:ext cx="3284936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“Lunch against Exploit Kits”</a:t>
            </a:r>
          </a:p>
          <a:p>
            <a:r>
              <a:rPr lang="en-US" sz="1400" dirty="0" smtClean="0"/>
              <a:t>For x in 1..10: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Restore(“</a:t>
            </a:r>
            <a:r>
              <a:rPr lang="en-US" sz="1400" b="1" dirty="0" smtClean="0"/>
              <a:t>Configuration snapshot</a:t>
            </a:r>
            <a:r>
              <a:rPr lang="en-US" sz="1400" dirty="0" smtClean="0"/>
              <a:t>”)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Lunch(VM, EKIT(</a:t>
            </a:r>
            <a:r>
              <a:rPr lang="en-US" sz="1400" dirty="0"/>
              <a:t>x</a:t>
            </a:r>
            <a:r>
              <a:rPr lang="en-US" sz="1400" dirty="0" smtClean="0"/>
              <a:t>))</a:t>
            </a:r>
          </a:p>
          <a:p>
            <a:r>
              <a:rPr lang="en-US" sz="1400" dirty="0" smtClean="0"/>
              <a:t>Delete(</a:t>
            </a:r>
            <a:r>
              <a:rPr lang="en-US" sz="1400" b="1" dirty="0" smtClean="0"/>
              <a:t>“Configuration snapshot”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45" name="Rectangle 44"/>
          <p:cNvSpPr/>
          <p:nvPr/>
        </p:nvSpPr>
        <p:spPr>
          <a:xfrm>
            <a:off x="4702564" y="3544559"/>
            <a:ext cx="263405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Restore </a:t>
            </a:r>
            <a:r>
              <a:rPr lang="en-US" sz="1400" b="1" dirty="0" smtClean="0"/>
              <a:t>Configuration Snapshot</a:t>
            </a:r>
            <a:endParaRPr lang="en-US" sz="1400" b="1" dirty="0"/>
          </a:p>
        </p:txBody>
      </p:sp>
      <p:sp>
        <p:nvSpPr>
          <p:cNvPr id="46" name="Rectangle 45"/>
          <p:cNvSpPr/>
          <p:nvPr/>
        </p:nvSpPr>
        <p:spPr>
          <a:xfrm>
            <a:off x="4670815" y="3500654"/>
            <a:ext cx="16269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Lunch(VM, EKIT(1))</a:t>
            </a:r>
            <a:endParaRPr lang="en-US" sz="1400" b="1" dirty="0"/>
          </a:p>
        </p:txBody>
      </p:sp>
      <p:sp>
        <p:nvSpPr>
          <p:cNvPr id="47" name="Rectangle 46"/>
          <p:cNvSpPr/>
          <p:nvPr/>
        </p:nvSpPr>
        <p:spPr>
          <a:xfrm>
            <a:off x="4265083" y="1651635"/>
            <a:ext cx="4461072" cy="183843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Configuration Snapshot (attacked)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4702564" y="3532804"/>
            <a:ext cx="16281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Lunch(VM, EKIT(x))</a:t>
            </a:r>
            <a:endParaRPr lang="en-US" sz="1400" b="1" dirty="0"/>
          </a:p>
        </p:txBody>
      </p:sp>
      <p:sp>
        <p:nvSpPr>
          <p:cNvPr id="49" name="Rectangle 48"/>
          <p:cNvSpPr/>
          <p:nvPr/>
        </p:nvSpPr>
        <p:spPr>
          <a:xfrm>
            <a:off x="4704749" y="3522683"/>
            <a:ext cx="26645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Restore </a:t>
            </a:r>
            <a:r>
              <a:rPr lang="en-US" sz="1400" b="1" dirty="0" smtClean="0"/>
              <a:t>Configuration snapshot</a:t>
            </a:r>
            <a:endParaRPr lang="en-US" sz="1400" b="1" dirty="0"/>
          </a:p>
        </p:txBody>
      </p:sp>
      <p:sp>
        <p:nvSpPr>
          <p:cNvPr id="50" name="Rectangle 49"/>
          <p:cNvSpPr/>
          <p:nvPr/>
        </p:nvSpPr>
        <p:spPr>
          <a:xfrm>
            <a:off x="4704749" y="3549625"/>
            <a:ext cx="27650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Delete(</a:t>
            </a:r>
            <a:r>
              <a:rPr lang="en-US" sz="1400" b="1" dirty="0"/>
              <a:t>“Configuration snapshot”</a:t>
            </a:r>
            <a:r>
              <a:rPr lang="en-US" sz="1400" dirty="0"/>
              <a:t>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529667" y="4381502"/>
            <a:ext cx="2108269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“Install configuration 2”</a:t>
            </a:r>
          </a:p>
          <a:p>
            <a:r>
              <a:rPr lang="en-US" sz="1400" dirty="0" smtClean="0"/>
              <a:t>….</a:t>
            </a:r>
          </a:p>
          <a:p>
            <a:r>
              <a:rPr lang="en-US" sz="1400" dirty="0" smtClean="0"/>
              <a:t>“Install configuration 180”</a:t>
            </a:r>
          </a:p>
          <a:p>
            <a:r>
              <a:rPr lang="en-US" sz="1400" dirty="0" smtClean="0"/>
              <a:t>….</a:t>
            </a:r>
          </a:p>
          <a:p>
            <a:r>
              <a:rPr lang="en-US" sz="1400" dirty="0" smtClean="0"/>
              <a:t>“End”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392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7" grpId="1" animBg="1"/>
      <p:bldP spid="28" grpId="0" animBg="1"/>
      <p:bldP spid="28" grpId="1" animBg="1"/>
      <p:bldP spid="29" grpId="0"/>
      <p:bldP spid="29" grpId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3" grpId="0" animBg="1"/>
      <p:bldP spid="43" grpId="1" animBg="1"/>
      <p:bldP spid="43" grpId="2" animBg="1"/>
      <p:bldP spid="44" grpId="0"/>
      <p:bldP spid="44" grpId="1"/>
      <p:bldP spid="45" grpId="0"/>
      <p:bldP spid="45" grpId="1"/>
      <p:bldP spid="46" grpId="0"/>
      <p:bldP spid="46" grpId="1"/>
      <p:bldP spid="47" grpId="0" animBg="1"/>
      <p:bldP spid="47" grpId="1" animBg="1"/>
      <p:bldP spid="47" grpId="2" animBg="1"/>
      <p:bldP spid="47" grpId="3" animBg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 Exploit Successfulness</a:t>
            </a:r>
            <a:endParaRPr lang="en-US" dirty="0"/>
          </a:p>
        </p:txBody>
      </p:sp>
      <p:pic>
        <p:nvPicPr>
          <p:cNvPr id="4" name="Picture 3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744" y="1841502"/>
            <a:ext cx="1386424" cy="1433562"/>
          </a:xfrm>
          <a:prstGeom prst="rect">
            <a:avLst/>
          </a:prstGeom>
        </p:spPr>
      </p:pic>
      <p:pic>
        <p:nvPicPr>
          <p:cNvPr id="5" name="Picture 4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161" y="1841502"/>
            <a:ext cx="1386424" cy="1433562"/>
          </a:xfrm>
          <a:prstGeom prst="rect">
            <a:avLst/>
          </a:prstGeom>
        </p:spPr>
      </p:pic>
      <p:pic>
        <p:nvPicPr>
          <p:cNvPr id="6" name="Picture 5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827" y="1841502"/>
            <a:ext cx="1386424" cy="1433562"/>
          </a:xfrm>
          <a:prstGeom prst="rect">
            <a:avLst/>
          </a:prstGeom>
        </p:spPr>
      </p:pic>
      <p:pic>
        <p:nvPicPr>
          <p:cNvPr id="7" name="Picture 6" descr="switch_icon.jpg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953" b="89844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82" t="28563" r="2150" b="11536"/>
          <a:stretch/>
        </p:blipFill>
        <p:spPr>
          <a:xfrm>
            <a:off x="3834399" y="4116919"/>
            <a:ext cx="1009535" cy="719667"/>
          </a:xfrm>
          <a:prstGeom prst="rect">
            <a:avLst/>
          </a:prstGeom>
        </p:spPr>
      </p:pic>
      <p:pic>
        <p:nvPicPr>
          <p:cNvPr id="8" name="Picture 7" descr="Visualpharm-Magnets-Devil.ico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50" y="5683250"/>
            <a:ext cx="952500" cy="952500"/>
          </a:xfrm>
          <a:prstGeom prst="rect">
            <a:avLst/>
          </a:prstGeom>
        </p:spPr>
      </p:pic>
      <p:pic>
        <p:nvPicPr>
          <p:cNvPr id="9" name="Picture 8" descr="My-Computer-icon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417" y="5291667"/>
            <a:ext cx="1566333" cy="1566333"/>
          </a:xfrm>
          <a:prstGeom prst="rect">
            <a:avLst/>
          </a:prstGeom>
        </p:spPr>
      </p:pic>
      <p:cxnSp>
        <p:nvCxnSpPr>
          <p:cNvPr id="10" name="Elbow Connector 9"/>
          <p:cNvCxnSpPr>
            <a:stCxn id="4" idx="2"/>
            <a:endCxn id="7" idx="1"/>
          </p:cNvCxnSpPr>
          <p:nvPr/>
        </p:nvCxnSpPr>
        <p:spPr>
          <a:xfrm rot="16200000" flipH="1">
            <a:off x="2250333" y="2892686"/>
            <a:ext cx="1201689" cy="1966443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stCxn id="6" idx="2"/>
          </p:cNvCxnSpPr>
          <p:nvPr/>
        </p:nvCxnSpPr>
        <p:spPr>
          <a:xfrm rot="5400000">
            <a:off x="5586143" y="2532856"/>
            <a:ext cx="1201688" cy="2686105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238623" y="3275063"/>
            <a:ext cx="26460" cy="8418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386789" y="4836586"/>
            <a:ext cx="26460" cy="5772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375833" y="1582751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VICTIM 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38083" y="1582751"/>
            <a:ext cx="1056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VICTIM 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052967" y="1582751"/>
            <a:ext cx="1042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VICTIM 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41924" y="5884333"/>
            <a:ext cx="2852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Malware Distribution Server</a:t>
            </a:r>
          </a:p>
          <a:p>
            <a:pPr algn="r"/>
            <a:r>
              <a:rPr lang="en-US" dirty="0" smtClean="0"/>
              <a:t>(MDS)</a:t>
            </a:r>
            <a:endParaRPr lang="en-US" dirty="0"/>
          </a:p>
        </p:txBody>
      </p:sp>
      <p:pic>
        <p:nvPicPr>
          <p:cNvPr id="18" name="Picture 17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269" y="2453143"/>
            <a:ext cx="393852" cy="407243"/>
          </a:xfrm>
          <a:prstGeom prst="rect">
            <a:avLst/>
          </a:prstGeom>
        </p:spPr>
      </p:pic>
      <p:cxnSp>
        <p:nvCxnSpPr>
          <p:cNvPr id="19" name="Elbow Connector 18"/>
          <p:cNvCxnSpPr/>
          <p:nvPr/>
        </p:nvCxnSpPr>
        <p:spPr>
          <a:xfrm>
            <a:off x="1654848" y="3275063"/>
            <a:ext cx="2303313" cy="1420089"/>
          </a:xfrm>
          <a:prstGeom prst="bentConnector3">
            <a:avLst>
              <a:gd name="adj1" fmla="val -1462"/>
            </a:avLst>
          </a:prstGeom>
          <a:ln>
            <a:solidFill>
              <a:srgbClr val="FF6600"/>
            </a:solidFill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45891" y="4737118"/>
            <a:ext cx="267252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GET /Exploit Kit/ HTTP/1.1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126537" y="4836586"/>
            <a:ext cx="23091" cy="705232"/>
          </a:xfrm>
          <a:prstGeom prst="straightConnector1">
            <a:avLst/>
          </a:prstGeom>
          <a:ln>
            <a:solidFill>
              <a:srgbClr val="FF6600"/>
            </a:solidFill>
            <a:headEnd type="none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4556606" y="4836586"/>
            <a:ext cx="7697" cy="5772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Elbow Connector 22"/>
          <p:cNvCxnSpPr/>
          <p:nvPr/>
        </p:nvCxnSpPr>
        <p:spPr>
          <a:xfrm rot="10800000">
            <a:off x="1867957" y="3228883"/>
            <a:ext cx="2090209" cy="958273"/>
          </a:xfrm>
          <a:prstGeom prst="bentConnector2">
            <a:avLst/>
          </a:prstGeom>
          <a:ln>
            <a:solidFill>
              <a:srgbClr val="FF0000"/>
            </a:solidFill>
            <a:headEnd type="none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652798" y="4840006"/>
            <a:ext cx="138357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Send Exploit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49106" y="3282719"/>
            <a:ext cx="22126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exploit is successful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-&gt; Requests “Casper”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From MDS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Elbow Connector 25"/>
          <p:cNvCxnSpPr/>
          <p:nvPr/>
        </p:nvCxnSpPr>
        <p:spPr>
          <a:xfrm>
            <a:off x="1664260" y="3277097"/>
            <a:ext cx="2303313" cy="1420089"/>
          </a:xfrm>
          <a:prstGeom prst="bentConnector3">
            <a:avLst>
              <a:gd name="adj1" fmla="val -1462"/>
            </a:avLst>
          </a:prstGeom>
          <a:ln>
            <a:solidFill>
              <a:srgbClr val="008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123600" y="4840006"/>
            <a:ext cx="23091" cy="705232"/>
          </a:xfrm>
          <a:prstGeom prst="straightConnector1">
            <a:avLst/>
          </a:prstGeom>
          <a:ln>
            <a:solidFill>
              <a:srgbClr val="008000"/>
            </a:solidFill>
            <a:headEnd type="none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54842" y="4476752"/>
            <a:ext cx="24086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Set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“Successful”= 1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In MDS table </a:t>
            </a:r>
            <a:r>
              <a:rPr lang="en-US" i="1" dirty="0" smtClean="0">
                <a:solidFill>
                  <a:srgbClr val="008000"/>
                </a:solidFill>
              </a:rPr>
              <a:t>Infections</a:t>
            </a:r>
            <a:endParaRPr lang="en-US" i="1" dirty="0">
              <a:solidFill>
                <a:srgbClr val="008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834704" y="5738200"/>
            <a:ext cx="33906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Casper</a:t>
            </a:r>
          </a:p>
          <a:p>
            <a:r>
              <a:rPr lang="en-US" dirty="0" smtClean="0"/>
              <a:t>The “good-ghost-in-the-browser”</a:t>
            </a:r>
          </a:p>
          <a:p>
            <a:r>
              <a:rPr lang="en-US" dirty="0" smtClean="0"/>
              <a:t>malware</a:t>
            </a:r>
            <a:endParaRPr lang="en-US" dirty="0"/>
          </a:p>
        </p:txBody>
      </p:sp>
      <p:pic>
        <p:nvPicPr>
          <p:cNvPr id="30" name="Picture 29" descr="Visualpharm-Magnets-Devil.ico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50" y="5683250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678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6968 C -0.00121 -0.11088 -0.00052 -0.15209 -0.00052 -0.19306 C -0.00052 -0.22963 0.00556 -0.22246 -0.00469 -0.23148 C -0.00607 -0.23843 -0.00955 -0.24213 -0.01284 -0.24792 C -0.02066 -0.26181 -0.02916 -0.27176 -0.04166 -0.27685 C -0.04844 -0.27986 -0.05573 -0.27847 -0.06232 -0.28079 C -0.07621 -0.28611 -0.09097 -0.28796 -0.10538 -0.28912 C -0.11753 -0.29028 -0.12951 -0.29097 -0.14149 -0.2919 C -0.18489 -0.30046 -0.22778 -0.31065 -0.271 -0.31783 C -0.27448 -0.31945 -0.27847 -0.31945 -0.28142 -0.32199 C -0.28246 -0.32292 -0.28264 -0.32523 -0.2835 -0.32616 C -0.28507 -0.32778 -0.28698 -0.32824 -0.28854 -0.32894 C -0.29062 -0.33009 -0.29479 -0.33171 -0.29479 -0.33171 C -0.29757 -0.33519 -0.30191 -0.33935 -0.30503 -0.34121 C -0.30798 -0.34306 -0.31423 -0.34537 -0.31423 -0.34537 C -0.31614 -0.34792 -0.31892 -0.34954 -0.32048 -0.35209 C -0.32222 -0.35486 -0.32239 -0.3588 -0.32361 -0.36181 C -0.32621 -0.36783 -0.32864 -0.37292 -0.33177 -0.37824 C -0.33472 -0.39329 -0.3375 -0.40695 -0.33906 -0.42222 C -0.33941 -0.43773 -0.33958 -0.45347 -0.3401 -0.46875 C -0.34028 -0.47222 -0.34201 -0.47847 -0.34201 -0.47847 " pathEditMode="relative" ptsTypes="ffffffffffffffffffff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5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infections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50" y="1557223"/>
            <a:ext cx="7270750" cy="5222584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227667" y="3926417"/>
            <a:ext cx="2476500" cy="624417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08668" y="2762251"/>
            <a:ext cx="1185332" cy="42333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18835" y="3238503"/>
            <a:ext cx="1185332" cy="42333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201334" y="2053168"/>
            <a:ext cx="1185332" cy="42333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593168" y="2624668"/>
            <a:ext cx="1185332" cy="42333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815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91590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/>
              <a:t>MalwareLab</a:t>
            </a:r>
            <a:r>
              <a:rPr lang="en-US" dirty="0" smtClean="0"/>
              <a:t> &amp; </a:t>
            </a:r>
            <a:r>
              <a:rPr lang="en-US" dirty="0" err="1" smtClean="0"/>
              <a:t>Ekits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/>
              <a:t>CSET </a:t>
            </a:r>
            <a:r>
              <a:rPr lang="fr-FR" i="1" dirty="0" smtClean="0"/>
              <a:t>’</a:t>
            </a:r>
            <a:r>
              <a:rPr lang="en-US" i="1" dirty="0" smtClean="0"/>
              <a:t>13</a:t>
            </a:r>
            <a:r>
              <a:rPr lang="en-US" dirty="0" smtClean="0"/>
              <a:t>: </a:t>
            </a:r>
            <a:r>
              <a:rPr lang="en-US" dirty="0" err="1"/>
              <a:t>MalwareLab</a:t>
            </a:r>
            <a:r>
              <a:rPr lang="en-US" dirty="0"/>
              <a:t>: Experimentation with Cybercrime Attack Tools</a:t>
            </a:r>
            <a:r>
              <a:rPr lang="en-US" dirty="0" smtClean="0"/>
              <a:t>.</a:t>
            </a:r>
          </a:p>
          <a:p>
            <a:pPr lvl="1"/>
            <a:r>
              <a:rPr lang="en-US" i="1" dirty="0" err="1" smtClean="0"/>
              <a:t>ESSoS</a:t>
            </a:r>
            <a:r>
              <a:rPr lang="en-US" i="1" dirty="0" smtClean="0"/>
              <a:t> ’13</a:t>
            </a:r>
            <a:r>
              <a:rPr lang="en-US" dirty="0" smtClean="0"/>
              <a:t>: Anatomy </a:t>
            </a:r>
            <a:r>
              <a:rPr lang="en-US" dirty="0"/>
              <a:t>of Exploit Kits - Preliminary Analysis of Exploit Kits as Software </a:t>
            </a:r>
            <a:r>
              <a:rPr lang="en-US" dirty="0" err="1"/>
              <a:t>Artefacts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Exploitation 101</a:t>
            </a:r>
          </a:p>
          <a:p>
            <a:pPr lvl="1"/>
            <a:r>
              <a:rPr lang="en-US" dirty="0"/>
              <a:t>[BOOK</a:t>
            </a:r>
            <a:r>
              <a:rPr lang="en-US" dirty="0" smtClean="0"/>
              <a:t>] HACKING</a:t>
            </a:r>
            <a:r>
              <a:rPr lang="en-US" dirty="0"/>
              <a:t>: The Art of Exploitation – </a:t>
            </a:r>
            <a:r>
              <a:rPr lang="en-US" dirty="0" smtClean="0"/>
              <a:t>Erickson</a:t>
            </a:r>
          </a:p>
          <a:p>
            <a:pPr lvl="1"/>
            <a:r>
              <a:rPr lang="en-US" i="1" dirty="0" err="1" smtClean="0"/>
              <a:t>Phrack</a:t>
            </a:r>
            <a:r>
              <a:rPr lang="en-US" i="1" dirty="0" smtClean="0"/>
              <a:t> Magazine</a:t>
            </a:r>
            <a:r>
              <a:rPr lang="en-US" dirty="0" smtClean="0"/>
              <a:t>: </a:t>
            </a:r>
            <a:r>
              <a:rPr lang="en-US" dirty="0"/>
              <a:t>Smashing The Stack For Fun And </a:t>
            </a:r>
            <a:r>
              <a:rPr lang="en-US" dirty="0" smtClean="0"/>
              <a:t>Profit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Advanced exploitation</a:t>
            </a:r>
          </a:p>
          <a:p>
            <a:pPr lvl="1"/>
            <a:r>
              <a:rPr lang="en-US" i="1" dirty="0" err="1"/>
              <a:t>Usenix</a:t>
            </a:r>
            <a:r>
              <a:rPr lang="en-US" i="1" dirty="0"/>
              <a:t> </a:t>
            </a:r>
            <a:r>
              <a:rPr lang="fr-FR" i="1" dirty="0"/>
              <a:t>’</a:t>
            </a:r>
            <a:r>
              <a:rPr lang="en-US" i="1" dirty="0"/>
              <a:t>11</a:t>
            </a:r>
            <a:r>
              <a:rPr lang="en-US" dirty="0"/>
              <a:t> – Q: Exploit Hardening Made </a:t>
            </a:r>
            <a:r>
              <a:rPr lang="en-US" dirty="0" smtClean="0"/>
              <a:t>Easy</a:t>
            </a:r>
          </a:p>
          <a:p>
            <a:pPr lvl="1"/>
            <a:r>
              <a:rPr lang="en-US" dirty="0" err="1"/>
              <a:t>Blackhat</a:t>
            </a:r>
            <a:r>
              <a:rPr lang="en-US" dirty="0"/>
              <a:t> 2013 - JUST-IN-TIME CODE REUSE: THE MORE THINGS CHANGE, THE MORE THEY STAY THE SAME</a:t>
            </a:r>
          </a:p>
          <a:p>
            <a:pPr lvl="1"/>
            <a:r>
              <a:rPr lang="en-US" i="1" dirty="0" err="1" smtClean="0"/>
              <a:t>Usenix</a:t>
            </a:r>
            <a:r>
              <a:rPr lang="en-US" i="1" dirty="0" smtClean="0"/>
              <a:t> </a:t>
            </a:r>
            <a:r>
              <a:rPr lang="fr-FR" i="1" dirty="0" smtClean="0"/>
              <a:t>’</a:t>
            </a:r>
            <a:r>
              <a:rPr lang="en-US" i="1" dirty="0" smtClean="0"/>
              <a:t>14 </a:t>
            </a:r>
            <a:r>
              <a:rPr lang="en-US" dirty="0" smtClean="0"/>
              <a:t>- </a:t>
            </a:r>
            <a:r>
              <a:rPr lang="en-US" dirty="0"/>
              <a:t>ROP is Still Dangerous: </a:t>
            </a:r>
            <a:r>
              <a:rPr lang="en-US" dirty="0" smtClean="0"/>
              <a:t>Breaking </a:t>
            </a:r>
            <a:r>
              <a:rPr lang="en-US" dirty="0"/>
              <a:t>Modern Defenses </a:t>
            </a:r>
            <a:endParaRPr lang="en-US" dirty="0" smtClean="0"/>
          </a:p>
          <a:p>
            <a:pPr lvl="1"/>
            <a:r>
              <a:rPr lang="en-US" i="1" dirty="0" err="1" smtClean="0"/>
              <a:t>Usenix</a:t>
            </a:r>
            <a:r>
              <a:rPr lang="en-US" i="1" dirty="0"/>
              <a:t> ‘14 </a:t>
            </a:r>
            <a:r>
              <a:rPr lang="en-US" dirty="0"/>
              <a:t>- Size Does Matter: Why Using </a:t>
            </a:r>
            <a:r>
              <a:rPr lang="en-US" dirty="0" smtClean="0"/>
              <a:t>Gadget - Chain </a:t>
            </a:r>
            <a:r>
              <a:rPr lang="en-US" dirty="0"/>
              <a:t>Length to Prevent Code-Reuse Attacks is </a:t>
            </a:r>
            <a:r>
              <a:rPr lang="en-US" dirty="0" smtClean="0"/>
              <a:t>Hard</a:t>
            </a:r>
            <a:r>
              <a:rPr lang="en-US" dirty="0"/>
              <a:t> </a:t>
            </a:r>
          </a:p>
          <a:p>
            <a:pPr lvl="1"/>
            <a:r>
              <a:rPr lang="en-US" i="1" dirty="0" smtClean="0"/>
              <a:t>IEEE </a:t>
            </a:r>
            <a:r>
              <a:rPr lang="en-US" i="1" dirty="0"/>
              <a:t>Symposium on Security &amp; Privacy </a:t>
            </a:r>
            <a:r>
              <a:rPr lang="fr-FR" i="1" dirty="0"/>
              <a:t>’</a:t>
            </a:r>
            <a:r>
              <a:rPr lang="en-US" i="1" dirty="0"/>
              <a:t>14</a:t>
            </a:r>
            <a:r>
              <a:rPr lang="en-US" dirty="0"/>
              <a:t>: Framing Signals — A Return to Portable </a:t>
            </a:r>
            <a:r>
              <a:rPr lang="en-US" dirty="0" err="1" smtClean="0"/>
              <a:t>Shellcode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Tools</a:t>
            </a:r>
          </a:p>
          <a:p>
            <a:pPr lvl="1"/>
            <a:r>
              <a:rPr lang="en-US" dirty="0" smtClean="0"/>
              <a:t>Damn Vulnerable Linux</a:t>
            </a:r>
          </a:p>
          <a:p>
            <a:pPr lvl="1"/>
            <a:r>
              <a:rPr lang="en-US" dirty="0" err="1" smtClean="0"/>
              <a:t>gcc</a:t>
            </a:r>
            <a:r>
              <a:rPr lang="en-US" dirty="0" smtClean="0"/>
              <a:t>, </a:t>
            </a:r>
            <a:r>
              <a:rPr lang="en-US" dirty="0" err="1" smtClean="0"/>
              <a:t>gdb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MalwareLab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104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Exploit kit inner workings</a:t>
            </a:r>
          </a:p>
          <a:p>
            <a:endParaRPr lang="en-US" dirty="0" smtClean="0"/>
          </a:p>
          <a:p>
            <a:r>
              <a:rPr lang="en-US" dirty="0" smtClean="0"/>
              <a:t>Overview of an exploit </a:t>
            </a:r>
          </a:p>
          <a:p>
            <a:pPr lvl="1"/>
            <a:r>
              <a:rPr lang="en-US" dirty="0" smtClean="0"/>
              <a:t>Acrobat Reader, CVE-2010-0188</a:t>
            </a:r>
          </a:p>
          <a:p>
            <a:endParaRPr lang="en-US" dirty="0" smtClean="0"/>
          </a:p>
          <a:p>
            <a:r>
              <a:rPr lang="en-US" dirty="0" smtClean="0"/>
              <a:t>Demo of attack</a:t>
            </a:r>
          </a:p>
        </p:txBody>
      </p:sp>
    </p:spTree>
    <p:extLst>
      <p:ext uri="{BB962C8B-B14F-4D97-AF65-F5344CB8AC3E}">
        <p14:creationId xmlns:p14="http://schemas.microsoft.com/office/powerpoint/2010/main" val="3365922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overflow vulnerability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Buffer overflow: a </a:t>
            </a:r>
            <a:r>
              <a:rPr lang="en-US" dirty="0"/>
              <a:t>v</a:t>
            </a:r>
            <a:r>
              <a:rPr lang="en-US" dirty="0" smtClean="0"/>
              <a:t>ariable can grow arbitrarily big in memory</a:t>
            </a:r>
          </a:p>
          <a:p>
            <a:pPr lvl="1"/>
            <a:r>
              <a:rPr lang="en-US" dirty="0" smtClean="0"/>
              <a:t>No control over its size</a:t>
            </a:r>
          </a:p>
          <a:p>
            <a:r>
              <a:rPr lang="en-US" dirty="0" smtClean="0"/>
              <a:t>If the attacker can control the variable, he can write into memory outside of the variable boundaries</a:t>
            </a:r>
          </a:p>
          <a:p>
            <a:r>
              <a:rPr lang="en-US" dirty="0" smtClean="0"/>
              <a:t>It is possible to hijack program execution by redirecting it to a </a:t>
            </a:r>
            <a:r>
              <a:rPr lang="en-US" dirty="0" err="1" smtClean="0"/>
              <a:t>shellcode</a:t>
            </a:r>
            <a:r>
              <a:rPr lang="en-US" dirty="0" smtClean="0"/>
              <a:t> injected by the attacker</a:t>
            </a:r>
          </a:p>
          <a:p>
            <a:r>
              <a:rPr lang="en-US" dirty="0" err="1" smtClean="0"/>
              <a:t>Shellcode</a:t>
            </a:r>
            <a:r>
              <a:rPr lang="en-US" dirty="0" smtClean="0"/>
              <a:t> can execute actions such as downloading and executing malware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00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layout</a:t>
            </a:r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1187135" y="1517036"/>
            <a:ext cx="7696877" cy="5277561"/>
            <a:chOff x="-88975" y="289186"/>
            <a:chExt cx="8972987" cy="6505411"/>
          </a:xfrm>
        </p:grpSpPr>
        <p:sp>
          <p:nvSpPr>
            <p:cNvPr id="4" name="Rectangle 3"/>
            <p:cNvSpPr/>
            <p:nvPr/>
          </p:nvSpPr>
          <p:spPr>
            <a:xfrm>
              <a:off x="2101423" y="761999"/>
              <a:ext cx="2812814" cy="56068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101423" y="762000"/>
              <a:ext cx="2812814" cy="6208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101423" y="1382889"/>
              <a:ext cx="2812814" cy="6208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101423" y="2003778"/>
              <a:ext cx="2812814" cy="6208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101423" y="2624667"/>
              <a:ext cx="2812814" cy="6208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101423" y="3245556"/>
              <a:ext cx="2812814" cy="6208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101423" y="3875853"/>
              <a:ext cx="2812814" cy="6208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101423" y="4506151"/>
              <a:ext cx="2812814" cy="6208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101423" y="5127040"/>
              <a:ext cx="2812814" cy="6208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01423" y="5747934"/>
              <a:ext cx="2812814" cy="6208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09905" y="878371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RET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867757" y="2137925"/>
              <a:ext cx="13761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Instruction n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223647" y="402881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NOP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223647" y="4640298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NOP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15830" y="5251779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NOP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67757" y="2758814"/>
              <a:ext cx="13761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….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209905" y="1517036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RET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346978" y="878371"/>
              <a:ext cx="30016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Return Address in stack frame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346978" y="5926668"/>
              <a:ext cx="35370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First byte where the overflow starts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570201" y="5892520"/>
              <a:ext cx="19997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Variable’s first byte</a:t>
              </a:r>
              <a:endParaRPr lang="en-US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flipV="1">
              <a:off x="6974459" y="1247703"/>
              <a:ext cx="0" cy="467896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 rot="5400000">
              <a:off x="5714456" y="3246793"/>
              <a:ext cx="3324050" cy="753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Memory space affected by </a:t>
              </a:r>
              <a:endParaRPr lang="en-US" dirty="0" smtClean="0"/>
            </a:p>
            <a:p>
              <a:pPr algn="ctr"/>
              <a:r>
                <a:rPr lang="en-US" dirty="0" smtClean="0"/>
                <a:t>Buffer </a:t>
              </a:r>
              <a:r>
                <a:rPr lang="en-US" dirty="0" smtClean="0"/>
                <a:t>Overflow</a:t>
              </a:r>
              <a:endParaRPr lang="en-US" dirty="0"/>
            </a:p>
          </p:txBody>
        </p:sp>
        <p:cxnSp>
          <p:nvCxnSpPr>
            <p:cNvPr id="26" name="Elbow Connector 25"/>
            <p:cNvCxnSpPr>
              <a:stCxn id="5" idx="1"/>
            </p:cNvCxnSpPr>
            <p:nvPr/>
          </p:nvCxnSpPr>
          <p:spPr>
            <a:xfrm rot="10800000" flipV="1">
              <a:off x="1787407" y="1072445"/>
              <a:ext cx="314016" cy="3753554"/>
            </a:xfrm>
            <a:prstGeom prst="bentConnector2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1787407" y="4825999"/>
              <a:ext cx="31401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ight Brace 27"/>
            <p:cNvSpPr/>
            <p:nvPr/>
          </p:nvSpPr>
          <p:spPr>
            <a:xfrm>
              <a:off x="5017733" y="2022597"/>
              <a:ext cx="349863" cy="1843847"/>
            </a:xfrm>
            <a:prstGeom prst="rightBrace">
              <a:avLst>
                <a:gd name="adj1" fmla="val 10217"/>
                <a:gd name="adj2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444622" y="2758814"/>
              <a:ext cx="1088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Shellcode</a:t>
              </a:r>
              <a:endParaRPr lang="en-US" dirty="0" smtClean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867757" y="3398518"/>
              <a:ext cx="13718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Instruction </a:t>
              </a:r>
              <a:r>
                <a:rPr lang="en-US" dirty="0"/>
                <a:t>1</a:t>
              </a:r>
            </a:p>
          </p:txBody>
        </p:sp>
        <p:sp>
          <p:nvSpPr>
            <p:cNvPr id="31" name="Left Brace 30"/>
            <p:cNvSpPr/>
            <p:nvPr/>
          </p:nvSpPr>
          <p:spPr>
            <a:xfrm>
              <a:off x="1446471" y="795109"/>
              <a:ext cx="216371" cy="1208669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-88975" y="1186737"/>
              <a:ext cx="12368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RET overfill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7264" y="4622406"/>
              <a:ext cx="10531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NOP Sled</a:t>
              </a:r>
            </a:p>
          </p:txBody>
        </p:sp>
        <p:sp>
          <p:nvSpPr>
            <p:cNvPr id="34" name="Left Brace 33"/>
            <p:cNvSpPr/>
            <p:nvPr/>
          </p:nvSpPr>
          <p:spPr>
            <a:xfrm>
              <a:off x="1424088" y="3875853"/>
              <a:ext cx="216371" cy="1872081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344440" y="289186"/>
              <a:ext cx="2236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High memory address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455335" y="6425265"/>
              <a:ext cx="21980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Low memory address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66688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MalwareLab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Laboratory to measure malware as a “software artifact”</a:t>
            </a:r>
          </a:p>
          <a:p>
            <a:pPr lvl="1"/>
            <a:r>
              <a:rPr lang="en-US" dirty="0" smtClean="0"/>
              <a:t>Does the malware/exploit work?</a:t>
            </a:r>
          </a:p>
          <a:p>
            <a:pPr lvl="1"/>
            <a:r>
              <a:rPr lang="en-US" dirty="0" smtClean="0"/>
              <a:t>Under which circumstances?</a:t>
            </a:r>
          </a:p>
          <a:p>
            <a:pPr lvl="1"/>
            <a:r>
              <a:rPr lang="en-US" dirty="0" smtClean="0"/>
              <a:t>How does it perform under different assumptions?</a:t>
            </a:r>
          </a:p>
          <a:p>
            <a:r>
              <a:rPr lang="en-US" dirty="0" smtClean="0"/>
              <a:t>Disconnected from the network</a:t>
            </a:r>
          </a:p>
          <a:p>
            <a:r>
              <a:rPr lang="en-US" dirty="0" smtClean="0"/>
              <a:t>At the moment located in Povo2, Floor 1</a:t>
            </a:r>
          </a:p>
          <a:p>
            <a:r>
              <a:rPr lang="en-US" dirty="0" smtClean="0"/>
              <a:t>Soon to be moved and renovated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526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MalwareLab</a:t>
            </a:r>
            <a:r>
              <a:rPr lang="en-US" dirty="0" smtClean="0"/>
              <a:t> structure</a:t>
            </a:r>
            <a:endParaRPr lang="en-US" dirty="0"/>
          </a:p>
        </p:txBody>
      </p:sp>
      <p:pic>
        <p:nvPicPr>
          <p:cNvPr id="4" name="Picture 3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659" y="1841502"/>
            <a:ext cx="1386424" cy="1433562"/>
          </a:xfrm>
          <a:prstGeom prst="rect">
            <a:avLst/>
          </a:prstGeom>
        </p:spPr>
      </p:pic>
      <p:pic>
        <p:nvPicPr>
          <p:cNvPr id="5" name="Picture 4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161" y="1841502"/>
            <a:ext cx="1386424" cy="1433562"/>
          </a:xfrm>
          <a:prstGeom prst="rect">
            <a:avLst/>
          </a:prstGeom>
        </p:spPr>
      </p:pic>
      <p:pic>
        <p:nvPicPr>
          <p:cNvPr id="6" name="Picture 5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827" y="1841502"/>
            <a:ext cx="1386424" cy="1433562"/>
          </a:xfrm>
          <a:prstGeom prst="rect">
            <a:avLst/>
          </a:prstGeom>
        </p:spPr>
      </p:pic>
      <p:pic>
        <p:nvPicPr>
          <p:cNvPr id="7" name="Picture 6" descr="switch_icon.jpg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953" b="89844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82" t="28563" r="2150" b="11536"/>
          <a:stretch/>
        </p:blipFill>
        <p:spPr>
          <a:xfrm>
            <a:off x="3834399" y="4116919"/>
            <a:ext cx="1009535" cy="719667"/>
          </a:xfrm>
          <a:prstGeom prst="rect">
            <a:avLst/>
          </a:prstGeom>
        </p:spPr>
      </p:pic>
      <p:pic>
        <p:nvPicPr>
          <p:cNvPr id="8" name="Picture 7" descr="Visualpharm-Magnets-Devil.ico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50" y="5683250"/>
            <a:ext cx="952500" cy="952500"/>
          </a:xfrm>
          <a:prstGeom prst="rect">
            <a:avLst/>
          </a:prstGeom>
        </p:spPr>
      </p:pic>
      <p:pic>
        <p:nvPicPr>
          <p:cNvPr id="9" name="Picture 8" descr="My-Computer-icon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417" y="5291667"/>
            <a:ext cx="1566333" cy="1566333"/>
          </a:xfrm>
          <a:prstGeom prst="rect">
            <a:avLst/>
          </a:prstGeom>
        </p:spPr>
      </p:pic>
      <p:cxnSp>
        <p:nvCxnSpPr>
          <p:cNvPr id="10" name="Elbow Connector 9"/>
          <p:cNvCxnSpPr>
            <a:stCxn id="4" idx="2"/>
            <a:endCxn id="7" idx="1"/>
          </p:cNvCxnSpPr>
          <p:nvPr/>
        </p:nvCxnSpPr>
        <p:spPr>
          <a:xfrm rot="16200000" flipH="1">
            <a:off x="2276791" y="2919144"/>
            <a:ext cx="1201689" cy="1913528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stCxn id="6" idx="2"/>
          </p:cNvCxnSpPr>
          <p:nvPr/>
        </p:nvCxnSpPr>
        <p:spPr>
          <a:xfrm rot="5400000">
            <a:off x="5586143" y="2532856"/>
            <a:ext cx="1201688" cy="2686105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238623" y="3275063"/>
            <a:ext cx="26460" cy="8418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386789" y="4836586"/>
            <a:ext cx="26460" cy="5772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375833" y="1582751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VICTIM 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38083" y="1582751"/>
            <a:ext cx="1056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VICTIM 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052967" y="1582751"/>
            <a:ext cx="1042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VICTIM 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937250" y="5884333"/>
            <a:ext cx="2852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Malware Distribution Server</a:t>
            </a:r>
          </a:p>
          <a:p>
            <a:r>
              <a:rPr lang="en-US" dirty="0" smtClean="0"/>
              <a:t>(MDS)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-211661" y="1903918"/>
            <a:ext cx="1587494" cy="1169551"/>
          </a:xfrm>
          <a:prstGeom prst="rect">
            <a:avLst/>
          </a:prstGeom>
          <a:noFill/>
        </p:spPr>
        <p:txBody>
          <a:bodyPr wrap="square" rIns="108000" rtlCol="0">
            <a:spAutoFit/>
          </a:bodyPr>
          <a:lstStyle/>
          <a:p>
            <a:pPr marL="249750">
              <a:buSzPct val="100000"/>
            </a:pPr>
            <a:r>
              <a:rPr lang="en-US" sz="1400" dirty="0" smtClean="0"/>
              <a:t>Virtualizes:</a:t>
            </a:r>
          </a:p>
          <a:p>
            <a:pPr marL="285750" indent="-36000">
              <a:buSzPct val="100000"/>
              <a:buFont typeface="Arial"/>
              <a:buChar char="•"/>
            </a:pPr>
            <a:r>
              <a:rPr lang="en-US" sz="1400" dirty="0" smtClean="0"/>
              <a:t>XPSP0</a:t>
            </a:r>
          </a:p>
          <a:p>
            <a:pPr marL="285750" indent="-36000">
              <a:buSzPct val="100000"/>
              <a:buFont typeface="Arial"/>
              <a:buChar char="•"/>
            </a:pPr>
            <a:r>
              <a:rPr lang="en-US" sz="1400" dirty="0" smtClean="0"/>
              <a:t>XP SP1</a:t>
            </a:r>
          </a:p>
          <a:p>
            <a:pPr marL="285750" indent="-36000">
              <a:buSzPct val="100000"/>
              <a:buFont typeface="Arial"/>
              <a:buChar char="•"/>
            </a:pPr>
            <a:r>
              <a:rPr lang="en-US" sz="1400" dirty="0" smtClean="0"/>
              <a:t>XP SP2</a:t>
            </a:r>
          </a:p>
          <a:p>
            <a:pPr marL="285750" indent="-36000">
              <a:buSzPct val="100000"/>
              <a:buFont typeface="Arial"/>
              <a:buChar char="•"/>
            </a:pPr>
            <a:r>
              <a:rPr lang="en-US" sz="1400" dirty="0" smtClean="0"/>
              <a:t>XPSP3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2669576" y="1903918"/>
            <a:ext cx="12885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Virtualizes</a:t>
            </a:r>
          </a:p>
          <a:p>
            <a:pPr>
              <a:buFont typeface="Arial"/>
              <a:buChar char="•"/>
            </a:pPr>
            <a:r>
              <a:rPr lang="en-US" sz="1400" dirty="0" smtClean="0"/>
              <a:t>Vista SP0</a:t>
            </a:r>
          </a:p>
          <a:p>
            <a:pPr>
              <a:buFont typeface="Arial"/>
              <a:buChar char="•"/>
            </a:pPr>
            <a:r>
              <a:rPr lang="en-US" sz="1400" dirty="0" smtClean="0"/>
              <a:t>Vista SP1</a:t>
            </a:r>
            <a:br>
              <a:rPr lang="en-US" sz="1400" dirty="0" smtClean="0"/>
            </a:br>
            <a:r>
              <a:rPr lang="en-US" sz="1400" dirty="0" smtClean="0"/>
              <a:t>  Vista SP2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48242" y="1920889"/>
            <a:ext cx="12885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Virtualizes</a:t>
            </a:r>
          </a:p>
          <a:p>
            <a:pPr>
              <a:buFont typeface="Arial"/>
              <a:buChar char="•"/>
            </a:pPr>
            <a:r>
              <a:rPr lang="en-US" sz="1400" dirty="0" smtClean="0"/>
              <a:t>Seven SP0</a:t>
            </a:r>
            <a:br>
              <a:rPr lang="en-US" sz="1400" dirty="0" smtClean="0"/>
            </a:br>
            <a:r>
              <a:rPr lang="en-US" sz="1400" dirty="0" smtClean="0"/>
              <a:t>  Seven SP1</a:t>
            </a:r>
          </a:p>
        </p:txBody>
      </p:sp>
    </p:spTree>
    <p:extLst>
      <p:ext uri="{BB962C8B-B14F-4D97-AF65-F5344CB8AC3E}">
        <p14:creationId xmlns:p14="http://schemas.microsoft.com/office/powerpoint/2010/main" val="692571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MalwareLab</a:t>
            </a:r>
            <a:r>
              <a:rPr lang="en-US" dirty="0" smtClean="0"/>
              <a:t> functionalities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Python infrastructure</a:t>
            </a:r>
          </a:p>
          <a:p>
            <a:r>
              <a:rPr lang="en-US" dirty="0" smtClean="0"/>
              <a:t>Automatically operate on Virtual Machines</a:t>
            </a:r>
          </a:p>
          <a:p>
            <a:pPr lvl="1"/>
            <a:r>
              <a:rPr lang="en-US" dirty="0" smtClean="0"/>
              <a:t>Create, delete, restore VM Snapshots</a:t>
            </a:r>
          </a:p>
          <a:p>
            <a:r>
              <a:rPr lang="en-US" dirty="0" smtClean="0"/>
              <a:t>Automatically install and verify software configurations on the VMs</a:t>
            </a:r>
          </a:p>
          <a:p>
            <a:pPr lvl="1"/>
            <a:r>
              <a:rPr lang="en-US" dirty="0" smtClean="0"/>
              <a:t>Configuration file contains list of software</a:t>
            </a:r>
          </a:p>
          <a:p>
            <a:pPr lvl="1"/>
            <a:r>
              <a:rPr lang="en-US" dirty="0" smtClean="0"/>
              <a:t>Script pushes the software on VM, lunches silent install</a:t>
            </a:r>
          </a:p>
          <a:p>
            <a:pPr lvl="1"/>
            <a:r>
              <a:rPr lang="en-US" dirty="0" smtClean="0"/>
              <a:t>Possibility to verify the install with a batch file</a:t>
            </a:r>
          </a:p>
          <a:p>
            <a:pPr lvl="1"/>
            <a:r>
              <a:rPr lang="en-US" dirty="0" smtClean="0"/>
              <a:t>Firefox, Opera, Java, </a:t>
            </a:r>
            <a:r>
              <a:rPr lang="en-US" dirty="0" err="1" smtClean="0"/>
              <a:t>Quicktime</a:t>
            </a:r>
            <a:r>
              <a:rPr lang="en-US" dirty="0" smtClean="0"/>
              <a:t>, Flash, Adobe Reader</a:t>
            </a:r>
          </a:p>
          <a:p>
            <a:r>
              <a:rPr lang="en-US" dirty="0" smtClean="0"/>
              <a:t>Automated mechanism to verify exploit successfulness.</a:t>
            </a:r>
          </a:p>
          <a:p>
            <a:r>
              <a:rPr lang="en-US" dirty="0" smtClean="0"/>
              <a:t>Fully modularized - Easy to add functionalities / software/malware</a:t>
            </a:r>
          </a:p>
        </p:txBody>
      </p:sp>
    </p:spTree>
    <p:extLst>
      <p:ext uri="{BB962C8B-B14F-4D97-AF65-F5344CB8AC3E}">
        <p14:creationId xmlns:p14="http://schemas.microsoft.com/office/powerpoint/2010/main" val="1678100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5448"/>
            <a:ext cx="8461695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Run example: testing Exploit Kits (1)</a:t>
            </a:r>
            <a:endParaRPr lang="en-US" dirty="0"/>
          </a:p>
        </p:txBody>
      </p:sp>
      <p:pic>
        <p:nvPicPr>
          <p:cNvPr id="4" name="Picture 3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956" y="1738551"/>
            <a:ext cx="1386424" cy="1433562"/>
          </a:xfrm>
          <a:prstGeom prst="rect">
            <a:avLst/>
          </a:prstGeom>
        </p:spPr>
      </p:pic>
      <p:pic>
        <p:nvPicPr>
          <p:cNvPr id="5" name="Picture 4" descr="switch_icon.jpg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953" b="89844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82" t="28563" r="2150" b="11536"/>
          <a:stretch/>
        </p:blipFill>
        <p:spPr>
          <a:xfrm>
            <a:off x="4425010" y="3394362"/>
            <a:ext cx="1009535" cy="719667"/>
          </a:xfrm>
          <a:prstGeom prst="rect">
            <a:avLst/>
          </a:prstGeom>
        </p:spPr>
      </p:pic>
      <p:pic>
        <p:nvPicPr>
          <p:cNvPr id="6" name="Picture 5" descr="My-Computer-ic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629" y="5188716"/>
            <a:ext cx="1566333" cy="1566333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3254380" y="2447632"/>
            <a:ext cx="1640415" cy="105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894795" y="2447632"/>
            <a:ext cx="0" cy="93614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890678" y="4114029"/>
            <a:ext cx="0" cy="134985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" name="Picture 9" descr="Visualpharm-Magnets-Devil.ico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962" y="5580299"/>
            <a:ext cx="952500" cy="952500"/>
          </a:xfrm>
          <a:prstGeom prst="rect">
            <a:avLst/>
          </a:prstGeom>
        </p:spPr>
      </p:pic>
      <p:cxnSp>
        <p:nvCxnSpPr>
          <p:cNvPr id="11" name="Elbow Connector 10"/>
          <p:cNvCxnSpPr/>
          <p:nvPr/>
        </p:nvCxnSpPr>
        <p:spPr>
          <a:xfrm>
            <a:off x="3254380" y="2772831"/>
            <a:ext cx="1261767" cy="798563"/>
          </a:xfrm>
          <a:prstGeom prst="bentConnector3">
            <a:avLst>
              <a:gd name="adj1" fmla="val 50000"/>
            </a:avLst>
          </a:prstGeom>
          <a:ln>
            <a:solidFill>
              <a:srgbClr val="008000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516147" y="3919465"/>
            <a:ext cx="19406" cy="1643906"/>
          </a:xfrm>
          <a:prstGeom prst="line">
            <a:avLst/>
          </a:prstGeom>
          <a:ln>
            <a:solidFill>
              <a:srgbClr val="008000"/>
            </a:solidFill>
            <a:headEnd type="none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6079" y="3815388"/>
            <a:ext cx="28257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rgbClr val="008000"/>
                </a:solidFill>
              </a:rPr>
              <a:t>Requests web page to malicious server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rgbClr val="FF6600"/>
                </a:solidFill>
              </a:rPr>
              <a:t>Receives HTML exploit page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If exploit is successful, </a:t>
            </a:r>
            <a:r>
              <a:rPr lang="en-US" dirty="0" err="1" smtClean="0">
                <a:solidFill>
                  <a:srgbClr val="FF0000"/>
                </a:solidFill>
              </a:rPr>
              <a:t>shellcode</a:t>
            </a:r>
            <a:r>
              <a:rPr lang="en-US" dirty="0" smtClean="0">
                <a:solidFill>
                  <a:srgbClr val="FF0000"/>
                </a:solidFill>
              </a:rPr>
              <a:t> downloads malware of some sort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Computer is infected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5000629" y="4114029"/>
            <a:ext cx="0" cy="1275770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/>
          <p:nvPr/>
        </p:nvCxnSpPr>
        <p:spPr>
          <a:xfrm rot="10800000">
            <a:off x="3254380" y="2352381"/>
            <a:ext cx="1738896" cy="1073731"/>
          </a:xfrm>
          <a:prstGeom prst="bentConnector3">
            <a:avLst>
              <a:gd name="adj1" fmla="val -1124"/>
            </a:avLst>
          </a:prstGeom>
          <a:ln>
            <a:solidFill>
              <a:srgbClr val="FF66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254380" y="2196517"/>
            <a:ext cx="2180165" cy="1374877"/>
          </a:xfrm>
          <a:prstGeom prst="bentConnector3">
            <a:avLst>
              <a:gd name="adj1" fmla="val 100054"/>
            </a:avLst>
          </a:prstGeom>
          <a:ln>
            <a:solidFill>
              <a:srgbClr val="FF0000"/>
            </a:solidFill>
            <a:headEnd type="triangle"/>
            <a:tailEnd type="non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434545" y="3919465"/>
            <a:ext cx="0" cy="1470334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pic>
        <p:nvPicPr>
          <p:cNvPr id="18" name="Picture 17" descr="Visualpharm-Magnets-Devil.ico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200" y="5563371"/>
            <a:ext cx="952500" cy="9525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661833" y="3571394"/>
            <a:ext cx="288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1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80000" y="2458216"/>
            <a:ext cx="302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2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8000" y="2196517"/>
            <a:ext cx="289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36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8842 C -0.00191 -0.1162 0.00191 -0.14282 0.00278 -0.17014 C 0.00469 -0.2375 0.00868 -0.37222 0.00868 -0.37222 C 0.00816 -0.40532 0.01354 -0.43981 0.00625 -0.47106 C 0.00556 -0.47407 0.00347 -0.47616 0.00278 -0.4787 C -0.00538 -0.50648 -0.01076 -0.53403 -0.025 -0.55741 C -0.02917 -0.57731 -0.02535 -0.56528 -0.04115 -0.58842 C -0.06545 -0.62407 -0.09201 -0.64583 -0.12795 -0.64861 C -0.13958 -0.64977 -0.15121 -0.64954 -0.16267 -0.65 C -0.18194 -0.64791 -0.21094 -0.64722 -0.23212 -0.63935 C -0.26267 -0.62847 -0.23698 -0.63611 -0.26458 -0.62083 C -0.26806 -0.61921 -0.2717 -0.61921 -0.275 -0.61759 C -0.29306 -0.60995 -0.27413 -0.6169 -0.28889 -0.60694 C -0.29618 -0.60231 -0.29653 -0.60579 -0.30278 -0.60069 C -0.30573 -0.59861 -0.30781 -0.59444 -0.31076 -0.59305 C -0.31962 -0.58935 -0.33264 -0.59028 -0.34201 -0.58842 C -0.34479 -0.58495 -0.3434 -0.58518 -0.34549 -0.58518 " pathEditMode="relative" ptsTypes="ffffffffffffffffA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5448"/>
            <a:ext cx="8423783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Run example: testing </a:t>
            </a:r>
            <a:r>
              <a:rPr lang="en-US" dirty="0"/>
              <a:t>E</a:t>
            </a:r>
            <a:r>
              <a:rPr lang="en-US" dirty="0" smtClean="0"/>
              <a:t>xploit Kits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Question: </a:t>
            </a:r>
            <a:r>
              <a:rPr lang="en-US" i="1" dirty="0" smtClean="0"/>
              <a:t>How </a:t>
            </a:r>
            <a:r>
              <a:rPr lang="en-US" i="1" dirty="0" err="1" smtClean="0"/>
              <a:t>resilent</a:t>
            </a:r>
            <a:r>
              <a:rPr lang="en-US" i="1" dirty="0" smtClean="0"/>
              <a:t> are cybercrime </a:t>
            </a:r>
            <a:r>
              <a:rPr lang="en-US" i="1" dirty="0" err="1" smtClean="0"/>
              <a:t>ekits</a:t>
            </a:r>
            <a:r>
              <a:rPr lang="en-US" i="1" dirty="0" smtClean="0"/>
              <a:t> to software updates?</a:t>
            </a:r>
          </a:p>
          <a:p>
            <a:endParaRPr lang="en-US" i="1" dirty="0"/>
          </a:p>
          <a:p>
            <a:endParaRPr lang="en-US" i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013775"/>
            <a:ext cx="8229600" cy="3844223"/>
          </a:xfrm>
          <a:prstGeom prst="rect">
            <a:avLst/>
          </a:prstGeom>
        </p:spPr>
        <p:txBody>
          <a:bodyPr vert="horz" lIns="54864" tIns="91440" rtlCol="0">
            <a:normAutofit fontScale="6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Exploit kits span from (2007-2011)</a:t>
            </a:r>
          </a:p>
          <a:p>
            <a:pPr lvl="1"/>
            <a:r>
              <a:rPr lang="en-US" dirty="0" smtClean="0"/>
              <a:t>How we chose the exploit kits</a:t>
            </a:r>
          </a:p>
          <a:p>
            <a:pPr lvl="2"/>
            <a:r>
              <a:rPr lang="en-US" dirty="0" smtClean="0"/>
              <a:t>Release date</a:t>
            </a:r>
          </a:p>
          <a:p>
            <a:pPr lvl="2"/>
            <a:r>
              <a:rPr lang="en-US" dirty="0" smtClean="0"/>
              <a:t>Popularity (as reported in industry reports)</a:t>
            </a:r>
          </a:p>
          <a:p>
            <a:pPr lvl="2"/>
            <a:r>
              <a:rPr lang="en-US" dirty="0" err="1" smtClean="0"/>
              <a:t>CrimePack</a:t>
            </a:r>
            <a:r>
              <a:rPr lang="en-US" dirty="0" smtClean="0"/>
              <a:t>, </a:t>
            </a:r>
            <a:r>
              <a:rPr lang="en-US" dirty="0" err="1" smtClean="0"/>
              <a:t>Eleonore</a:t>
            </a:r>
            <a:r>
              <a:rPr lang="en-US" dirty="0" smtClean="0"/>
              <a:t>, Bleeding Life, Shaman, …</a:t>
            </a:r>
          </a:p>
          <a:p>
            <a:r>
              <a:rPr lang="en-US" dirty="0" smtClean="0"/>
              <a:t>Software: most popular one</a:t>
            </a:r>
          </a:p>
          <a:p>
            <a:pPr lvl="1"/>
            <a:r>
              <a:rPr lang="en-US" dirty="0" smtClean="0"/>
              <a:t>Windows XP, Vista, Seven</a:t>
            </a:r>
          </a:p>
          <a:p>
            <a:pPr lvl="3"/>
            <a:r>
              <a:rPr lang="en-US" dirty="0" smtClean="0"/>
              <a:t>All service packs are treated like independent operating systems </a:t>
            </a:r>
          </a:p>
          <a:p>
            <a:pPr lvl="1"/>
            <a:r>
              <a:rPr lang="en-US" dirty="0" smtClean="0"/>
              <a:t>Browsers: Firefox, Internet explorer	</a:t>
            </a:r>
          </a:p>
          <a:p>
            <a:pPr lvl="1"/>
            <a:r>
              <a:rPr lang="en-US" dirty="0" smtClean="0"/>
              <a:t>Plugins: Flash, Acrobat Reader, Java</a:t>
            </a:r>
          </a:p>
          <a:p>
            <a:r>
              <a:rPr lang="en-US" dirty="0" smtClean="0"/>
              <a:t>247 software versions</a:t>
            </a:r>
          </a:p>
          <a:p>
            <a:pPr lvl="1"/>
            <a:r>
              <a:rPr lang="en-US" dirty="0" smtClean="0"/>
              <a:t>spanning from 2005 to 2013</a:t>
            </a:r>
          </a:p>
          <a:p>
            <a:r>
              <a:rPr lang="en-US" dirty="0" smtClean="0"/>
              <a:t>We randomly generate 180 </a:t>
            </a:r>
            <a:r>
              <a:rPr lang="en-US" dirty="0" err="1" smtClean="0"/>
              <a:t>sw</a:t>
            </a:r>
            <a:r>
              <a:rPr lang="en-US" dirty="0" smtClean="0"/>
              <a:t> combinations (times 9 Operating Systems) to be the configurations we test</a:t>
            </a:r>
          </a:p>
        </p:txBody>
      </p:sp>
    </p:spTree>
    <p:extLst>
      <p:ext uri="{BB962C8B-B14F-4D97-AF65-F5344CB8AC3E}">
        <p14:creationId xmlns:p14="http://schemas.microsoft.com/office/powerpoint/2010/main" val="1527426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setup (1)</a:t>
            </a:r>
            <a:endParaRPr lang="en-US" dirty="0"/>
          </a:p>
        </p:txBody>
      </p:sp>
      <p:pic>
        <p:nvPicPr>
          <p:cNvPr id="4" name="Picture 3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659" y="1841502"/>
            <a:ext cx="1386424" cy="1433562"/>
          </a:xfrm>
          <a:prstGeom prst="rect">
            <a:avLst/>
          </a:prstGeom>
        </p:spPr>
      </p:pic>
      <p:pic>
        <p:nvPicPr>
          <p:cNvPr id="5" name="Picture 4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161" y="1841502"/>
            <a:ext cx="1386424" cy="1433562"/>
          </a:xfrm>
          <a:prstGeom prst="rect">
            <a:avLst/>
          </a:prstGeom>
        </p:spPr>
      </p:pic>
      <p:pic>
        <p:nvPicPr>
          <p:cNvPr id="6" name="Picture 5" descr="computer 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827" y="1841502"/>
            <a:ext cx="1386424" cy="1433562"/>
          </a:xfrm>
          <a:prstGeom prst="rect">
            <a:avLst/>
          </a:prstGeom>
        </p:spPr>
      </p:pic>
      <p:pic>
        <p:nvPicPr>
          <p:cNvPr id="7" name="Picture 6" descr="switch_icon.jpg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953" b="89844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82" t="28563" r="2150" b="11536"/>
          <a:stretch/>
        </p:blipFill>
        <p:spPr>
          <a:xfrm>
            <a:off x="3834399" y="4116919"/>
            <a:ext cx="1009535" cy="719667"/>
          </a:xfrm>
          <a:prstGeom prst="rect">
            <a:avLst/>
          </a:prstGeom>
        </p:spPr>
      </p:pic>
      <p:pic>
        <p:nvPicPr>
          <p:cNvPr id="8" name="Picture 7" descr="Visualpharm-Magnets-Devil.ico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50" y="5683250"/>
            <a:ext cx="952500" cy="952500"/>
          </a:xfrm>
          <a:prstGeom prst="rect">
            <a:avLst/>
          </a:prstGeom>
        </p:spPr>
      </p:pic>
      <p:cxnSp>
        <p:nvCxnSpPr>
          <p:cNvPr id="9" name="Elbow Connector 8"/>
          <p:cNvCxnSpPr>
            <a:stCxn id="4" idx="2"/>
            <a:endCxn id="7" idx="1"/>
          </p:cNvCxnSpPr>
          <p:nvPr/>
        </p:nvCxnSpPr>
        <p:spPr>
          <a:xfrm rot="16200000" flipH="1">
            <a:off x="2276791" y="2919144"/>
            <a:ext cx="1201689" cy="1913528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6" idx="2"/>
          </p:cNvCxnSpPr>
          <p:nvPr/>
        </p:nvCxnSpPr>
        <p:spPr>
          <a:xfrm rot="5400000">
            <a:off x="5586143" y="2532856"/>
            <a:ext cx="1201688" cy="2686105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238623" y="3275063"/>
            <a:ext cx="26460" cy="8418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386789" y="4836586"/>
            <a:ext cx="26460" cy="5772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937250" y="5884333"/>
            <a:ext cx="2852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Malware Distribution Server</a:t>
            </a:r>
          </a:p>
          <a:p>
            <a:r>
              <a:rPr lang="en-US" dirty="0" smtClean="0"/>
              <a:t>(MDS)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86750" y="5597724"/>
            <a:ext cx="14981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400" dirty="0" smtClean="0"/>
              <a:t>Exploit kit 1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Exploit kit 2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..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Exploit kit 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69576" y="1903918"/>
            <a:ext cx="128858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Virtualizes</a:t>
            </a:r>
          </a:p>
          <a:p>
            <a:pPr>
              <a:buFont typeface="Arial"/>
              <a:buChar char="•"/>
            </a:pPr>
            <a:r>
              <a:rPr lang="en-US" sz="1400" dirty="0" smtClean="0"/>
              <a:t>Vista SP0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-</a:t>
            </a:r>
            <a:r>
              <a:rPr lang="en-US" sz="1400" dirty="0" err="1" smtClean="0"/>
              <a:t>Conf</a:t>
            </a:r>
            <a:r>
              <a:rPr lang="en-US" sz="1400" dirty="0" smtClean="0"/>
              <a:t> 1..180</a:t>
            </a:r>
          </a:p>
          <a:p>
            <a:pPr>
              <a:buFont typeface="Arial"/>
              <a:buChar char="•"/>
            </a:pPr>
            <a:r>
              <a:rPr lang="en-US" sz="1400" dirty="0" smtClean="0"/>
              <a:t>Vista SP1</a:t>
            </a:r>
            <a:br>
              <a:rPr lang="en-US" sz="1400" dirty="0" smtClean="0"/>
            </a:br>
            <a:r>
              <a:rPr lang="en-US" sz="1400" dirty="0" smtClean="0"/>
              <a:t>    -</a:t>
            </a:r>
            <a:r>
              <a:rPr lang="en-US" sz="1400" dirty="0" err="1" smtClean="0"/>
              <a:t>Conf</a:t>
            </a:r>
            <a:r>
              <a:rPr lang="en-US" sz="1400" dirty="0" smtClean="0"/>
              <a:t> </a:t>
            </a:r>
            <a:r>
              <a:rPr lang="en-US" sz="1400" dirty="0"/>
              <a:t>1..180</a:t>
            </a:r>
            <a:endParaRPr lang="en-US" sz="1400" dirty="0" smtClean="0"/>
          </a:p>
          <a:p>
            <a:pPr>
              <a:buFont typeface="Arial"/>
              <a:buChar char="•"/>
            </a:pPr>
            <a:r>
              <a:rPr lang="en-US" sz="1400" dirty="0" smtClean="0"/>
              <a:t>Vista SP2</a:t>
            </a:r>
            <a:br>
              <a:rPr lang="en-US" sz="1400" dirty="0" smtClean="0"/>
            </a:br>
            <a:r>
              <a:rPr lang="en-US" sz="1400" dirty="0"/>
              <a:t> </a:t>
            </a:r>
            <a:r>
              <a:rPr lang="en-US" sz="1400" dirty="0" smtClean="0"/>
              <a:t>   -</a:t>
            </a:r>
            <a:r>
              <a:rPr lang="en-US" sz="1400" dirty="0" err="1" smtClean="0"/>
              <a:t>Conf</a:t>
            </a:r>
            <a:r>
              <a:rPr lang="en-US" sz="1400" dirty="0" smtClean="0"/>
              <a:t> </a:t>
            </a:r>
            <a:r>
              <a:rPr lang="en-US" sz="1400" dirty="0"/>
              <a:t>1..180</a:t>
            </a:r>
            <a:endParaRPr lang="en-US" sz="14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5548242" y="1920889"/>
            <a:ext cx="128858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Virtualizes</a:t>
            </a:r>
          </a:p>
          <a:p>
            <a:pPr>
              <a:buFont typeface="Arial"/>
              <a:buChar char="•"/>
            </a:pPr>
            <a:r>
              <a:rPr lang="en-US" sz="1400" dirty="0" smtClean="0"/>
              <a:t>Seven SP0</a:t>
            </a:r>
            <a:br>
              <a:rPr lang="en-US" sz="1400" dirty="0" smtClean="0"/>
            </a:br>
            <a:r>
              <a:rPr lang="en-US" sz="1400" dirty="0" smtClean="0"/>
              <a:t>    -</a:t>
            </a:r>
            <a:r>
              <a:rPr lang="en-US" sz="1400" dirty="0" err="1" smtClean="0"/>
              <a:t>Conf</a:t>
            </a:r>
            <a:r>
              <a:rPr lang="en-US" sz="1400" dirty="0" smtClean="0"/>
              <a:t> 1..180</a:t>
            </a:r>
          </a:p>
          <a:p>
            <a:pPr>
              <a:buFont typeface="Arial"/>
              <a:buChar char="•"/>
            </a:pPr>
            <a:r>
              <a:rPr lang="en-US" sz="1400" dirty="0" smtClean="0"/>
              <a:t>Seven SP1</a:t>
            </a:r>
            <a:br>
              <a:rPr lang="en-US" sz="1400" dirty="0" smtClean="0"/>
            </a:br>
            <a:r>
              <a:rPr lang="en-US" sz="1400" dirty="0" smtClean="0"/>
              <a:t>    -</a:t>
            </a:r>
            <a:r>
              <a:rPr lang="en-US" sz="1400" dirty="0" err="1" smtClean="0"/>
              <a:t>Conf</a:t>
            </a:r>
            <a:r>
              <a:rPr lang="en-US" sz="1400" dirty="0" smtClean="0"/>
              <a:t> 1..180</a:t>
            </a:r>
          </a:p>
        </p:txBody>
      </p:sp>
      <p:pic>
        <p:nvPicPr>
          <p:cNvPr id="17" name="Picture 16" descr="My-Computer-icon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417" y="5291667"/>
            <a:ext cx="1566333" cy="156633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-211661" y="1903918"/>
            <a:ext cx="1587494" cy="2031325"/>
          </a:xfrm>
          <a:prstGeom prst="rect">
            <a:avLst/>
          </a:prstGeom>
          <a:noFill/>
        </p:spPr>
        <p:txBody>
          <a:bodyPr wrap="square" rIns="108000" rtlCol="0">
            <a:spAutoFit/>
          </a:bodyPr>
          <a:lstStyle/>
          <a:p>
            <a:pPr marL="249750">
              <a:buSzPct val="100000"/>
            </a:pPr>
            <a:r>
              <a:rPr lang="en-US" sz="1400" dirty="0" smtClean="0"/>
              <a:t>Virtualizes:</a:t>
            </a:r>
          </a:p>
          <a:p>
            <a:pPr marL="285750" indent="-36000">
              <a:buSzPct val="100000"/>
              <a:buFont typeface="Arial"/>
              <a:buChar char="•"/>
            </a:pPr>
            <a:r>
              <a:rPr lang="en-US" sz="1400" dirty="0" smtClean="0"/>
              <a:t>XPSP0</a:t>
            </a:r>
          </a:p>
          <a:p>
            <a:pPr marL="249750">
              <a:buSzPct val="100000"/>
            </a:pPr>
            <a:r>
              <a:rPr lang="en-US" sz="1400" dirty="0"/>
              <a:t>	</a:t>
            </a:r>
            <a:r>
              <a:rPr lang="en-US" sz="1400" dirty="0" smtClean="0"/>
              <a:t>-</a:t>
            </a:r>
            <a:r>
              <a:rPr lang="en-US" sz="1400" dirty="0" err="1" smtClean="0"/>
              <a:t>Conf</a:t>
            </a:r>
            <a:r>
              <a:rPr lang="en-US" sz="1400" dirty="0" smtClean="0"/>
              <a:t> 1..180</a:t>
            </a:r>
          </a:p>
          <a:p>
            <a:pPr marL="285750" indent="-36000">
              <a:buSzPct val="100000"/>
              <a:buFont typeface="Arial"/>
              <a:buChar char="•"/>
            </a:pPr>
            <a:r>
              <a:rPr lang="en-US" sz="1400" dirty="0" smtClean="0"/>
              <a:t>XP SP1</a:t>
            </a:r>
          </a:p>
          <a:p>
            <a:pPr marL="249750">
              <a:buSzPct val="100000"/>
            </a:pPr>
            <a:r>
              <a:rPr lang="en-US" sz="1400" dirty="0"/>
              <a:t>	</a:t>
            </a:r>
            <a:r>
              <a:rPr lang="en-US" sz="1400" dirty="0" smtClean="0"/>
              <a:t>-</a:t>
            </a:r>
            <a:r>
              <a:rPr lang="en-US" sz="1400" dirty="0" err="1" smtClean="0"/>
              <a:t>Conf</a:t>
            </a:r>
            <a:r>
              <a:rPr lang="en-US" sz="1400" dirty="0" smtClean="0"/>
              <a:t> </a:t>
            </a:r>
            <a:r>
              <a:rPr lang="en-US" sz="1400" dirty="0"/>
              <a:t>1..</a:t>
            </a:r>
            <a:r>
              <a:rPr lang="en-US" sz="1400" dirty="0" smtClean="0"/>
              <a:t>180</a:t>
            </a:r>
          </a:p>
          <a:p>
            <a:pPr marL="285750" indent="-36000">
              <a:buSzPct val="100000"/>
              <a:buFont typeface="Arial"/>
              <a:buChar char="•"/>
            </a:pPr>
            <a:r>
              <a:rPr lang="en-US" sz="1400" dirty="0" smtClean="0"/>
              <a:t>XP SP2</a:t>
            </a:r>
          </a:p>
          <a:p>
            <a:pPr marL="249750">
              <a:buSzPct val="100000"/>
            </a:pPr>
            <a:r>
              <a:rPr lang="en-US" sz="1400" dirty="0" smtClean="0"/>
              <a:t>	-</a:t>
            </a:r>
            <a:r>
              <a:rPr lang="en-US" sz="1400" dirty="0" err="1" smtClean="0"/>
              <a:t>Conf</a:t>
            </a:r>
            <a:r>
              <a:rPr lang="en-US" sz="1400" dirty="0" smtClean="0"/>
              <a:t> </a:t>
            </a:r>
            <a:r>
              <a:rPr lang="en-US" sz="1400" dirty="0"/>
              <a:t>1..</a:t>
            </a:r>
            <a:r>
              <a:rPr lang="en-US" sz="1400" dirty="0" smtClean="0"/>
              <a:t>180</a:t>
            </a:r>
          </a:p>
          <a:p>
            <a:pPr marL="285750" indent="-36000">
              <a:buSzPct val="100000"/>
              <a:buFont typeface="Arial"/>
              <a:buChar char="•"/>
            </a:pPr>
            <a:r>
              <a:rPr lang="en-US" sz="1400" dirty="0" smtClean="0"/>
              <a:t>XPSP3</a:t>
            </a:r>
          </a:p>
          <a:p>
            <a:pPr marL="249750">
              <a:buSzPct val="100000"/>
            </a:pPr>
            <a:r>
              <a:rPr lang="en-US" sz="1400" dirty="0"/>
              <a:t>	</a:t>
            </a:r>
            <a:r>
              <a:rPr lang="en-US" sz="1400" dirty="0" smtClean="0"/>
              <a:t>-</a:t>
            </a:r>
            <a:r>
              <a:rPr lang="en-US" sz="1400" dirty="0" err="1" smtClean="0"/>
              <a:t>Conf</a:t>
            </a:r>
            <a:r>
              <a:rPr lang="en-US" sz="1400" dirty="0" smtClean="0"/>
              <a:t> </a:t>
            </a:r>
            <a:r>
              <a:rPr lang="en-US" sz="1400" dirty="0"/>
              <a:t>1..</a:t>
            </a:r>
            <a:r>
              <a:rPr lang="en-US" sz="1400" dirty="0" smtClean="0"/>
              <a:t>180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35622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One configuration for: Windows XP Service Pack 2</a:t>
            </a:r>
          </a:p>
          <a:p>
            <a:pPr lvl="1"/>
            <a:r>
              <a:rPr lang="en-US" dirty="0" smtClean="0"/>
              <a:t>Firefox 1.5.0.5</a:t>
            </a:r>
          </a:p>
          <a:p>
            <a:pPr lvl="1"/>
            <a:r>
              <a:rPr lang="en-US" dirty="0" smtClean="0"/>
              <a:t>Flash 9.0.28.0</a:t>
            </a:r>
          </a:p>
          <a:p>
            <a:pPr lvl="1"/>
            <a:r>
              <a:rPr lang="en-US" dirty="0" smtClean="0"/>
              <a:t>Acrobat Reader 8.0.0.0</a:t>
            </a:r>
          </a:p>
          <a:p>
            <a:pPr lvl="1"/>
            <a:r>
              <a:rPr lang="en-US" dirty="0" err="1" smtClean="0"/>
              <a:t>Quicktime</a:t>
            </a:r>
            <a:r>
              <a:rPr lang="en-US" dirty="0" smtClean="0"/>
              <a:t> 7.0.4.0</a:t>
            </a:r>
          </a:p>
          <a:p>
            <a:pPr lvl="1"/>
            <a:r>
              <a:rPr lang="en-US" dirty="0" smtClean="0"/>
              <a:t>Java 1.5.0.7</a:t>
            </a:r>
          </a:p>
          <a:p>
            <a:r>
              <a:rPr lang="en-US" dirty="0"/>
              <a:t>One configuration for: </a:t>
            </a:r>
            <a:r>
              <a:rPr lang="en-US" dirty="0" smtClean="0"/>
              <a:t> Windows Seven Service Pack 1</a:t>
            </a:r>
          </a:p>
          <a:p>
            <a:pPr lvl="1"/>
            <a:r>
              <a:rPr lang="en-US" dirty="0" smtClean="0"/>
              <a:t>Firefox 8.0.1.0</a:t>
            </a:r>
          </a:p>
          <a:p>
            <a:pPr lvl="1"/>
            <a:r>
              <a:rPr lang="en-US" dirty="0" smtClean="0"/>
              <a:t>Flash 10.3.183.10</a:t>
            </a:r>
          </a:p>
          <a:p>
            <a:pPr lvl="1"/>
            <a:r>
              <a:rPr lang="en-US" dirty="0" smtClean="0"/>
              <a:t>Acrobat Reader 10.1.1.0</a:t>
            </a:r>
          </a:p>
          <a:p>
            <a:pPr lvl="1"/>
            <a:r>
              <a:rPr lang="en-US" dirty="0" err="1" smtClean="0"/>
              <a:t>Quicktime</a:t>
            </a:r>
            <a:r>
              <a:rPr lang="en-US" dirty="0" smtClean="0"/>
              <a:t>: No version</a:t>
            </a:r>
          </a:p>
          <a:p>
            <a:pPr lvl="1"/>
            <a:r>
              <a:rPr lang="en-US" dirty="0" smtClean="0"/>
              <a:t>Java 6.27</a:t>
            </a:r>
          </a:p>
        </p:txBody>
      </p:sp>
    </p:spTree>
    <p:extLst>
      <p:ext uri="{BB962C8B-B14F-4D97-AF65-F5344CB8AC3E}">
        <p14:creationId xmlns:p14="http://schemas.microsoft.com/office/powerpoint/2010/main" val="2169621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setup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flowcha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0" y="1598761"/>
            <a:ext cx="9144000" cy="521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774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3671</TotalTime>
  <Words>878</Words>
  <Application>Microsoft Macintosh PowerPoint</Application>
  <PresentationFormat>On-screen Show (4:3)</PresentationFormat>
  <Paragraphs>220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Module</vt:lpstr>
      <vt:lpstr>The MalwareLab</vt:lpstr>
      <vt:lpstr>The MalwareLab</vt:lpstr>
      <vt:lpstr>MalwareLab structure</vt:lpstr>
      <vt:lpstr>MalwareLab functionalities</vt:lpstr>
      <vt:lpstr>Run example: testing Exploit Kits (1)</vt:lpstr>
      <vt:lpstr>Run example: testing Exploit Kits (2)</vt:lpstr>
      <vt:lpstr>Experiment setup (1)</vt:lpstr>
      <vt:lpstr>Configuration example</vt:lpstr>
      <vt:lpstr>Experiment setup (2)</vt:lpstr>
      <vt:lpstr>Experiment run (read: Example of MalwareLab functionalities)</vt:lpstr>
      <vt:lpstr>Assess Exploit Successfulness</vt:lpstr>
      <vt:lpstr>Some results</vt:lpstr>
      <vt:lpstr>Useful Reads</vt:lpstr>
      <vt:lpstr>Showtime</vt:lpstr>
      <vt:lpstr>Buffer overflow vulnerability </vt:lpstr>
      <vt:lpstr>Memory layout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MalwareLab</dc:title>
  <dc:creator>Luca</dc:creator>
  <cp:lastModifiedBy>Luca</cp:lastModifiedBy>
  <cp:revision>50</cp:revision>
  <dcterms:created xsi:type="dcterms:W3CDTF">2014-09-22T09:46:23Z</dcterms:created>
  <dcterms:modified xsi:type="dcterms:W3CDTF">2014-09-29T18:57:31Z</dcterms:modified>
</cp:coreProperties>
</file>