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0" r:id="rId3"/>
    <p:sldId id="308" r:id="rId4"/>
    <p:sldId id="306" r:id="rId5"/>
    <p:sldId id="290" r:id="rId6"/>
    <p:sldId id="291" r:id="rId7"/>
    <p:sldId id="261" r:id="rId8"/>
    <p:sldId id="310" r:id="rId9"/>
    <p:sldId id="289" r:id="rId10"/>
    <p:sldId id="293" r:id="rId11"/>
    <p:sldId id="294" r:id="rId12"/>
    <p:sldId id="262" r:id="rId13"/>
    <p:sldId id="267" r:id="rId14"/>
    <p:sldId id="309" r:id="rId15"/>
    <p:sldId id="268" r:id="rId16"/>
    <p:sldId id="269" r:id="rId17"/>
    <p:sldId id="299" r:id="rId18"/>
    <p:sldId id="300" r:id="rId19"/>
    <p:sldId id="301" r:id="rId20"/>
    <p:sldId id="302" r:id="rId21"/>
    <p:sldId id="271" r:id="rId22"/>
    <p:sldId id="270" r:id="rId23"/>
    <p:sldId id="274" r:id="rId24"/>
    <p:sldId id="275" r:id="rId25"/>
    <p:sldId id="276" r:id="rId26"/>
    <p:sldId id="305" r:id="rId27"/>
    <p:sldId id="277" r:id="rId28"/>
    <p:sldId id="279" r:id="rId29"/>
    <p:sldId id="311" r:id="rId30"/>
    <p:sldId id="313" r:id="rId31"/>
    <p:sldId id="281" r:id="rId32"/>
    <p:sldId id="282" r:id="rId33"/>
    <p:sldId id="320" r:id="rId34"/>
    <p:sldId id="283" r:id="rId35"/>
    <p:sldId id="284" r:id="rId36"/>
    <p:sldId id="285" r:id="rId37"/>
    <p:sldId id="286" r:id="rId38"/>
    <p:sldId id="288" r:id="rId39"/>
    <p:sldId id="314" r:id="rId40"/>
    <p:sldId id="307" r:id="rId41"/>
    <p:sldId id="298" r:id="rId42"/>
    <p:sldId id="266" r:id="rId43"/>
    <p:sldId id="319" r:id="rId44"/>
    <p:sldId id="312" r:id="rId45"/>
    <p:sldId id="280" r:id="rId46"/>
    <p:sldId id="295" r:id="rId47"/>
    <p:sldId id="315" r:id="rId48"/>
    <p:sldId id="316" r:id="rId49"/>
    <p:sldId id="317" r:id="rId50"/>
    <p:sldId id="28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0" autoAdjust="0"/>
    <p:restoredTop sz="86120" autoAdjust="0"/>
  </p:normalViewPr>
  <p:slideViewPr>
    <p:cSldViewPr snapToGrid="0" snapToObjects="1">
      <p:cViewPr>
        <p:scale>
          <a:sx n="103" d="100"/>
          <a:sy n="103" d="100"/>
        </p:scale>
        <p:origin x="-55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Research_Projects\Current_Projects\20121205,%20My_Software_has_Vulnerability%20(Ongoing%20w%20Luca%20&amp;%20Fabio)\Analysis--Effectiveness%20using%20Excel\Effectiveness_Year&amp;Category_as_comfounds_201301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Research_Projects\Current_Projects\20121205,%20My_Software_has_Vulnerability%20(Ongoing%20w%20Luca%20&amp;%20Fabio)\Analysis--Effectiveness%20using%20Excel\Effectiveness_Year&amp;Category_as_comfounds_201301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EFFECTIVENESS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CVSS</c:v>
          </c:tx>
          <c:cat>
            <c:strRef>
              <c:f>'Year w SYM &amp; CVSS'!$A$2:$A$10</c:f>
              <c:strCache>
                <c:ptCount val="9"/>
                <c:pt idx="0">
                  <c:v>Until 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strCache>
            </c:strRef>
          </c:cat>
          <c:val>
            <c:numRef>
              <c:f>'Year w SYM &amp; CVSS'!$G$2:$G$10</c:f>
              <c:numCache>
                <c:formatCode>General</c:formatCode>
                <c:ptCount val="9"/>
                <c:pt idx="0">
                  <c:v>60.86453852299845</c:v>
                </c:pt>
                <c:pt idx="1">
                  <c:v>69.90244373611514</c:v>
                </c:pt>
                <c:pt idx="2">
                  <c:v>82.17845172530895</c:v>
                </c:pt>
                <c:pt idx="3">
                  <c:v>89.5161494777406</c:v>
                </c:pt>
                <c:pt idx="4">
                  <c:v>92.01112802872236</c:v>
                </c:pt>
                <c:pt idx="5">
                  <c:v>87.92791947253572</c:v>
                </c:pt>
                <c:pt idx="6">
                  <c:v>94.13110181311018</c:v>
                </c:pt>
                <c:pt idx="7">
                  <c:v>95.17166224293821</c:v>
                </c:pt>
                <c:pt idx="8">
                  <c:v>95.8117516012253</c:v>
                </c:pt>
              </c:numCache>
            </c:numRef>
          </c:val>
          <c:smooth val="0"/>
        </c:ser>
        <c:ser>
          <c:idx val="1"/>
          <c:order val="1"/>
          <c:tx>
            <c:v>EKITS</c:v>
          </c:tx>
          <c:val>
            <c:numRef>
              <c:f>'Year w SYM &amp; EKITS'!$G$2:$G$10</c:f>
              <c:numCache>
                <c:formatCode>General</c:formatCode>
                <c:ptCount val="9"/>
                <c:pt idx="0">
                  <c:v>95.43685464654487</c:v>
                </c:pt>
                <c:pt idx="1">
                  <c:v>97.01397712833545</c:v>
                </c:pt>
                <c:pt idx="2">
                  <c:v>98.07527328075271</c:v>
                </c:pt>
                <c:pt idx="3">
                  <c:v>95.8566418612608</c:v>
                </c:pt>
                <c:pt idx="4">
                  <c:v>97.57867288599515</c:v>
                </c:pt>
                <c:pt idx="5">
                  <c:v>95.79021224346607</c:v>
                </c:pt>
                <c:pt idx="6">
                  <c:v>97.4575659082702</c:v>
                </c:pt>
                <c:pt idx="7">
                  <c:v>97.92810525225318</c:v>
                </c:pt>
                <c:pt idx="8">
                  <c:v>99.04519414385741</c:v>
                </c:pt>
              </c:numCache>
            </c:numRef>
          </c:val>
          <c:smooth val="0"/>
        </c:ser>
        <c:ser>
          <c:idx val="2"/>
          <c:order val="2"/>
          <c:tx>
            <c:v>EDB</c:v>
          </c:tx>
          <c:val>
            <c:numRef>
              <c:f>'Year w SYM &amp; EDB'!$G$2:$G$10</c:f>
              <c:numCache>
                <c:formatCode>General</c:formatCode>
                <c:ptCount val="9"/>
                <c:pt idx="0">
                  <c:v>82.39420443502076</c:v>
                </c:pt>
                <c:pt idx="1">
                  <c:v>84.4079185743931</c:v>
                </c:pt>
                <c:pt idx="2">
                  <c:v>54.10024136595246</c:v>
                </c:pt>
                <c:pt idx="3">
                  <c:v>45.21279639838996</c:v>
                </c:pt>
                <c:pt idx="4">
                  <c:v>2.558252558252561</c:v>
                </c:pt>
                <c:pt idx="5">
                  <c:v>-8.01418804297537</c:v>
                </c:pt>
                <c:pt idx="6">
                  <c:v>82.31533636305433</c:v>
                </c:pt>
                <c:pt idx="7">
                  <c:v>82.69899755048256</c:v>
                </c:pt>
                <c:pt idx="8">
                  <c:v>96.5587797619047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996536"/>
        <c:axId val="-2139040408"/>
      </c:lineChart>
      <c:catAx>
        <c:axId val="-2041996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9040408"/>
        <c:crosses val="autoZero"/>
        <c:auto val="1"/>
        <c:lblAlgn val="ctr"/>
        <c:lblOffset val="100"/>
        <c:noMultiLvlLbl val="0"/>
      </c:catAx>
      <c:valAx>
        <c:axId val="-2139040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041996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EFFECTIVENESS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CVSS</c:v>
          </c:tx>
          <c:invertIfNegative val="0"/>
          <c:cat>
            <c:strRef>
              <c:f>'Category w SYM &amp; CVSS'!$A$2:$A$9</c:f>
              <c:strCache>
                <c:ptCount val="8"/>
                <c:pt idx="0">
                  <c:v>Browser</c:v>
                </c:pt>
                <c:pt idx="1">
                  <c:v>Buss</c:v>
                </c:pt>
                <c:pt idx="2">
                  <c:v>Comm</c:v>
                </c:pt>
                <c:pt idx="3">
                  <c:v>Dev</c:v>
                </c:pt>
                <c:pt idx="4">
                  <c:v>Oth_Os</c:v>
                </c:pt>
                <c:pt idx="5">
                  <c:v>Plugin</c:v>
                </c:pt>
                <c:pt idx="6">
                  <c:v>Server</c:v>
                </c:pt>
                <c:pt idx="7">
                  <c:v>Windows</c:v>
                </c:pt>
              </c:strCache>
            </c:strRef>
          </c:cat>
          <c:val>
            <c:numRef>
              <c:f>'Category w SYM &amp; CVSS'!$G$2:$G$9</c:f>
              <c:numCache>
                <c:formatCode>General</c:formatCode>
                <c:ptCount val="8"/>
                <c:pt idx="0">
                  <c:v>73.28635201785636</c:v>
                </c:pt>
                <c:pt idx="1">
                  <c:v>60.23076923076922</c:v>
                </c:pt>
                <c:pt idx="2">
                  <c:v>74.62002320759375</c:v>
                </c:pt>
                <c:pt idx="3">
                  <c:v>25.00000000000001</c:v>
                </c:pt>
                <c:pt idx="4">
                  <c:v>74.942704354469</c:v>
                </c:pt>
                <c:pt idx="5">
                  <c:v>58.85198323121569</c:v>
                </c:pt>
                <c:pt idx="6">
                  <c:v>65.27048892015463</c:v>
                </c:pt>
                <c:pt idx="7">
                  <c:v>69.35724796004816</c:v>
                </c:pt>
              </c:numCache>
            </c:numRef>
          </c:val>
        </c:ser>
        <c:ser>
          <c:idx val="1"/>
          <c:order val="1"/>
          <c:tx>
            <c:v>EDB</c:v>
          </c:tx>
          <c:invertIfNegative val="0"/>
          <c:val>
            <c:numRef>
              <c:f>'Category w SYM &amp; EDB'!$G$2:$G$9</c:f>
              <c:numCache>
                <c:formatCode>General</c:formatCode>
                <c:ptCount val="8"/>
                <c:pt idx="0">
                  <c:v>79.9722879425166</c:v>
                </c:pt>
                <c:pt idx="1">
                  <c:v>75.54227534307216</c:v>
                </c:pt>
                <c:pt idx="2">
                  <c:v>73.66336633663353</c:v>
                </c:pt>
                <c:pt idx="3">
                  <c:v>37.77777777777778</c:v>
                </c:pt>
                <c:pt idx="4">
                  <c:v>69.95954692556634</c:v>
                </c:pt>
                <c:pt idx="5">
                  <c:v>83.02583025830255</c:v>
                </c:pt>
                <c:pt idx="6">
                  <c:v>50.73662445076239</c:v>
                </c:pt>
                <c:pt idx="7">
                  <c:v>72.23429951690822</c:v>
                </c:pt>
              </c:numCache>
            </c:numRef>
          </c:val>
        </c:ser>
        <c:ser>
          <c:idx val="2"/>
          <c:order val="2"/>
          <c:tx>
            <c:v>EKITS</c:v>
          </c:tx>
          <c:invertIfNegative val="0"/>
          <c:val>
            <c:numRef>
              <c:f>'Category w SYM &amp; EKITS'!$G$2:$G$9</c:f>
              <c:numCache>
                <c:formatCode>General</c:formatCode>
                <c:ptCount val="8"/>
                <c:pt idx="0">
                  <c:v>93.93521256324332</c:v>
                </c:pt>
                <c:pt idx="2">
                  <c:v>90.39279319606077</c:v>
                </c:pt>
                <c:pt idx="3">
                  <c:v>71.42857142857136</c:v>
                </c:pt>
                <c:pt idx="5">
                  <c:v>88.37142857142847</c:v>
                </c:pt>
                <c:pt idx="6">
                  <c:v>92.48633879781413</c:v>
                </c:pt>
                <c:pt idx="7">
                  <c:v>89.59778085991678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904024"/>
        <c:axId val="2101639560"/>
      </c:barChart>
      <c:catAx>
        <c:axId val="-21389040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1639560"/>
        <c:crosses val="autoZero"/>
        <c:auto val="1"/>
        <c:lblAlgn val="ctr"/>
        <c:lblOffset val="100"/>
        <c:noMultiLvlLbl val="0"/>
      </c:catAx>
      <c:valAx>
        <c:axId val="2101639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8904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8B56-6B95-8F4E-83F8-6DCC747E2D6E}" type="datetimeFigureOut">
              <a:rPr lang="en-US" smtClean="0"/>
              <a:t>10/02/13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3E9E-2733-0749-8C77-77A3C958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0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BB6B-2363-6C43-8870-E3AA95FB9BCF}" type="datetimeFigureOut">
              <a:rPr lang="en-US" smtClean="0"/>
              <a:t>10/02/13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6ED73-01C1-4A44-B7E7-10A1B8C3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1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3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1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1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Different datasets = different conclusions</a:t>
            </a:r>
          </a:p>
          <a:p>
            <a:pPr marL="228600" indent="-228600">
              <a:buAutoNum type="arabicParenR"/>
            </a:pPr>
            <a:r>
              <a:rPr lang="en-US" dirty="0" smtClean="0"/>
              <a:t>If exploits are not contained in any dataset or spotted by any metric, we are in trouble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Using </a:t>
            </a:r>
            <a:r>
              <a:rPr lang="en-US" baseline="0" dirty="0" err="1" smtClean="0"/>
              <a:t>cvss</a:t>
            </a:r>
            <a:r>
              <a:rPr lang="en-US" baseline="0" dirty="0" smtClean="0"/>
              <a:t> score to assess which exploits are going to be used by attackers may not be a very good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97889-B431-554C-BD22-9D683BACB2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what about datasets?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97889-B431-554C-BD22-9D683BACB2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what about datasets?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97889-B431-554C-BD22-9D683BACB2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1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distributions are different: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Vulnerabilities in the two datasets are different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If you take only HIGH score vulnerabilities you will not get SYM nor EKITS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Random sampling doesn’t work either, you won’t get the right distribution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Estimating final risk by looking at NVD or EDB may be very tricky</a:t>
            </a:r>
          </a:p>
          <a:p>
            <a:pPr marL="0" indent="0">
              <a:buNone/>
            </a:pPr>
            <a:r>
              <a:rPr lang="en-US" baseline="0" dirty="0" smtClean="0"/>
              <a:t>------------------------- BASELINE: lack of a selection criteria to map NVD -&gt;&gt;&gt; SYM OR EDB -&gt;&gt;&gt; SYM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97889-B431-554C-BD22-9D683BACB2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100" dirty="0" smtClean="0"/>
              <a:t>NJ, </a:t>
            </a:r>
            <a:r>
              <a:rPr lang="it-IT" sz="2100" dirty="0" err="1" smtClean="0"/>
              <a:t>Kennard</a:t>
            </a:r>
            <a:r>
              <a:rPr lang="it-IT" sz="2100" dirty="0" smtClean="0"/>
              <a:t> A, </a:t>
            </a:r>
            <a:r>
              <a:rPr lang="it-IT" sz="2100" dirty="0" err="1" smtClean="0"/>
              <a:t>Hackshaw</a:t>
            </a:r>
            <a:r>
              <a:rPr lang="it-IT" sz="2100" dirty="0" smtClean="0"/>
              <a:t> A, </a:t>
            </a:r>
            <a:r>
              <a:rPr lang="it-IT" sz="2100" dirty="0" err="1" smtClean="0"/>
              <a:t>McGuire</a:t>
            </a:r>
            <a:r>
              <a:rPr lang="it-IT" sz="2100" dirty="0" smtClean="0"/>
              <a:t> A . “</a:t>
            </a:r>
            <a:r>
              <a:rPr lang="it-IT" sz="2100" dirty="0" err="1" smtClean="0"/>
              <a:t>Antenatal</a:t>
            </a:r>
            <a:r>
              <a:rPr lang="it-IT" sz="2100" dirty="0" smtClean="0"/>
              <a:t> screening for </a:t>
            </a:r>
            <a:r>
              <a:rPr lang="it-IT" sz="2100" dirty="0" err="1" smtClean="0"/>
              <a:t>Down's</a:t>
            </a:r>
            <a:r>
              <a:rPr lang="it-IT" sz="2100" dirty="0" smtClean="0"/>
              <a:t> </a:t>
            </a:r>
            <a:r>
              <a:rPr lang="it-IT" sz="2100" dirty="0" err="1" smtClean="0"/>
              <a:t>syndrome</a:t>
            </a:r>
            <a:r>
              <a:rPr lang="it-IT" sz="2100" dirty="0" smtClean="0"/>
              <a:t>.” Journal of </a:t>
            </a:r>
            <a:r>
              <a:rPr lang="it-IT" sz="2100" dirty="0" err="1" smtClean="0"/>
              <a:t>Medical</a:t>
            </a:r>
            <a:r>
              <a:rPr lang="it-IT" sz="2100" dirty="0" smtClean="0"/>
              <a:t> Screening 4(4):181-246, 1997.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100" dirty="0" err="1" smtClean="0"/>
              <a:t>Labrie</a:t>
            </a:r>
            <a:r>
              <a:rPr lang="it-IT" sz="2100" dirty="0" smtClean="0"/>
              <a:t> </a:t>
            </a:r>
            <a:r>
              <a:rPr lang="it-IT" sz="2100" dirty="0" err="1" smtClean="0"/>
              <a:t>F</a:t>
            </a:r>
            <a:r>
              <a:rPr lang="it-IT" sz="2100" dirty="0" smtClean="0"/>
              <a:t>, Dupont A, </a:t>
            </a:r>
            <a:r>
              <a:rPr lang="it-IT" sz="2100" dirty="0" err="1" smtClean="0"/>
              <a:t>Suburu</a:t>
            </a:r>
            <a:r>
              <a:rPr lang="it-IT" sz="2100" dirty="0" smtClean="0"/>
              <a:t> </a:t>
            </a:r>
            <a:r>
              <a:rPr lang="it-IT" sz="2100" dirty="0" err="1" smtClean="0"/>
              <a:t>R</a:t>
            </a:r>
            <a:r>
              <a:rPr lang="it-IT" sz="2100" dirty="0" smtClean="0"/>
              <a:t>, </a:t>
            </a:r>
            <a:r>
              <a:rPr lang="it-IT" sz="2100" dirty="0" err="1" smtClean="0"/>
              <a:t>Cusan</a:t>
            </a:r>
            <a:r>
              <a:rPr lang="it-IT" sz="2100" dirty="0" smtClean="0"/>
              <a:t> L, </a:t>
            </a:r>
            <a:r>
              <a:rPr lang="it-IT" sz="2100" dirty="0" err="1" smtClean="0"/>
              <a:t>Tremblay</a:t>
            </a:r>
            <a:r>
              <a:rPr lang="it-IT" sz="2100" dirty="0" smtClean="0"/>
              <a:t> M, Gomez JL, </a:t>
            </a:r>
            <a:r>
              <a:rPr lang="it-IT" sz="2100" dirty="0" err="1" smtClean="0"/>
              <a:t>Emond</a:t>
            </a:r>
            <a:r>
              <a:rPr lang="it-IT" sz="2100" dirty="0" smtClean="0"/>
              <a:t> </a:t>
            </a:r>
            <a:r>
              <a:rPr lang="it-IT" sz="2100" dirty="0" err="1" smtClean="0"/>
              <a:t>J</a:t>
            </a:r>
            <a:r>
              <a:rPr lang="it-IT" sz="2100" dirty="0" smtClean="0"/>
              <a:t>. “</a:t>
            </a:r>
            <a:r>
              <a:rPr lang="it-IT" sz="2100" dirty="0" err="1" smtClean="0"/>
              <a:t>Serum</a:t>
            </a:r>
            <a:r>
              <a:rPr lang="it-IT" sz="2100" dirty="0" smtClean="0"/>
              <a:t> prostate </a:t>
            </a:r>
            <a:r>
              <a:rPr lang="it-IT" sz="2100" dirty="0" err="1" smtClean="0"/>
              <a:t>specific</a:t>
            </a:r>
            <a:r>
              <a:rPr lang="it-IT" sz="2100" dirty="0" smtClean="0"/>
              <a:t> </a:t>
            </a:r>
            <a:r>
              <a:rPr lang="it-IT" sz="2100" dirty="0" err="1" smtClean="0"/>
              <a:t>antigen</a:t>
            </a:r>
            <a:r>
              <a:rPr lang="it-IT" sz="2100" dirty="0" smtClean="0"/>
              <a:t> </a:t>
            </a:r>
            <a:r>
              <a:rPr lang="it-IT" sz="2100" dirty="0" err="1" smtClean="0"/>
              <a:t>as</a:t>
            </a:r>
            <a:r>
              <a:rPr lang="it-IT" sz="2100" dirty="0" smtClean="0"/>
              <a:t> </a:t>
            </a:r>
            <a:r>
              <a:rPr lang="it-IT" sz="2100" dirty="0" err="1" smtClean="0"/>
              <a:t>pre</a:t>
            </a:r>
            <a:r>
              <a:rPr lang="it-IT" sz="2100" dirty="0" smtClean="0"/>
              <a:t>-screening test for prostate </a:t>
            </a:r>
            <a:r>
              <a:rPr lang="it-IT" sz="2100" dirty="0" err="1" smtClean="0"/>
              <a:t>cancer</a:t>
            </a:r>
            <a:r>
              <a:rPr lang="it-IT" sz="2100" dirty="0" smtClean="0"/>
              <a:t>.”  The Journal of </a:t>
            </a:r>
            <a:r>
              <a:rPr lang="it-IT" sz="2100" dirty="0" err="1" smtClean="0"/>
              <a:t>Urology</a:t>
            </a:r>
            <a:r>
              <a:rPr lang="it-IT" sz="2100" dirty="0" smtClean="0"/>
              <a:t> 147(3 </a:t>
            </a:r>
            <a:r>
              <a:rPr lang="it-IT" sz="2100" dirty="0" err="1" smtClean="0"/>
              <a:t>Pt</a:t>
            </a:r>
            <a:r>
              <a:rPr lang="it-IT" sz="2100" dirty="0" smtClean="0"/>
              <a:t> 2):846-51, 1992 [</a:t>
            </a:r>
            <a:r>
              <a:rPr lang="it-IT" sz="2100" dirty="0" err="1" smtClean="0"/>
              <a:t>discussion</a:t>
            </a:r>
            <a:r>
              <a:rPr lang="it-IT" sz="2100" dirty="0" smtClean="0"/>
              <a:t> 851-2]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1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G. Evans, General Motors Lab, 1986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In absolute terms, doesn’t make much sense to compare percentages,</a:t>
            </a:r>
            <a:r>
              <a:rPr lang="en-US" baseline="0" dirty="0" smtClean="0"/>
              <a:t> as very few vulnerabilities are, apparently, actually exploited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51E2-065D-1F47-BB1B-E64DCF3414A0}" type="datetime1">
              <a:rPr lang="it-IT" smtClean="0"/>
              <a:t>10/02/13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EA0-F140-AB4B-B7D4-41E4D06D0DCA}" type="datetime1">
              <a:rPr lang="it-IT" smtClean="0"/>
              <a:t>10/02/13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4D1F-3BE5-5040-81F1-D5E69284664E}" type="datetime1">
              <a:rPr lang="it-IT" smtClean="0"/>
              <a:t>10/02/13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438"/>
            <a:ext cx="7620000" cy="48006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1EA-F333-384F-999C-C1968AB6864E}" type="datetime1">
              <a:rPr lang="it-IT" smtClean="0"/>
              <a:t>10/02/13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179"/>
            <a:ext cx="76200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8DA-04D6-154C-B6AC-4BCB9A847361}" type="datetime1">
              <a:rPr lang="it-IT" smtClean="0"/>
              <a:t>10/02/13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EFF6-154C-FB45-82D7-00D3BE195EEF}" type="datetime1">
              <a:rPr lang="it-IT" smtClean="0"/>
              <a:t>10/02/13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88B-4687-5C40-B841-4DE949EC4793}" type="datetime1">
              <a:rPr lang="it-IT" smtClean="0"/>
              <a:t>10/02/13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EFD7-8297-E140-9445-A2857E23C2D3}" type="datetime1">
              <a:rPr lang="it-IT" smtClean="0"/>
              <a:t>10/02/13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658A-F656-AA48-8BB0-365D5A7723BC}" type="datetime1">
              <a:rPr lang="it-IT" smtClean="0"/>
              <a:t>10/02/13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BDCC-B70B-7443-9FD6-37E26BF49C68}" type="datetime1">
              <a:rPr lang="it-IT" smtClean="0"/>
              <a:t>10/02/13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1984-D6C8-2145-A9DA-7D0A6BFB355C}" type="datetime1">
              <a:rPr lang="it-IT" smtClean="0"/>
              <a:t>10/02/13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82B9A8-C42C-DD4F-BA9E-0FC1CC86197C}" type="datetime1">
              <a:rPr lang="it-IT" smtClean="0"/>
              <a:t>10/02/13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025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6.wdp"/><Relationship Id="rId5" Type="http://schemas.openxmlformats.org/officeDocument/2006/relationships/image" Target="../media/image3.png"/><Relationship Id="rId6" Type="http://schemas.microsoft.com/office/2007/relationships/hdphoto" Target="../media/hdphoto5.wdp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5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7.wdp"/><Relationship Id="rId5" Type="http://schemas.openxmlformats.org/officeDocument/2006/relationships/image" Target="../media/image3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3.png"/><Relationship Id="rId5" Type="http://schemas.microsoft.com/office/2007/relationships/hdphoto" Target="../media/hdphoto8.wdp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microsoft.com/office/2007/relationships/hdphoto" Target="../media/hdphoto9.wdp"/><Relationship Id="rId6" Type="http://schemas.openxmlformats.org/officeDocument/2006/relationships/image" Target="../media/image3.png"/><Relationship Id="rId7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microsoft.com/office/2007/relationships/hdphoto" Target="../media/hdphoto9.wdp"/><Relationship Id="rId6" Type="http://schemas.openxmlformats.org/officeDocument/2006/relationships/image" Target="../media/image3.png"/><Relationship Id="rId7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microsoft.com/office/2007/relationships/hdphoto" Target="../media/hdphoto9.wdp"/><Relationship Id="rId6" Type="http://schemas.openxmlformats.org/officeDocument/2006/relationships/image" Target="../media/image3.png"/><Relationship Id="rId7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microsoft.com/office/2007/relationships/hdphoto" Target="../media/hdphoto9.wdp"/><Relationship Id="rId6" Type="http://schemas.openxmlformats.org/officeDocument/2006/relationships/image" Target="../media/image3.png"/><Relationship Id="rId7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3.png"/><Relationship Id="rId5" Type="http://schemas.microsoft.com/office/2007/relationships/hdphoto" Target="../media/hdphoto11.wdp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5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3.png"/><Relationship Id="rId5" Type="http://schemas.microsoft.com/office/2007/relationships/hdphoto" Target="../media/hdphoto14.wdp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3.png"/><Relationship Id="rId5" Type="http://schemas.microsoft.com/office/2007/relationships/hdphoto" Target="../media/hdphoto14.wdp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5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6.wdp"/><Relationship Id="rId5" Type="http://schemas.openxmlformats.org/officeDocument/2006/relationships/image" Target="../media/image3.png"/><Relationship Id="rId6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4" Type="http://schemas.openxmlformats.org/officeDocument/2006/relationships/image" Target="../media/image3.png"/><Relationship Id="rId5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4" Type="http://schemas.openxmlformats.org/officeDocument/2006/relationships/image" Target="../media/image3.png"/><Relationship Id="rId5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4" Type="http://schemas.openxmlformats.org/officeDocument/2006/relationships/image" Target="../media/image3.png"/><Relationship Id="rId5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0.wdp"/><Relationship Id="rId5" Type="http://schemas.openxmlformats.org/officeDocument/2006/relationships/image" Target="../media/image3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5" Type="http://schemas.microsoft.com/office/2007/relationships/hdphoto" Target="../media/hdphoto1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0.wdp"/><Relationship Id="rId5" Type="http://schemas.openxmlformats.org/officeDocument/2006/relationships/image" Target="../media/image3.png"/><Relationship Id="rId6" Type="http://schemas.microsoft.com/office/2007/relationships/hdphoto" Target="../media/hdphoto2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0.wdp"/><Relationship Id="rId5" Type="http://schemas.openxmlformats.org/officeDocument/2006/relationships/image" Target="../media/image3.png"/><Relationship Id="rId6" Type="http://schemas.microsoft.com/office/2007/relationships/hdphoto" Target="../media/hdphoto2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5" Type="http://schemas.openxmlformats.org/officeDocument/2006/relationships/image" Target="../media/image3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2.wdp"/><Relationship Id="rId5" Type="http://schemas.openxmlformats.org/officeDocument/2006/relationships/image" Target="../media/image3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.png"/><Relationship Id="rId5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0.wdp"/><Relationship Id="rId5" Type="http://schemas.openxmlformats.org/officeDocument/2006/relationships/image" Target="../media/image3.png"/><Relationship Id="rId6" Type="http://schemas.microsoft.com/office/2007/relationships/hdphoto" Target="../media/hdphoto2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0.wdp"/><Relationship Id="rId5" Type="http://schemas.openxmlformats.org/officeDocument/2006/relationships/image" Target="../media/image3.png"/><Relationship Id="rId6" Type="http://schemas.microsoft.com/office/2007/relationships/hdphoto" Target="../media/hdphoto21.wdp"/><Relationship Id="rId7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20.wdp"/><Relationship Id="rId5" Type="http://schemas.openxmlformats.org/officeDocument/2006/relationships/image" Target="../media/image3.png"/><Relationship Id="rId6" Type="http://schemas.microsoft.com/office/2007/relationships/hdphoto" Target="../media/hdphoto21.wdp"/><Relationship Id="rId7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4" Type="http://schemas.openxmlformats.org/officeDocument/2006/relationships/image" Target="../media/image3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5" Type="http://schemas.openxmlformats.org/officeDocument/2006/relationships/image" Target="../media/image3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5" Type="http://schemas.openxmlformats.org/officeDocument/2006/relationships/image" Target="../media/image3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187" y="1905000"/>
            <a:ext cx="7890995" cy="2593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Exploitation in the wild: what do attackers do, and what </a:t>
            </a:r>
            <a:r>
              <a:rPr lang="en-US" dirty="0" smtClean="0"/>
              <a:t>should(</a:t>
            </a:r>
            <a:r>
              <a:rPr lang="en-US" dirty="0" err="1" smtClean="0"/>
              <a:t>n’t</a:t>
            </a:r>
            <a:r>
              <a:rPr lang="en-US" dirty="0" smtClean="0"/>
              <a:t>) </a:t>
            </a:r>
            <a:r>
              <a:rPr lang="en-US" dirty="0" smtClean="0"/>
              <a:t>we care about.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187" y="4571999"/>
            <a:ext cx="6611194" cy="1321257"/>
          </a:xfrm>
        </p:spPr>
        <p:txBody>
          <a:bodyPr>
            <a:normAutofit/>
          </a:bodyPr>
          <a:lstStyle/>
          <a:p>
            <a:r>
              <a:rPr lang="en-US" u="sng" dirty="0" smtClean="0"/>
              <a:t>Luca Allodi</a:t>
            </a:r>
            <a:r>
              <a:rPr lang="en-US" dirty="0" smtClean="0"/>
              <a:t>, Fabio </a:t>
            </a:r>
            <a:r>
              <a:rPr lang="en-US" dirty="0" err="1" smtClean="0"/>
              <a:t>Massacci</a:t>
            </a:r>
            <a:endParaRPr lang="en-US" dirty="0" smtClean="0"/>
          </a:p>
          <a:p>
            <a:r>
              <a:rPr lang="en-US" dirty="0" smtClean="0"/>
              <a:t>University of Trento, Italy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$name.$</a:t>
            </a:r>
            <a:r>
              <a:rPr lang="en-US" u="sng" dirty="0" err="1" smtClean="0"/>
              <a:t>surname@unitn.it</a:t>
            </a:r>
            <a:endParaRPr lang="en-US" u="sng" dirty="0" smtClean="0"/>
          </a:p>
        </p:txBody>
      </p:sp>
      <p:pic>
        <p:nvPicPr>
          <p:cNvPr id="4" name="Picture 3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5" name="Picture 4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0660"/>
            <a:ext cx="8686801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Vulnerabilities: most bad guys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38235C-AB32-DB46-B173-9702C0E9AFE2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1" name="Picture 10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Automated </a:t>
            </a:r>
            <a:r>
              <a:rPr lang="en-US" dirty="0" smtClean="0">
                <a:solidFill>
                  <a:srgbClr val="FF0000"/>
                </a:solidFill>
              </a:rPr>
              <a:t>web attacks</a:t>
            </a:r>
            <a:r>
              <a:rPr lang="en-US" dirty="0" smtClean="0"/>
              <a:t> represent </a:t>
            </a:r>
            <a:r>
              <a:rPr lang="en-US" dirty="0" smtClean="0">
                <a:solidFill>
                  <a:srgbClr val="FF0000"/>
                </a:solidFill>
              </a:rPr>
              <a:t>2/3 of final threat </a:t>
            </a:r>
            <a:r>
              <a:rPr lang="en-US" dirty="0" smtClean="0"/>
              <a:t>for users [Google 2011],[Grier 2012]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00306" y="2616200"/>
            <a:ext cx="4246659" cy="4000500"/>
            <a:chOff x="2400306" y="2476500"/>
            <a:chExt cx="4246659" cy="4000500"/>
          </a:xfrm>
        </p:grpSpPr>
        <p:pic>
          <p:nvPicPr>
            <p:cNvPr id="29" name="Picture 28" descr="Screen Shot 2013-02-04 at 22.30.24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" t="3798" b="4433"/>
            <a:stretch/>
          </p:blipFill>
          <p:spPr>
            <a:xfrm>
              <a:off x="2400306" y="2476500"/>
              <a:ext cx="4246659" cy="4000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11500" y="3378200"/>
              <a:ext cx="2667000" cy="52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11500" y="4673600"/>
              <a:ext cx="2667000" cy="52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User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6" y="2501900"/>
            <a:ext cx="1016000" cy="1016000"/>
          </a:xfrm>
          <a:prstGeom prst="rect">
            <a:avLst/>
          </a:prstGeom>
        </p:spPr>
      </p:pic>
      <p:pic>
        <p:nvPicPr>
          <p:cNvPr id="35" name="Picture 34" descr="hacker-icon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18" y="2489200"/>
            <a:ext cx="1193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0660"/>
            <a:ext cx="8686801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Vulnerabilities: most bad guys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38235C-AB32-DB46-B173-9702C0E9AFE2}" type="slidenum">
              <a:rPr lang="en-US" smtClean="0"/>
              <a:t>11</a:t>
            </a:fld>
            <a:endParaRPr lang="en-US"/>
          </a:p>
        </p:txBody>
      </p:sp>
      <p:pic>
        <p:nvPicPr>
          <p:cNvPr id="39" name="Picture 38" descr="cvs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58" y="2788618"/>
            <a:ext cx="5441526" cy="3017911"/>
          </a:xfrm>
          <a:prstGeom prst="rect">
            <a:avLst/>
          </a:prstGeom>
        </p:spPr>
      </p:pic>
      <p:pic>
        <p:nvPicPr>
          <p:cNvPr id="10" name="Picture 9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1" name="Picture 10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Automated </a:t>
            </a:r>
            <a:r>
              <a:rPr lang="en-US" dirty="0" smtClean="0">
                <a:solidFill>
                  <a:srgbClr val="FF0000"/>
                </a:solidFill>
              </a:rPr>
              <a:t>web attacks</a:t>
            </a:r>
            <a:r>
              <a:rPr lang="en-US" dirty="0" smtClean="0"/>
              <a:t> represent 2/3 of final threat for users [Google 2011],</a:t>
            </a:r>
            <a:r>
              <a:rPr lang="en-US" dirty="0"/>
              <a:t>[Grier 2012]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3091" y="2388376"/>
            <a:ext cx="6467109" cy="4314712"/>
            <a:chOff x="213091" y="2388376"/>
            <a:chExt cx="6467109" cy="4314712"/>
          </a:xfrm>
        </p:grpSpPr>
        <p:pic>
          <p:nvPicPr>
            <p:cNvPr id="21" name="Picture 20" descr="eleonore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1" y="2388376"/>
              <a:ext cx="6467109" cy="431471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659501" y="3100995"/>
              <a:ext cx="4427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Exploitation success rate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*Rate highly depends on traffic quality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8690" y="3726879"/>
              <a:ext cx="1130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Latest prices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5104" y="4418583"/>
              <a:ext cx="220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Additional services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2286356" y="5464126"/>
              <a:ext cx="142251" cy="112308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77779" y="5319394"/>
              <a:ext cx="32007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Vendor’s contacts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Working hours: 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600" dirty="0" smtClean="0">
                  <a:solidFill>
                    <a:srgbClr val="FF0000"/>
                  </a:solidFill>
                </a:rPr>
                <a:t>Monday-Saturday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600" dirty="0" smtClean="0">
                  <a:solidFill>
                    <a:srgbClr val="FF0000"/>
                  </a:solidFill>
                </a:rPr>
                <a:t>7am to 5pm (Moscow time)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1253" y="3889546"/>
              <a:ext cx="2306525" cy="19395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92886" y="4087729"/>
              <a:ext cx="484893" cy="22282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605259" y="3989615"/>
              <a:ext cx="25343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Brace 25"/>
            <p:cNvSpPr/>
            <p:nvPr/>
          </p:nvSpPr>
          <p:spPr>
            <a:xfrm>
              <a:off x="2615560" y="4351091"/>
              <a:ext cx="216038" cy="58536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90565" y="3234397"/>
            <a:ext cx="3653435" cy="3020294"/>
            <a:chOff x="5490565" y="3234397"/>
            <a:chExt cx="3653435" cy="3020294"/>
          </a:xfrm>
        </p:grpSpPr>
        <p:pic>
          <p:nvPicPr>
            <p:cNvPr id="37" name="Picture 36" descr="eleonore1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" r="47346" b="76710"/>
            <a:stretch/>
          </p:blipFill>
          <p:spPr>
            <a:xfrm>
              <a:off x="5490565" y="3234397"/>
              <a:ext cx="3653431" cy="547665"/>
            </a:xfrm>
            <a:prstGeom prst="rect">
              <a:avLst/>
            </a:prstGeom>
          </p:spPr>
        </p:pic>
        <p:pic>
          <p:nvPicPr>
            <p:cNvPr id="38" name="Picture 37" descr="eleonore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565" y="3782062"/>
              <a:ext cx="3653435" cy="2472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73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37 L -0.58055 -0.07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Vulnerabilities: our baseline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7001" y="1871438"/>
            <a:ext cx="5285729" cy="480060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NVD</a:t>
            </a:r>
          </a:p>
          <a:p>
            <a:pPr lvl="1"/>
            <a:r>
              <a:rPr lang="it-IT" dirty="0" smtClean="0"/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universe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of </a:t>
            </a:r>
            <a:r>
              <a:rPr lang="it-IT" dirty="0" err="1" smtClean="0"/>
              <a:t>vulnerabilities</a:t>
            </a:r>
            <a:endParaRPr lang="it-IT" dirty="0" smtClean="0"/>
          </a:p>
          <a:p>
            <a:r>
              <a:rPr lang="it-IT" b="1" dirty="0" smtClean="0">
                <a:solidFill>
                  <a:srgbClr val="000000"/>
                </a:solidFill>
              </a:rPr>
              <a:t>EXPLOIT-DB</a:t>
            </a:r>
          </a:p>
          <a:p>
            <a:pPr lvl="1"/>
            <a:r>
              <a:rPr lang="it-IT" dirty="0" smtClean="0"/>
              <a:t>Exploits </a:t>
            </a:r>
            <a:r>
              <a:rPr lang="it-IT" dirty="0" err="1" smtClean="0"/>
              <a:t>published</a:t>
            </a:r>
            <a:r>
              <a:rPr lang="it-IT" dirty="0" smtClean="0"/>
              <a:t> by </a:t>
            </a:r>
            <a:r>
              <a:rPr lang="it-IT" dirty="0" smtClean="0">
                <a:solidFill>
                  <a:srgbClr val="FF0000"/>
                </a:solidFill>
              </a:rPr>
              <a:t>security </a:t>
            </a:r>
            <a:r>
              <a:rPr lang="it-IT" dirty="0" err="1" smtClean="0">
                <a:solidFill>
                  <a:srgbClr val="FF0000"/>
                </a:solidFill>
              </a:rPr>
              <a:t>researchers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000000"/>
                </a:solidFill>
              </a:rPr>
              <a:t>EKITS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smtClean="0"/>
              <a:t>(The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1.5 </a:t>
            </a:r>
            <a:r>
              <a:rPr lang="it-IT" dirty="0" err="1" smtClean="0"/>
              <a:t>years</a:t>
            </a:r>
            <a:r>
              <a:rPr lang="it-IT" dirty="0" smtClean="0"/>
              <a:t> of </a:t>
            </a:r>
            <a:r>
              <a:rPr lang="it-IT" dirty="0" err="1" smtClean="0"/>
              <a:t>study</a:t>
            </a:r>
            <a:r>
              <a:rPr lang="it-IT" dirty="0" smtClean="0"/>
              <a:t> of the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endParaRPr lang="it-IT" dirty="0" smtClean="0"/>
          </a:p>
          <a:p>
            <a:pPr lvl="1"/>
            <a:r>
              <a:rPr lang="it-IT" dirty="0" err="1" smtClean="0">
                <a:solidFill>
                  <a:srgbClr val="FF0000"/>
                </a:solidFill>
              </a:rPr>
              <a:t>Automated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monitoring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of exploit </a:t>
            </a:r>
            <a:r>
              <a:rPr lang="it-IT" dirty="0" err="1" smtClean="0"/>
              <a:t>kits</a:t>
            </a:r>
            <a:r>
              <a:rPr lang="it-IT" dirty="0" smtClean="0"/>
              <a:t> and new </a:t>
            </a:r>
            <a:r>
              <a:rPr lang="it-IT" dirty="0" err="1" smtClean="0"/>
              <a:t>CVEs</a:t>
            </a:r>
            <a:endParaRPr lang="it-IT" dirty="0" smtClean="0"/>
          </a:p>
          <a:p>
            <a:pPr lvl="1"/>
            <a:r>
              <a:rPr lang="it-IT" dirty="0" smtClean="0"/>
              <a:t>90+ exploit </a:t>
            </a:r>
            <a:r>
              <a:rPr lang="it-IT" dirty="0" err="1" smtClean="0"/>
              <a:t>kits</a:t>
            </a:r>
            <a:r>
              <a:rPr lang="it-IT" dirty="0" smtClean="0"/>
              <a:t> from the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endParaRPr lang="it-IT" dirty="0" smtClean="0"/>
          </a:p>
          <a:p>
            <a:r>
              <a:rPr lang="it-IT" b="1" dirty="0" smtClean="0">
                <a:solidFill>
                  <a:srgbClr val="000000"/>
                </a:solidFill>
              </a:rPr>
              <a:t>SYM</a:t>
            </a:r>
          </a:p>
          <a:p>
            <a:pPr lvl="1"/>
            <a:r>
              <a:rPr lang="it-IT" dirty="0" err="1" smtClean="0"/>
              <a:t>Vulnerabilities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actually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exploited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in the wild</a:t>
            </a:r>
          </a:p>
          <a:p>
            <a:pPr lvl="1"/>
            <a:r>
              <a:rPr lang="it-IT" dirty="0">
                <a:solidFill>
                  <a:srgbClr val="000000"/>
                </a:solidFill>
              </a:rPr>
              <a:t>Browser/</a:t>
            </a:r>
            <a:r>
              <a:rPr lang="it-IT" dirty="0" err="1">
                <a:solidFill>
                  <a:srgbClr val="000000"/>
                </a:solidFill>
              </a:rPr>
              <a:t>Plugins</a:t>
            </a:r>
            <a:r>
              <a:rPr lang="it-IT" dirty="0">
                <a:solidFill>
                  <a:srgbClr val="000000"/>
                </a:solidFill>
              </a:rPr>
              <a:t>  14% – Server 22% – </a:t>
            </a:r>
            <a:r>
              <a:rPr lang="it-IT" dirty="0" err="1">
                <a:solidFill>
                  <a:srgbClr val="000000"/>
                </a:solidFill>
              </a:rPr>
              <a:t>App</a:t>
            </a:r>
            <a:r>
              <a:rPr lang="it-IT" dirty="0">
                <a:solidFill>
                  <a:srgbClr val="000000"/>
                </a:solidFill>
              </a:rPr>
              <a:t>. 24% </a:t>
            </a:r>
          </a:p>
          <a:p>
            <a:pPr lvl="1"/>
            <a:r>
              <a:rPr lang="it-IT" dirty="0" err="1" smtClean="0">
                <a:solidFill>
                  <a:srgbClr val="000000"/>
                </a:solidFill>
              </a:rPr>
              <a:t>Solaris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dirty="0" err="1">
                <a:solidFill>
                  <a:srgbClr val="000000"/>
                </a:solidFill>
              </a:rPr>
              <a:t>MacOs</a:t>
            </a:r>
            <a:r>
              <a:rPr lang="it-IT" dirty="0">
                <a:solidFill>
                  <a:srgbClr val="000000"/>
                </a:solidFill>
              </a:rPr>
              <a:t>, Linux and </a:t>
            </a:r>
            <a:r>
              <a:rPr lang="it-IT" dirty="0" err="1">
                <a:solidFill>
                  <a:srgbClr val="000000"/>
                </a:solidFill>
              </a:rPr>
              <a:t>others</a:t>
            </a:r>
            <a:r>
              <a:rPr lang="it-IT" dirty="0">
                <a:solidFill>
                  <a:srgbClr val="000000"/>
                </a:solidFill>
              </a:rPr>
              <a:t> are </a:t>
            </a:r>
            <a:r>
              <a:rPr lang="it-IT" dirty="0" err="1" smtClean="0">
                <a:solidFill>
                  <a:srgbClr val="000000"/>
                </a:solidFill>
              </a:rPr>
              <a:t>included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41232"/>
              </p:ext>
            </p:extLst>
          </p:nvPr>
        </p:nvGraphicFramePr>
        <p:xfrm>
          <a:off x="5311491" y="2836373"/>
          <a:ext cx="3006735" cy="2019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2589"/>
                <a:gridCol w="1504146"/>
              </a:tblGrid>
              <a:tr h="3626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dataset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volume</a:t>
                      </a:r>
                      <a:endParaRPr lang="en-US" sz="2000" dirty="0"/>
                    </a:p>
                  </a:txBody>
                  <a:tcPr/>
                </a:tc>
              </a:tr>
              <a:tr h="3626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NVD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49.624</a:t>
                      </a:r>
                      <a:endParaRPr lang="en-US" sz="2000" b="1" dirty="0"/>
                    </a:p>
                  </a:txBody>
                  <a:tcPr/>
                </a:tc>
              </a:tr>
              <a:tr h="3626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EDB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8.189</a:t>
                      </a:r>
                      <a:endParaRPr lang="en-US" sz="2000" b="1" baseline="0" dirty="0" smtClean="0"/>
                    </a:p>
                  </a:txBody>
                  <a:tcPr/>
                </a:tc>
              </a:tr>
              <a:tr h="3626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EKITS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126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48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SYM</a:t>
                      </a:r>
                      <a:endParaRPr 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1.289</a:t>
                      </a:r>
                      <a:endParaRPr 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2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eality so far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“</a:t>
            </a:r>
            <a:r>
              <a:rPr lang="en-US" sz="2800" dirty="0" smtClean="0"/>
              <a:t>Classic” </a:t>
            </a:r>
            <a:r>
              <a:rPr lang="en-US" sz="2800" dirty="0" smtClean="0"/>
              <a:t>Attacker Model looks </a:t>
            </a:r>
            <a:r>
              <a:rPr lang="en-US" sz="2800" dirty="0" smtClean="0"/>
              <a:t>wrong</a:t>
            </a:r>
          </a:p>
          <a:p>
            <a:pPr lvl="1"/>
            <a:r>
              <a:rPr lang="en-US" sz="2400" dirty="0" smtClean="0"/>
              <a:t>Few exploited vulnerabilities</a:t>
            </a:r>
          </a:p>
          <a:p>
            <a:pPr lvl="1"/>
            <a:r>
              <a:rPr lang="en-US" sz="2400" dirty="0" smtClean="0"/>
              <a:t>Big chunk of risk from a bunch of vulnerabilities</a:t>
            </a:r>
            <a:endParaRPr lang="en-US" sz="2400" dirty="0" smtClean="0"/>
          </a:p>
          <a:p>
            <a:pPr lvl="1"/>
            <a:r>
              <a:rPr lang="en-US" sz="2400" strike="sngStrike" dirty="0" smtClean="0">
                <a:solidFill>
                  <a:srgbClr val="FF0000"/>
                </a:solidFill>
              </a:rPr>
              <a:t>Fix </a:t>
            </a:r>
            <a:r>
              <a:rPr lang="en-US" sz="2400" strike="sngStrike" dirty="0" smtClean="0">
                <a:solidFill>
                  <a:srgbClr val="FF0000"/>
                </a:solidFill>
              </a:rPr>
              <a:t>all </a:t>
            </a:r>
            <a:r>
              <a:rPr lang="en-US" sz="2400" strike="sngStrike" dirty="0" smtClean="0"/>
              <a:t>vulnerabilities or </a:t>
            </a:r>
            <a:r>
              <a:rPr lang="en-US" sz="2400" strike="sngStrike" dirty="0" smtClean="0">
                <a:solidFill>
                  <a:srgbClr val="FF0000"/>
                </a:solidFill>
              </a:rPr>
              <a:t>die</a:t>
            </a:r>
            <a:r>
              <a:rPr lang="en-US" sz="2400" strike="sngStrike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waste of </a:t>
            </a:r>
            <a:r>
              <a:rPr lang="en-US" sz="2400" dirty="0" smtClean="0"/>
              <a:t>money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But CIO can’t wait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lvl="1"/>
            <a:r>
              <a:rPr lang="en-US" sz="2400" dirty="0" smtClean="0"/>
              <a:t>Use a Security Configuration Management Product!</a:t>
            </a:r>
          </a:p>
          <a:p>
            <a:pPr lvl="1"/>
            <a:r>
              <a:rPr lang="en-US" sz="2400" dirty="0" smtClean="0"/>
              <a:t>30+ products: Microsoft, Dell, HP, </a:t>
            </a:r>
            <a:r>
              <a:rPr lang="en-US" sz="2400" dirty="0" err="1" smtClean="0"/>
              <a:t>VMWare</a:t>
            </a:r>
            <a:r>
              <a:rPr lang="en-US" sz="2400" dirty="0" smtClean="0"/>
              <a:t>, McAfee, Symantec etc..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Based on CVSS </a:t>
            </a:r>
            <a:r>
              <a:rPr lang="en-US" sz="2400" dirty="0" smtClean="0"/>
              <a:t>(Common </a:t>
            </a:r>
            <a:r>
              <a:rPr lang="en-US" sz="2400" dirty="0" err="1" smtClean="0"/>
              <a:t>Vuln</a:t>
            </a:r>
            <a:r>
              <a:rPr lang="en-US" sz="2400" dirty="0" smtClean="0"/>
              <a:t>. Scoring System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/>
          </a:p>
          <a:p>
            <a:pPr marL="114300" indent="0" algn="ctr">
              <a:buNone/>
            </a:pPr>
            <a:endParaRPr lang="en-US" sz="3200" dirty="0" smtClean="0"/>
          </a:p>
          <a:p>
            <a:pPr marL="114300" indent="0" algn="ctr">
              <a:buNone/>
            </a:pPr>
            <a:r>
              <a:rPr lang="en-US" sz="3200" dirty="0" smtClean="0"/>
              <a:t>Observational </a:t>
            </a:r>
            <a:r>
              <a:rPr lang="en-US" sz="3200" dirty="0"/>
              <a:t>analysis of </a:t>
            </a:r>
            <a:r>
              <a:rPr lang="en-US" sz="3200" dirty="0" smtClean="0"/>
              <a:t>CVSS scores</a:t>
            </a:r>
            <a:endParaRPr lang="en-US" sz="3200" dirty="0"/>
          </a:p>
          <a:p>
            <a:pPr marL="114300" indent="0" algn="ctr">
              <a:buNone/>
            </a:pPr>
            <a:endParaRPr lang="it-IT" sz="3200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Study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457200" y="1930400"/>
            <a:ext cx="7924800" cy="4431358"/>
          </a:xfrm>
        </p:spPr>
        <p:txBody>
          <a:bodyPr>
            <a:noAutofit/>
          </a:bodyPr>
          <a:lstStyle/>
          <a:p>
            <a:r>
              <a:rPr lang="it-IT" sz="2800" dirty="0" err="1"/>
              <a:t>Remember</a:t>
            </a:r>
            <a:r>
              <a:rPr lang="it-IT" sz="2800" dirty="0"/>
              <a:t>: the SCAP </a:t>
            </a:r>
            <a:r>
              <a:rPr lang="it-IT" sz="2800" dirty="0" err="1"/>
              <a:t>protocol</a:t>
            </a:r>
            <a:r>
              <a:rPr lang="it-IT" sz="2800" dirty="0"/>
              <a:t> </a:t>
            </a:r>
            <a:r>
              <a:rPr lang="it-IT" sz="2800" dirty="0" err="1"/>
              <a:t>tells</a:t>
            </a:r>
            <a:r>
              <a:rPr lang="it-IT" sz="2800" dirty="0"/>
              <a:t> </a:t>
            </a:r>
            <a:r>
              <a:rPr lang="it-IT" sz="2800" dirty="0" err="1"/>
              <a:t>you</a:t>
            </a:r>
            <a:r>
              <a:rPr lang="it-IT" sz="2800" dirty="0"/>
              <a:t>: </a:t>
            </a:r>
            <a:r>
              <a:rPr lang="it-IT" sz="2800" dirty="0">
                <a:solidFill>
                  <a:srgbClr val="FF0000"/>
                </a:solidFill>
              </a:rPr>
              <a:t>take a </a:t>
            </a:r>
            <a:r>
              <a:rPr lang="it-IT" sz="2800" dirty="0" err="1">
                <a:solidFill>
                  <a:srgbClr val="FF0000"/>
                </a:solidFill>
              </a:rPr>
              <a:t>dataset</a:t>
            </a:r>
            <a:r>
              <a:rPr lang="it-IT" sz="2800" dirty="0">
                <a:solidFill>
                  <a:srgbClr val="FF0000"/>
                </a:solidFill>
              </a:rPr>
              <a:t> of </a:t>
            </a:r>
            <a:r>
              <a:rPr lang="it-IT" sz="2800" dirty="0" err="1">
                <a:solidFill>
                  <a:srgbClr val="FF0000"/>
                </a:solidFill>
              </a:rPr>
              <a:t>vulnerabilities</a:t>
            </a:r>
            <a:r>
              <a:rPr lang="it-IT" sz="2800" dirty="0">
                <a:solidFill>
                  <a:srgbClr val="FF0000"/>
                </a:solidFill>
              </a:rPr>
              <a:t>, </a:t>
            </a:r>
            <a:r>
              <a:rPr lang="it-IT" sz="2800" dirty="0" err="1">
                <a:solidFill>
                  <a:srgbClr val="FF0000"/>
                </a:solidFill>
              </a:rPr>
              <a:t>order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vulnerabilities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by CVSS</a:t>
            </a:r>
            <a:r>
              <a:rPr lang="it-IT" sz="2800" dirty="0" smtClean="0"/>
              <a:t>.</a:t>
            </a:r>
          </a:p>
          <a:p>
            <a:endParaRPr lang="it-IT" sz="2800" dirty="0"/>
          </a:p>
          <a:p>
            <a:r>
              <a:rPr lang="it-IT" sz="2600" dirty="0" err="1" smtClean="0"/>
              <a:t>We</a:t>
            </a:r>
            <a:r>
              <a:rPr lang="it-IT" sz="2600" dirty="0" smtClean="0"/>
              <a:t> </a:t>
            </a:r>
            <a:r>
              <a:rPr lang="it-IT" sz="2600" dirty="0" err="1" smtClean="0"/>
              <a:t>therefore</a:t>
            </a:r>
            <a:r>
              <a:rPr lang="it-IT" sz="2600" dirty="0" smtClean="0"/>
              <a:t> look </a:t>
            </a:r>
            <a:r>
              <a:rPr lang="it-IT" sz="2600" dirty="0" err="1" smtClean="0"/>
              <a:t>at</a:t>
            </a:r>
            <a:r>
              <a:rPr lang="it-IT" sz="2600" dirty="0" smtClean="0"/>
              <a:t>:</a:t>
            </a:r>
          </a:p>
          <a:p>
            <a:pPr marL="628650" indent="-514350">
              <a:buFont typeface="+mj-lt"/>
              <a:buAutoNum type="arabicPeriod"/>
            </a:pPr>
            <a:r>
              <a:rPr lang="it-IT" sz="2600" dirty="0" smtClean="0"/>
              <a:t>Distribution of CVSS </a:t>
            </a:r>
            <a:r>
              <a:rPr lang="it-IT" sz="2600" dirty="0" err="1" smtClean="0"/>
              <a:t>scores</a:t>
            </a:r>
            <a:r>
              <a:rPr lang="it-IT" sz="2600" dirty="0" smtClean="0"/>
              <a:t> per </a:t>
            </a:r>
            <a:r>
              <a:rPr lang="it-IT" sz="2600" dirty="0" err="1" smtClean="0"/>
              <a:t>dataset</a:t>
            </a:r>
            <a:endParaRPr lang="it-IT" sz="2600" dirty="0" smtClean="0"/>
          </a:p>
          <a:p>
            <a:pPr lvl="1"/>
            <a:r>
              <a:rPr lang="it-IT" dirty="0" smtClean="0"/>
              <a:t>Are </a:t>
            </a:r>
            <a:r>
              <a:rPr lang="it-IT" dirty="0" err="1" smtClean="0"/>
              <a:t>datasets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in </a:t>
            </a:r>
            <a:r>
              <a:rPr lang="it-IT" dirty="0" err="1" smtClean="0"/>
              <a:t>terms</a:t>
            </a:r>
            <a:r>
              <a:rPr lang="it-IT" dirty="0" smtClean="0"/>
              <a:t> of </a:t>
            </a:r>
            <a:r>
              <a:rPr lang="it-IT" dirty="0" err="1" smtClean="0"/>
              <a:t>type</a:t>
            </a:r>
            <a:r>
              <a:rPr lang="it-IT" dirty="0" smtClean="0"/>
              <a:t> of </a:t>
            </a:r>
            <a:r>
              <a:rPr lang="it-IT" dirty="0" err="1" smtClean="0"/>
              <a:t>vulnerabilities</a:t>
            </a:r>
            <a:r>
              <a:rPr lang="it-IT" dirty="0" smtClean="0"/>
              <a:t>?</a:t>
            </a:r>
          </a:p>
          <a:p>
            <a:pPr marL="628650" indent="-514350">
              <a:buFont typeface="+mj-lt"/>
              <a:buAutoNum type="arabicPeriod"/>
            </a:pPr>
            <a:r>
              <a:rPr lang="it-IT" sz="2600" dirty="0" smtClean="0"/>
              <a:t>VENN </a:t>
            </a:r>
            <a:r>
              <a:rPr lang="it-IT" sz="2600" dirty="0" err="1" smtClean="0"/>
              <a:t>diagram</a:t>
            </a:r>
            <a:r>
              <a:rPr lang="it-IT" sz="2600" dirty="0" smtClean="0"/>
              <a:t> of </a:t>
            </a:r>
            <a:r>
              <a:rPr lang="it-IT" sz="2600" dirty="0" err="1" smtClean="0"/>
              <a:t>datasets</a:t>
            </a:r>
            <a:r>
              <a:rPr lang="it-IT" sz="2600" dirty="0" smtClean="0"/>
              <a:t> and </a:t>
            </a:r>
            <a:r>
              <a:rPr lang="it-IT" sz="2600" dirty="0" err="1" smtClean="0"/>
              <a:t>scores</a:t>
            </a:r>
            <a:endParaRPr lang="it-IT" sz="2600" dirty="0" smtClean="0"/>
          </a:p>
          <a:p>
            <a:pPr lvl="1"/>
            <a:r>
              <a:rPr lang="it-IT" dirty="0" smtClean="0"/>
              <a:t>Are </a:t>
            </a:r>
            <a:r>
              <a:rPr lang="it-IT" dirty="0" err="1" smtClean="0"/>
              <a:t>datasets</a:t>
            </a:r>
            <a:r>
              <a:rPr lang="it-IT" dirty="0" smtClean="0"/>
              <a:t> </a:t>
            </a:r>
            <a:r>
              <a:rPr lang="it-IT" dirty="0" err="1" smtClean="0"/>
              <a:t>interesting</a:t>
            </a:r>
            <a:r>
              <a:rPr lang="it-IT" dirty="0" smtClean="0"/>
              <a:t> in </a:t>
            </a:r>
            <a:r>
              <a:rPr lang="it-IT" dirty="0" err="1" smtClean="0"/>
              <a:t>terms</a:t>
            </a:r>
            <a:r>
              <a:rPr lang="it-IT" dirty="0" smtClean="0"/>
              <a:t> of </a:t>
            </a:r>
            <a:r>
              <a:rPr lang="it-IT" dirty="0" err="1" smtClean="0"/>
              <a:t>attacks</a:t>
            </a:r>
            <a:r>
              <a:rPr lang="it-IT" dirty="0" smtClean="0"/>
              <a:t> </a:t>
            </a:r>
            <a:r>
              <a:rPr lang="it-IT" dirty="0" err="1" smtClean="0"/>
              <a:t>actually</a:t>
            </a:r>
            <a:r>
              <a:rPr lang="it-IT" dirty="0" smtClean="0"/>
              <a:t> </a:t>
            </a:r>
            <a:r>
              <a:rPr lang="it-IT" dirty="0" err="1" smtClean="0"/>
              <a:t>delivered</a:t>
            </a:r>
            <a:r>
              <a:rPr lang="it-IT" dirty="0" smtClean="0"/>
              <a:t> by the </a:t>
            </a:r>
            <a:r>
              <a:rPr lang="it-IT" dirty="0" err="1" smtClean="0"/>
              <a:t>bad</a:t>
            </a:r>
            <a:r>
              <a:rPr lang="it-IT" dirty="0" smtClean="0"/>
              <a:t> </a:t>
            </a:r>
            <a:r>
              <a:rPr lang="it-IT" dirty="0" err="1" smtClean="0"/>
              <a:t>guys</a:t>
            </a:r>
            <a:r>
              <a:rPr lang="it-IT" dirty="0" smtClean="0"/>
              <a:t>?</a:t>
            </a:r>
          </a:p>
          <a:p>
            <a:pPr marL="411480" lvl="1" indent="0">
              <a:buNone/>
            </a:pPr>
            <a:endParaRPr lang="it-IT" sz="2400" dirty="0" smtClean="0"/>
          </a:p>
          <a:p>
            <a:pPr marL="114300" indent="0">
              <a:buNone/>
            </a:pPr>
            <a:endParaRPr lang="it-IT" sz="2600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</a:t>
            </a:r>
            <a:r>
              <a:rPr lang="en-US" dirty="0" smtClean="0"/>
              <a:t>Distribution: HIST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1" name="Picture 10" descr="hist-sco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2" y="1553257"/>
            <a:ext cx="5350158" cy="525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77865" y="3015602"/>
            <a:ext cx="29035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LOW: CVSS &lt;6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MEDIUM: 6&lt;CVSS&lt;9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HIGH: CVSS &gt;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t-sco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6" y="1280922"/>
            <a:ext cx="5675044" cy="5577078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48-234E-4A41-9535-8798A46D902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onut 1"/>
          <p:cNvSpPr/>
          <p:nvPr/>
        </p:nvSpPr>
        <p:spPr>
          <a:xfrm>
            <a:off x="3878157" y="2460828"/>
            <a:ext cx="1360756" cy="1258766"/>
          </a:xfrm>
          <a:prstGeom prst="donut">
            <a:avLst>
              <a:gd name="adj" fmla="val 420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</a:t>
            </a:r>
            <a:r>
              <a:rPr lang="en-US" dirty="0"/>
              <a:t>Distribution: HIST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t-sco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6" y="1280922"/>
            <a:ext cx="5675044" cy="5577078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48-234E-4A41-9535-8798A46D902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60287" y="1988674"/>
            <a:ext cx="1354795" cy="1052827"/>
          </a:xfrm>
          <a:custGeom>
            <a:avLst/>
            <a:gdLst>
              <a:gd name="connsiteX0" fmla="*/ 0 w 1354795"/>
              <a:gd name="connsiteY0" fmla="*/ 1052827 h 1052827"/>
              <a:gd name="connsiteX1" fmla="*/ 267344 w 1354795"/>
              <a:gd name="connsiteY1" fmla="*/ 1036116 h 1052827"/>
              <a:gd name="connsiteX2" fmla="*/ 367598 w 1354795"/>
              <a:gd name="connsiteY2" fmla="*/ 1002692 h 1052827"/>
              <a:gd name="connsiteX3" fmla="*/ 534688 w 1354795"/>
              <a:gd name="connsiteY3" fmla="*/ 952558 h 1052827"/>
              <a:gd name="connsiteX4" fmla="*/ 668360 w 1354795"/>
              <a:gd name="connsiteY4" fmla="*/ 902423 h 1052827"/>
              <a:gd name="connsiteX5" fmla="*/ 768614 w 1354795"/>
              <a:gd name="connsiteY5" fmla="*/ 852289 h 1052827"/>
              <a:gd name="connsiteX6" fmla="*/ 885577 w 1354795"/>
              <a:gd name="connsiteY6" fmla="*/ 768731 h 1052827"/>
              <a:gd name="connsiteX7" fmla="*/ 1002540 w 1354795"/>
              <a:gd name="connsiteY7" fmla="*/ 718596 h 1052827"/>
              <a:gd name="connsiteX8" fmla="*/ 1069376 w 1354795"/>
              <a:gd name="connsiteY8" fmla="*/ 635038 h 1052827"/>
              <a:gd name="connsiteX9" fmla="*/ 1119503 w 1354795"/>
              <a:gd name="connsiteY9" fmla="*/ 601615 h 1052827"/>
              <a:gd name="connsiteX10" fmla="*/ 1186339 w 1354795"/>
              <a:gd name="connsiteY10" fmla="*/ 518058 h 1052827"/>
              <a:gd name="connsiteX11" fmla="*/ 1203048 w 1354795"/>
              <a:gd name="connsiteY11" fmla="*/ 467923 h 1052827"/>
              <a:gd name="connsiteX12" fmla="*/ 1269884 w 1354795"/>
              <a:gd name="connsiteY12" fmla="*/ 367654 h 1052827"/>
              <a:gd name="connsiteX13" fmla="*/ 1320011 w 1354795"/>
              <a:gd name="connsiteY13" fmla="*/ 200538 h 1052827"/>
              <a:gd name="connsiteX14" fmla="*/ 1353429 w 1354795"/>
              <a:gd name="connsiteY14" fmla="*/ 83557 h 1052827"/>
              <a:gd name="connsiteX15" fmla="*/ 1353429 w 1354795"/>
              <a:gd name="connsiteY15" fmla="*/ 0 h 105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4795" h="1052827">
                <a:moveTo>
                  <a:pt x="0" y="1052827"/>
                </a:moveTo>
                <a:cubicBezTo>
                  <a:pt x="89115" y="1047257"/>
                  <a:pt x="178874" y="1048182"/>
                  <a:pt x="267344" y="1036116"/>
                </a:cubicBezTo>
                <a:cubicBezTo>
                  <a:pt x="302247" y="1031356"/>
                  <a:pt x="333424" y="1011237"/>
                  <a:pt x="367598" y="1002692"/>
                </a:cubicBezTo>
                <a:cubicBezTo>
                  <a:pt x="415570" y="990698"/>
                  <a:pt x="494006" y="972902"/>
                  <a:pt x="534688" y="952558"/>
                </a:cubicBezTo>
                <a:cubicBezTo>
                  <a:pt x="622064" y="908864"/>
                  <a:pt x="577359" y="925177"/>
                  <a:pt x="668360" y="902423"/>
                </a:cubicBezTo>
                <a:cubicBezTo>
                  <a:pt x="812029" y="806629"/>
                  <a:pt x="630248" y="921483"/>
                  <a:pt x="768614" y="852289"/>
                </a:cubicBezTo>
                <a:cubicBezTo>
                  <a:pt x="803949" y="834618"/>
                  <a:pt x="855320" y="787644"/>
                  <a:pt x="885577" y="768731"/>
                </a:cubicBezTo>
                <a:cubicBezTo>
                  <a:pt x="932770" y="739231"/>
                  <a:pt x="953811" y="734842"/>
                  <a:pt x="1002540" y="718596"/>
                </a:cubicBezTo>
                <a:cubicBezTo>
                  <a:pt x="1027351" y="681375"/>
                  <a:pt x="1035365" y="662251"/>
                  <a:pt x="1069376" y="635038"/>
                </a:cubicBezTo>
                <a:cubicBezTo>
                  <a:pt x="1085057" y="622491"/>
                  <a:pt x="1102794" y="612756"/>
                  <a:pt x="1119503" y="601615"/>
                </a:cubicBezTo>
                <a:cubicBezTo>
                  <a:pt x="1161504" y="475596"/>
                  <a:pt x="1099961" y="626047"/>
                  <a:pt x="1186339" y="518058"/>
                </a:cubicBezTo>
                <a:cubicBezTo>
                  <a:pt x="1197342" y="504302"/>
                  <a:pt x="1194494" y="483322"/>
                  <a:pt x="1203048" y="467923"/>
                </a:cubicBezTo>
                <a:cubicBezTo>
                  <a:pt x="1222553" y="432809"/>
                  <a:pt x="1269884" y="367654"/>
                  <a:pt x="1269884" y="367654"/>
                </a:cubicBezTo>
                <a:cubicBezTo>
                  <a:pt x="1349304" y="129355"/>
                  <a:pt x="1269503" y="377342"/>
                  <a:pt x="1320011" y="200538"/>
                </a:cubicBezTo>
                <a:cubicBezTo>
                  <a:pt x="1331534" y="160203"/>
                  <a:pt x="1348680" y="126305"/>
                  <a:pt x="1353429" y="83557"/>
                </a:cubicBezTo>
                <a:cubicBezTo>
                  <a:pt x="1356504" y="55875"/>
                  <a:pt x="1353429" y="27852"/>
                  <a:pt x="13534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_unitn1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1" name="Picture 10" descr="LOGO_SECONOMICS_CMYK-215x149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</a:t>
            </a:r>
            <a:r>
              <a:rPr lang="en-US" dirty="0"/>
              <a:t>Distribution: HIST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t-sco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6" y="1280922"/>
            <a:ext cx="5675044" cy="5577078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48-234E-4A41-9535-8798A46D90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19249" y="2055520"/>
            <a:ext cx="1405143" cy="969270"/>
          </a:xfrm>
          <a:custGeom>
            <a:avLst/>
            <a:gdLst>
              <a:gd name="connsiteX0" fmla="*/ 0 w 1405143"/>
              <a:gd name="connsiteY0" fmla="*/ 969270 h 969270"/>
              <a:gd name="connsiteX1" fmla="*/ 568106 w 1405143"/>
              <a:gd name="connsiteY1" fmla="*/ 952558 h 969270"/>
              <a:gd name="connsiteX2" fmla="*/ 785323 w 1405143"/>
              <a:gd name="connsiteY2" fmla="*/ 902423 h 969270"/>
              <a:gd name="connsiteX3" fmla="*/ 835450 w 1405143"/>
              <a:gd name="connsiteY3" fmla="*/ 885712 h 969270"/>
              <a:gd name="connsiteX4" fmla="*/ 952413 w 1405143"/>
              <a:gd name="connsiteY4" fmla="*/ 818866 h 969270"/>
              <a:gd name="connsiteX5" fmla="*/ 1102794 w 1405143"/>
              <a:gd name="connsiteY5" fmla="*/ 735308 h 969270"/>
              <a:gd name="connsiteX6" fmla="*/ 1152921 w 1405143"/>
              <a:gd name="connsiteY6" fmla="*/ 685173 h 969270"/>
              <a:gd name="connsiteX7" fmla="*/ 1236466 w 1405143"/>
              <a:gd name="connsiteY7" fmla="*/ 584904 h 969270"/>
              <a:gd name="connsiteX8" fmla="*/ 1286593 w 1405143"/>
              <a:gd name="connsiteY8" fmla="*/ 484635 h 969270"/>
              <a:gd name="connsiteX9" fmla="*/ 1303302 w 1405143"/>
              <a:gd name="connsiteY9" fmla="*/ 434500 h 969270"/>
              <a:gd name="connsiteX10" fmla="*/ 1336720 w 1405143"/>
              <a:gd name="connsiteY10" fmla="*/ 384365 h 969270"/>
              <a:gd name="connsiteX11" fmla="*/ 1370138 w 1405143"/>
              <a:gd name="connsiteY11" fmla="*/ 284096 h 969270"/>
              <a:gd name="connsiteX12" fmla="*/ 1403556 w 1405143"/>
              <a:gd name="connsiteY12" fmla="*/ 150404 h 969270"/>
              <a:gd name="connsiteX13" fmla="*/ 1403556 w 1405143"/>
              <a:gd name="connsiteY13" fmla="*/ 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5143" h="969270">
                <a:moveTo>
                  <a:pt x="0" y="969270"/>
                </a:moveTo>
                <a:lnTo>
                  <a:pt x="568106" y="952558"/>
                </a:lnTo>
                <a:cubicBezTo>
                  <a:pt x="669742" y="947599"/>
                  <a:pt x="692607" y="933333"/>
                  <a:pt x="785323" y="902423"/>
                </a:cubicBezTo>
                <a:lnTo>
                  <a:pt x="835450" y="885712"/>
                </a:lnTo>
                <a:cubicBezTo>
                  <a:pt x="1008868" y="770083"/>
                  <a:pt x="740399" y="946095"/>
                  <a:pt x="952413" y="818866"/>
                </a:cubicBezTo>
                <a:cubicBezTo>
                  <a:pt x="1096048" y="732671"/>
                  <a:pt x="1001966" y="768921"/>
                  <a:pt x="1102794" y="735308"/>
                </a:cubicBezTo>
                <a:cubicBezTo>
                  <a:pt x="1119503" y="718596"/>
                  <a:pt x="1137794" y="703329"/>
                  <a:pt x="1152921" y="685173"/>
                </a:cubicBezTo>
                <a:cubicBezTo>
                  <a:pt x="1269234" y="545576"/>
                  <a:pt x="1090021" y="731373"/>
                  <a:pt x="1236466" y="584904"/>
                </a:cubicBezTo>
                <a:cubicBezTo>
                  <a:pt x="1278465" y="458886"/>
                  <a:pt x="1221811" y="614219"/>
                  <a:pt x="1286593" y="484635"/>
                </a:cubicBezTo>
                <a:cubicBezTo>
                  <a:pt x="1294470" y="468879"/>
                  <a:pt x="1295425" y="450256"/>
                  <a:pt x="1303302" y="434500"/>
                </a:cubicBezTo>
                <a:cubicBezTo>
                  <a:pt x="1312283" y="416536"/>
                  <a:pt x="1328564" y="402718"/>
                  <a:pt x="1336720" y="384365"/>
                </a:cubicBezTo>
                <a:cubicBezTo>
                  <a:pt x="1351027" y="352170"/>
                  <a:pt x="1358999" y="317519"/>
                  <a:pt x="1370138" y="284096"/>
                </a:cubicBezTo>
                <a:cubicBezTo>
                  <a:pt x="1385597" y="237711"/>
                  <a:pt x="1399890" y="201738"/>
                  <a:pt x="1403556" y="150404"/>
                </a:cubicBezTo>
                <a:cubicBezTo>
                  <a:pt x="1407127" y="100397"/>
                  <a:pt x="1403556" y="50135"/>
                  <a:pt x="140355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60287" y="1988674"/>
            <a:ext cx="1354795" cy="1052827"/>
          </a:xfrm>
          <a:custGeom>
            <a:avLst/>
            <a:gdLst>
              <a:gd name="connsiteX0" fmla="*/ 0 w 1354795"/>
              <a:gd name="connsiteY0" fmla="*/ 1052827 h 1052827"/>
              <a:gd name="connsiteX1" fmla="*/ 267344 w 1354795"/>
              <a:gd name="connsiteY1" fmla="*/ 1036116 h 1052827"/>
              <a:gd name="connsiteX2" fmla="*/ 367598 w 1354795"/>
              <a:gd name="connsiteY2" fmla="*/ 1002692 h 1052827"/>
              <a:gd name="connsiteX3" fmla="*/ 534688 w 1354795"/>
              <a:gd name="connsiteY3" fmla="*/ 952558 h 1052827"/>
              <a:gd name="connsiteX4" fmla="*/ 668360 w 1354795"/>
              <a:gd name="connsiteY4" fmla="*/ 902423 h 1052827"/>
              <a:gd name="connsiteX5" fmla="*/ 768614 w 1354795"/>
              <a:gd name="connsiteY5" fmla="*/ 852289 h 1052827"/>
              <a:gd name="connsiteX6" fmla="*/ 885577 w 1354795"/>
              <a:gd name="connsiteY6" fmla="*/ 768731 h 1052827"/>
              <a:gd name="connsiteX7" fmla="*/ 1002540 w 1354795"/>
              <a:gd name="connsiteY7" fmla="*/ 718596 h 1052827"/>
              <a:gd name="connsiteX8" fmla="*/ 1069376 w 1354795"/>
              <a:gd name="connsiteY8" fmla="*/ 635038 h 1052827"/>
              <a:gd name="connsiteX9" fmla="*/ 1119503 w 1354795"/>
              <a:gd name="connsiteY9" fmla="*/ 601615 h 1052827"/>
              <a:gd name="connsiteX10" fmla="*/ 1186339 w 1354795"/>
              <a:gd name="connsiteY10" fmla="*/ 518058 h 1052827"/>
              <a:gd name="connsiteX11" fmla="*/ 1203048 w 1354795"/>
              <a:gd name="connsiteY11" fmla="*/ 467923 h 1052827"/>
              <a:gd name="connsiteX12" fmla="*/ 1269884 w 1354795"/>
              <a:gd name="connsiteY12" fmla="*/ 367654 h 1052827"/>
              <a:gd name="connsiteX13" fmla="*/ 1320011 w 1354795"/>
              <a:gd name="connsiteY13" fmla="*/ 200538 h 1052827"/>
              <a:gd name="connsiteX14" fmla="*/ 1353429 w 1354795"/>
              <a:gd name="connsiteY14" fmla="*/ 83557 h 1052827"/>
              <a:gd name="connsiteX15" fmla="*/ 1353429 w 1354795"/>
              <a:gd name="connsiteY15" fmla="*/ 0 h 105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4795" h="1052827">
                <a:moveTo>
                  <a:pt x="0" y="1052827"/>
                </a:moveTo>
                <a:cubicBezTo>
                  <a:pt x="89115" y="1047257"/>
                  <a:pt x="178874" y="1048182"/>
                  <a:pt x="267344" y="1036116"/>
                </a:cubicBezTo>
                <a:cubicBezTo>
                  <a:pt x="302247" y="1031356"/>
                  <a:pt x="333424" y="1011237"/>
                  <a:pt x="367598" y="1002692"/>
                </a:cubicBezTo>
                <a:cubicBezTo>
                  <a:pt x="415570" y="990698"/>
                  <a:pt x="494006" y="972902"/>
                  <a:pt x="534688" y="952558"/>
                </a:cubicBezTo>
                <a:cubicBezTo>
                  <a:pt x="622064" y="908864"/>
                  <a:pt x="577359" y="925177"/>
                  <a:pt x="668360" y="902423"/>
                </a:cubicBezTo>
                <a:cubicBezTo>
                  <a:pt x="812029" y="806629"/>
                  <a:pt x="630248" y="921483"/>
                  <a:pt x="768614" y="852289"/>
                </a:cubicBezTo>
                <a:cubicBezTo>
                  <a:pt x="803949" y="834618"/>
                  <a:pt x="855320" y="787644"/>
                  <a:pt x="885577" y="768731"/>
                </a:cubicBezTo>
                <a:cubicBezTo>
                  <a:pt x="932770" y="739231"/>
                  <a:pt x="953811" y="734842"/>
                  <a:pt x="1002540" y="718596"/>
                </a:cubicBezTo>
                <a:cubicBezTo>
                  <a:pt x="1027351" y="681375"/>
                  <a:pt x="1035365" y="662251"/>
                  <a:pt x="1069376" y="635038"/>
                </a:cubicBezTo>
                <a:cubicBezTo>
                  <a:pt x="1085057" y="622491"/>
                  <a:pt x="1102794" y="612756"/>
                  <a:pt x="1119503" y="601615"/>
                </a:cubicBezTo>
                <a:cubicBezTo>
                  <a:pt x="1161504" y="475596"/>
                  <a:pt x="1099961" y="626047"/>
                  <a:pt x="1186339" y="518058"/>
                </a:cubicBezTo>
                <a:cubicBezTo>
                  <a:pt x="1197342" y="504302"/>
                  <a:pt x="1194494" y="483322"/>
                  <a:pt x="1203048" y="467923"/>
                </a:cubicBezTo>
                <a:cubicBezTo>
                  <a:pt x="1222553" y="432809"/>
                  <a:pt x="1269884" y="367654"/>
                  <a:pt x="1269884" y="367654"/>
                </a:cubicBezTo>
                <a:cubicBezTo>
                  <a:pt x="1349304" y="129355"/>
                  <a:pt x="1269503" y="377342"/>
                  <a:pt x="1320011" y="200538"/>
                </a:cubicBezTo>
                <a:cubicBezTo>
                  <a:pt x="1331534" y="160203"/>
                  <a:pt x="1348680" y="126305"/>
                  <a:pt x="1353429" y="83557"/>
                </a:cubicBezTo>
                <a:cubicBezTo>
                  <a:pt x="1356504" y="55875"/>
                  <a:pt x="1353429" y="27852"/>
                  <a:pt x="13534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_unitn1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1" name="Picture 10" descr="LOGO_SECONOMICS_CMYK-215x149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</a:t>
            </a:r>
            <a:r>
              <a:rPr lang="en-US" dirty="0"/>
              <a:t>Distribution: HIST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271253" y="1600200"/>
            <a:ext cx="8606117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Introduction </a:t>
            </a:r>
            <a:r>
              <a:rPr lang="en-US" b="1" dirty="0" smtClean="0"/>
              <a:t>(</a:t>
            </a:r>
            <a:r>
              <a:rPr lang="en-US" b="1" dirty="0">
                <a:solidFill>
                  <a:srgbClr val="000000"/>
                </a:solidFill>
              </a:rPr>
              <a:t>3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slides)</a:t>
            </a:r>
          </a:p>
          <a:p>
            <a:pPr lvl="1"/>
            <a:r>
              <a:rPr lang="en-US" dirty="0" smtClean="0"/>
              <a:t>Vulnerability Management </a:t>
            </a:r>
            <a:r>
              <a:rPr lang="en-US" dirty="0" smtClean="0"/>
              <a:t>guidelines: CVSS</a:t>
            </a:r>
            <a:endParaRPr lang="en-US" dirty="0" smtClean="0"/>
          </a:p>
          <a:p>
            <a:pPr lvl="1"/>
            <a:r>
              <a:rPr lang="en-US" dirty="0" smtClean="0"/>
              <a:t>What do the IT Sec Managers need: research question</a:t>
            </a:r>
          </a:p>
          <a:p>
            <a:r>
              <a:rPr lang="en-US" sz="2600" dirty="0" smtClean="0"/>
              <a:t>Vulnerability </a:t>
            </a:r>
            <a:r>
              <a:rPr lang="en-US" sz="2600" dirty="0" smtClean="0"/>
              <a:t>landscapes </a:t>
            </a:r>
            <a:r>
              <a:rPr lang="en-US" b="1" dirty="0" smtClean="0"/>
              <a:t>(5 </a:t>
            </a:r>
            <a:r>
              <a:rPr lang="en-US" b="1" dirty="0" smtClean="0"/>
              <a:t>slides)</a:t>
            </a:r>
            <a:endParaRPr lang="en-US" dirty="0" smtClean="0"/>
          </a:p>
          <a:p>
            <a:pPr lvl="1"/>
            <a:r>
              <a:rPr lang="en-US" dirty="0" smtClean="0"/>
              <a:t>The good guys</a:t>
            </a:r>
          </a:p>
          <a:p>
            <a:pPr lvl="1"/>
            <a:r>
              <a:rPr lang="en-US" dirty="0" smtClean="0"/>
              <a:t>Most bad guys</a:t>
            </a:r>
          </a:p>
          <a:p>
            <a:pPr lvl="1"/>
            <a:r>
              <a:rPr lang="en-US" dirty="0" smtClean="0"/>
              <a:t>Our </a:t>
            </a:r>
            <a:r>
              <a:rPr lang="en-US" dirty="0" smtClean="0"/>
              <a:t>baseline: data</a:t>
            </a:r>
            <a:endParaRPr lang="en-US" dirty="0" smtClean="0"/>
          </a:p>
          <a:p>
            <a:pPr lvl="1"/>
            <a:r>
              <a:rPr lang="en-US" dirty="0" smtClean="0"/>
              <a:t>Reality on attacks, according to the data</a:t>
            </a:r>
          </a:p>
          <a:p>
            <a:r>
              <a:rPr lang="en-US" sz="2600" dirty="0" smtClean="0"/>
              <a:t>Observational analysis of CVSS scores </a:t>
            </a:r>
            <a:r>
              <a:rPr lang="en-US" b="1" dirty="0" smtClean="0"/>
              <a:t>(</a:t>
            </a:r>
            <a:r>
              <a:rPr lang="en-US" b="1" dirty="0" smtClean="0"/>
              <a:t>5</a:t>
            </a:r>
            <a:r>
              <a:rPr lang="en-US" b="1" dirty="0" smtClean="0"/>
              <a:t> slides)</a:t>
            </a:r>
            <a:endParaRPr lang="en-US" dirty="0" smtClean="0"/>
          </a:p>
          <a:p>
            <a:pPr lvl="1"/>
            <a:r>
              <a:rPr lang="en-US" dirty="0" smtClean="0"/>
              <a:t>CVSS distributions</a:t>
            </a:r>
            <a:endParaRPr lang="en-US" dirty="0" smtClean="0"/>
          </a:p>
          <a:p>
            <a:pPr lvl="1"/>
            <a:r>
              <a:rPr lang="en-US" dirty="0" smtClean="0"/>
              <a:t>Map of vulnerabilities, exploits and CVSS </a:t>
            </a:r>
            <a:r>
              <a:rPr lang="en-US" dirty="0" smtClean="0"/>
              <a:t>scores: CVSS not good</a:t>
            </a:r>
            <a:endParaRPr lang="en-US" dirty="0" smtClean="0"/>
          </a:p>
          <a:p>
            <a:r>
              <a:rPr lang="en-US" sz="2600" dirty="0" smtClean="0"/>
              <a:t>What makes the CVSS so inaccurate?</a:t>
            </a:r>
            <a:r>
              <a:rPr lang="en-US" sz="2400" dirty="0" smtClean="0"/>
              <a:t> </a:t>
            </a:r>
            <a:r>
              <a:rPr lang="en-US" b="1" dirty="0" smtClean="0"/>
              <a:t>(15 slides)</a:t>
            </a:r>
          </a:p>
          <a:p>
            <a:pPr lvl="1"/>
            <a:r>
              <a:rPr lang="en-US" dirty="0" smtClean="0"/>
              <a:t>Inspection of CVSS </a:t>
            </a:r>
            <a:r>
              <a:rPr lang="en-US" dirty="0" err="1" smtClean="0"/>
              <a:t>subscore</a:t>
            </a:r>
            <a:r>
              <a:rPr lang="en-US" dirty="0" smtClean="0"/>
              <a:t> distributions</a:t>
            </a:r>
          </a:p>
          <a:p>
            <a:pPr lvl="1"/>
            <a:r>
              <a:rPr lang="en-US" dirty="0" smtClean="0"/>
              <a:t>Case controlled study: CVSS as a test for exploitation</a:t>
            </a:r>
          </a:p>
          <a:p>
            <a:pPr lvl="1"/>
            <a:r>
              <a:rPr lang="en-US" dirty="0" smtClean="0"/>
              <a:t>Relative diminishment in risk with vulnerability patching</a:t>
            </a:r>
          </a:p>
          <a:p>
            <a:r>
              <a:rPr lang="en-US" sz="2600" dirty="0" smtClean="0"/>
              <a:t>Conclusions</a:t>
            </a:r>
            <a:endParaRPr lang="en-US" sz="2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t-sco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6" y="1280922"/>
            <a:ext cx="5675044" cy="5577078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0648-234E-4A41-9535-8798A46D902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19249" y="2055520"/>
            <a:ext cx="1405143" cy="969270"/>
          </a:xfrm>
          <a:custGeom>
            <a:avLst/>
            <a:gdLst>
              <a:gd name="connsiteX0" fmla="*/ 0 w 1405143"/>
              <a:gd name="connsiteY0" fmla="*/ 969270 h 969270"/>
              <a:gd name="connsiteX1" fmla="*/ 568106 w 1405143"/>
              <a:gd name="connsiteY1" fmla="*/ 952558 h 969270"/>
              <a:gd name="connsiteX2" fmla="*/ 785323 w 1405143"/>
              <a:gd name="connsiteY2" fmla="*/ 902423 h 969270"/>
              <a:gd name="connsiteX3" fmla="*/ 835450 w 1405143"/>
              <a:gd name="connsiteY3" fmla="*/ 885712 h 969270"/>
              <a:gd name="connsiteX4" fmla="*/ 952413 w 1405143"/>
              <a:gd name="connsiteY4" fmla="*/ 818866 h 969270"/>
              <a:gd name="connsiteX5" fmla="*/ 1102794 w 1405143"/>
              <a:gd name="connsiteY5" fmla="*/ 735308 h 969270"/>
              <a:gd name="connsiteX6" fmla="*/ 1152921 w 1405143"/>
              <a:gd name="connsiteY6" fmla="*/ 685173 h 969270"/>
              <a:gd name="connsiteX7" fmla="*/ 1236466 w 1405143"/>
              <a:gd name="connsiteY7" fmla="*/ 584904 h 969270"/>
              <a:gd name="connsiteX8" fmla="*/ 1286593 w 1405143"/>
              <a:gd name="connsiteY8" fmla="*/ 484635 h 969270"/>
              <a:gd name="connsiteX9" fmla="*/ 1303302 w 1405143"/>
              <a:gd name="connsiteY9" fmla="*/ 434500 h 969270"/>
              <a:gd name="connsiteX10" fmla="*/ 1336720 w 1405143"/>
              <a:gd name="connsiteY10" fmla="*/ 384365 h 969270"/>
              <a:gd name="connsiteX11" fmla="*/ 1370138 w 1405143"/>
              <a:gd name="connsiteY11" fmla="*/ 284096 h 969270"/>
              <a:gd name="connsiteX12" fmla="*/ 1403556 w 1405143"/>
              <a:gd name="connsiteY12" fmla="*/ 150404 h 969270"/>
              <a:gd name="connsiteX13" fmla="*/ 1403556 w 1405143"/>
              <a:gd name="connsiteY13" fmla="*/ 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5143" h="969270">
                <a:moveTo>
                  <a:pt x="0" y="969270"/>
                </a:moveTo>
                <a:lnTo>
                  <a:pt x="568106" y="952558"/>
                </a:lnTo>
                <a:cubicBezTo>
                  <a:pt x="669742" y="947599"/>
                  <a:pt x="692607" y="933333"/>
                  <a:pt x="785323" y="902423"/>
                </a:cubicBezTo>
                <a:lnTo>
                  <a:pt x="835450" y="885712"/>
                </a:lnTo>
                <a:cubicBezTo>
                  <a:pt x="1008868" y="770083"/>
                  <a:pt x="740399" y="946095"/>
                  <a:pt x="952413" y="818866"/>
                </a:cubicBezTo>
                <a:cubicBezTo>
                  <a:pt x="1096048" y="732671"/>
                  <a:pt x="1001966" y="768921"/>
                  <a:pt x="1102794" y="735308"/>
                </a:cubicBezTo>
                <a:cubicBezTo>
                  <a:pt x="1119503" y="718596"/>
                  <a:pt x="1137794" y="703329"/>
                  <a:pt x="1152921" y="685173"/>
                </a:cubicBezTo>
                <a:cubicBezTo>
                  <a:pt x="1269234" y="545576"/>
                  <a:pt x="1090021" y="731373"/>
                  <a:pt x="1236466" y="584904"/>
                </a:cubicBezTo>
                <a:cubicBezTo>
                  <a:pt x="1278465" y="458886"/>
                  <a:pt x="1221811" y="614219"/>
                  <a:pt x="1286593" y="484635"/>
                </a:cubicBezTo>
                <a:cubicBezTo>
                  <a:pt x="1294470" y="468879"/>
                  <a:pt x="1295425" y="450256"/>
                  <a:pt x="1303302" y="434500"/>
                </a:cubicBezTo>
                <a:cubicBezTo>
                  <a:pt x="1312283" y="416536"/>
                  <a:pt x="1328564" y="402718"/>
                  <a:pt x="1336720" y="384365"/>
                </a:cubicBezTo>
                <a:cubicBezTo>
                  <a:pt x="1351027" y="352170"/>
                  <a:pt x="1358999" y="317519"/>
                  <a:pt x="1370138" y="284096"/>
                </a:cubicBezTo>
                <a:cubicBezTo>
                  <a:pt x="1385597" y="237711"/>
                  <a:pt x="1399890" y="201738"/>
                  <a:pt x="1403556" y="150404"/>
                </a:cubicBezTo>
                <a:cubicBezTo>
                  <a:pt x="1407127" y="100397"/>
                  <a:pt x="1403556" y="50135"/>
                  <a:pt x="140355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60287" y="1988674"/>
            <a:ext cx="1354795" cy="1052827"/>
          </a:xfrm>
          <a:custGeom>
            <a:avLst/>
            <a:gdLst>
              <a:gd name="connsiteX0" fmla="*/ 0 w 1354795"/>
              <a:gd name="connsiteY0" fmla="*/ 1052827 h 1052827"/>
              <a:gd name="connsiteX1" fmla="*/ 267344 w 1354795"/>
              <a:gd name="connsiteY1" fmla="*/ 1036116 h 1052827"/>
              <a:gd name="connsiteX2" fmla="*/ 367598 w 1354795"/>
              <a:gd name="connsiteY2" fmla="*/ 1002692 h 1052827"/>
              <a:gd name="connsiteX3" fmla="*/ 534688 w 1354795"/>
              <a:gd name="connsiteY3" fmla="*/ 952558 h 1052827"/>
              <a:gd name="connsiteX4" fmla="*/ 668360 w 1354795"/>
              <a:gd name="connsiteY4" fmla="*/ 902423 h 1052827"/>
              <a:gd name="connsiteX5" fmla="*/ 768614 w 1354795"/>
              <a:gd name="connsiteY5" fmla="*/ 852289 h 1052827"/>
              <a:gd name="connsiteX6" fmla="*/ 885577 w 1354795"/>
              <a:gd name="connsiteY6" fmla="*/ 768731 h 1052827"/>
              <a:gd name="connsiteX7" fmla="*/ 1002540 w 1354795"/>
              <a:gd name="connsiteY7" fmla="*/ 718596 h 1052827"/>
              <a:gd name="connsiteX8" fmla="*/ 1069376 w 1354795"/>
              <a:gd name="connsiteY8" fmla="*/ 635038 h 1052827"/>
              <a:gd name="connsiteX9" fmla="*/ 1119503 w 1354795"/>
              <a:gd name="connsiteY9" fmla="*/ 601615 h 1052827"/>
              <a:gd name="connsiteX10" fmla="*/ 1186339 w 1354795"/>
              <a:gd name="connsiteY10" fmla="*/ 518058 h 1052827"/>
              <a:gd name="connsiteX11" fmla="*/ 1203048 w 1354795"/>
              <a:gd name="connsiteY11" fmla="*/ 467923 h 1052827"/>
              <a:gd name="connsiteX12" fmla="*/ 1269884 w 1354795"/>
              <a:gd name="connsiteY12" fmla="*/ 367654 h 1052827"/>
              <a:gd name="connsiteX13" fmla="*/ 1320011 w 1354795"/>
              <a:gd name="connsiteY13" fmla="*/ 200538 h 1052827"/>
              <a:gd name="connsiteX14" fmla="*/ 1353429 w 1354795"/>
              <a:gd name="connsiteY14" fmla="*/ 83557 h 1052827"/>
              <a:gd name="connsiteX15" fmla="*/ 1353429 w 1354795"/>
              <a:gd name="connsiteY15" fmla="*/ 0 h 105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4795" h="1052827">
                <a:moveTo>
                  <a:pt x="0" y="1052827"/>
                </a:moveTo>
                <a:cubicBezTo>
                  <a:pt x="89115" y="1047257"/>
                  <a:pt x="178874" y="1048182"/>
                  <a:pt x="267344" y="1036116"/>
                </a:cubicBezTo>
                <a:cubicBezTo>
                  <a:pt x="302247" y="1031356"/>
                  <a:pt x="333424" y="1011237"/>
                  <a:pt x="367598" y="1002692"/>
                </a:cubicBezTo>
                <a:cubicBezTo>
                  <a:pt x="415570" y="990698"/>
                  <a:pt x="494006" y="972902"/>
                  <a:pt x="534688" y="952558"/>
                </a:cubicBezTo>
                <a:cubicBezTo>
                  <a:pt x="622064" y="908864"/>
                  <a:pt x="577359" y="925177"/>
                  <a:pt x="668360" y="902423"/>
                </a:cubicBezTo>
                <a:cubicBezTo>
                  <a:pt x="812029" y="806629"/>
                  <a:pt x="630248" y="921483"/>
                  <a:pt x="768614" y="852289"/>
                </a:cubicBezTo>
                <a:cubicBezTo>
                  <a:pt x="803949" y="834618"/>
                  <a:pt x="855320" y="787644"/>
                  <a:pt x="885577" y="768731"/>
                </a:cubicBezTo>
                <a:cubicBezTo>
                  <a:pt x="932770" y="739231"/>
                  <a:pt x="953811" y="734842"/>
                  <a:pt x="1002540" y="718596"/>
                </a:cubicBezTo>
                <a:cubicBezTo>
                  <a:pt x="1027351" y="681375"/>
                  <a:pt x="1035365" y="662251"/>
                  <a:pt x="1069376" y="635038"/>
                </a:cubicBezTo>
                <a:cubicBezTo>
                  <a:pt x="1085057" y="622491"/>
                  <a:pt x="1102794" y="612756"/>
                  <a:pt x="1119503" y="601615"/>
                </a:cubicBezTo>
                <a:cubicBezTo>
                  <a:pt x="1161504" y="475596"/>
                  <a:pt x="1099961" y="626047"/>
                  <a:pt x="1186339" y="518058"/>
                </a:cubicBezTo>
                <a:cubicBezTo>
                  <a:pt x="1197342" y="504302"/>
                  <a:pt x="1194494" y="483322"/>
                  <a:pt x="1203048" y="467923"/>
                </a:cubicBezTo>
                <a:cubicBezTo>
                  <a:pt x="1222553" y="432809"/>
                  <a:pt x="1269884" y="367654"/>
                  <a:pt x="1269884" y="367654"/>
                </a:cubicBezTo>
                <a:cubicBezTo>
                  <a:pt x="1349304" y="129355"/>
                  <a:pt x="1269503" y="377342"/>
                  <a:pt x="1320011" y="200538"/>
                </a:cubicBezTo>
                <a:cubicBezTo>
                  <a:pt x="1331534" y="160203"/>
                  <a:pt x="1348680" y="126305"/>
                  <a:pt x="1353429" y="83557"/>
                </a:cubicBezTo>
                <a:cubicBezTo>
                  <a:pt x="1356504" y="55875"/>
                  <a:pt x="1353429" y="27852"/>
                  <a:pt x="1353429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52921" y="4495405"/>
            <a:ext cx="1938244" cy="1520751"/>
          </a:xfrm>
          <a:custGeom>
            <a:avLst/>
            <a:gdLst>
              <a:gd name="connsiteX0" fmla="*/ 0 w 1938244"/>
              <a:gd name="connsiteY0" fmla="*/ 1520751 h 1520751"/>
              <a:gd name="connsiteX1" fmla="*/ 183799 w 1938244"/>
              <a:gd name="connsiteY1" fmla="*/ 1504039 h 1520751"/>
              <a:gd name="connsiteX2" fmla="*/ 317471 w 1938244"/>
              <a:gd name="connsiteY2" fmla="*/ 1470616 h 1520751"/>
              <a:gd name="connsiteX3" fmla="*/ 417725 w 1938244"/>
              <a:gd name="connsiteY3" fmla="*/ 1403770 h 1520751"/>
              <a:gd name="connsiteX4" fmla="*/ 501270 w 1938244"/>
              <a:gd name="connsiteY4" fmla="*/ 1320212 h 1520751"/>
              <a:gd name="connsiteX5" fmla="*/ 601524 w 1938244"/>
              <a:gd name="connsiteY5" fmla="*/ 1253366 h 1520751"/>
              <a:gd name="connsiteX6" fmla="*/ 668360 w 1938244"/>
              <a:gd name="connsiteY6" fmla="*/ 1153097 h 1520751"/>
              <a:gd name="connsiteX7" fmla="*/ 701778 w 1938244"/>
              <a:gd name="connsiteY7" fmla="*/ 1102962 h 1520751"/>
              <a:gd name="connsiteX8" fmla="*/ 718487 w 1938244"/>
              <a:gd name="connsiteY8" fmla="*/ 1052828 h 1520751"/>
              <a:gd name="connsiteX9" fmla="*/ 751905 w 1938244"/>
              <a:gd name="connsiteY9" fmla="*/ 1002693 h 1520751"/>
              <a:gd name="connsiteX10" fmla="*/ 785323 w 1938244"/>
              <a:gd name="connsiteY10" fmla="*/ 885712 h 1520751"/>
              <a:gd name="connsiteX11" fmla="*/ 802032 w 1938244"/>
              <a:gd name="connsiteY11" fmla="*/ 835578 h 1520751"/>
              <a:gd name="connsiteX12" fmla="*/ 818741 w 1938244"/>
              <a:gd name="connsiteY12" fmla="*/ 718597 h 1520751"/>
              <a:gd name="connsiteX13" fmla="*/ 868868 w 1938244"/>
              <a:gd name="connsiteY13" fmla="*/ 534770 h 1520751"/>
              <a:gd name="connsiteX14" fmla="*/ 885577 w 1938244"/>
              <a:gd name="connsiteY14" fmla="*/ 417789 h 1520751"/>
              <a:gd name="connsiteX15" fmla="*/ 952413 w 1938244"/>
              <a:gd name="connsiteY15" fmla="*/ 183827 h 1520751"/>
              <a:gd name="connsiteX16" fmla="*/ 985831 w 1938244"/>
              <a:gd name="connsiteY16" fmla="*/ 116981 h 1520751"/>
              <a:gd name="connsiteX17" fmla="*/ 1086085 w 1938244"/>
              <a:gd name="connsiteY17" fmla="*/ 33424 h 1520751"/>
              <a:gd name="connsiteX18" fmla="*/ 1203048 w 1938244"/>
              <a:gd name="connsiteY18" fmla="*/ 0 h 1520751"/>
              <a:gd name="connsiteX19" fmla="*/ 1269884 w 1938244"/>
              <a:gd name="connsiteY19" fmla="*/ 16712 h 1520751"/>
              <a:gd name="connsiteX20" fmla="*/ 1353429 w 1938244"/>
              <a:gd name="connsiteY20" fmla="*/ 100270 h 1520751"/>
              <a:gd name="connsiteX21" fmla="*/ 1386847 w 1938244"/>
              <a:gd name="connsiteY21" fmla="*/ 200539 h 1520751"/>
              <a:gd name="connsiteX22" fmla="*/ 1403556 w 1938244"/>
              <a:gd name="connsiteY22" fmla="*/ 818866 h 1520751"/>
              <a:gd name="connsiteX23" fmla="*/ 1453683 w 1938244"/>
              <a:gd name="connsiteY23" fmla="*/ 1002693 h 1520751"/>
              <a:gd name="connsiteX24" fmla="*/ 1470392 w 1938244"/>
              <a:gd name="connsiteY24" fmla="*/ 1052828 h 1520751"/>
              <a:gd name="connsiteX25" fmla="*/ 1537228 w 1938244"/>
              <a:gd name="connsiteY25" fmla="*/ 1153097 h 1520751"/>
              <a:gd name="connsiteX26" fmla="*/ 1553937 w 1938244"/>
              <a:gd name="connsiteY26" fmla="*/ 1203232 h 1520751"/>
              <a:gd name="connsiteX27" fmla="*/ 1687609 w 1938244"/>
              <a:gd name="connsiteY27" fmla="*/ 1353636 h 1520751"/>
              <a:gd name="connsiteX28" fmla="*/ 1771154 w 1938244"/>
              <a:gd name="connsiteY28" fmla="*/ 1387059 h 1520751"/>
              <a:gd name="connsiteX29" fmla="*/ 1888117 w 1938244"/>
              <a:gd name="connsiteY29" fmla="*/ 1437193 h 1520751"/>
              <a:gd name="connsiteX30" fmla="*/ 1938244 w 1938244"/>
              <a:gd name="connsiteY30" fmla="*/ 1437193 h 152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38244" h="1520751">
                <a:moveTo>
                  <a:pt x="0" y="1520751"/>
                </a:moveTo>
                <a:cubicBezTo>
                  <a:pt x="61266" y="1515180"/>
                  <a:pt x="123033" y="1513635"/>
                  <a:pt x="183799" y="1504039"/>
                </a:cubicBezTo>
                <a:cubicBezTo>
                  <a:pt x="229166" y="1496875"/>
                  <a:pt x="317471" y="1470616"/>
                  <a:pt x="317471" y="1470616"/>
                </a:cubicBezTo>
                <a:cubicBezTo>
                  <a:pt x="350889" y="1448334"/>
                  <a:pt x="389326" y="1432173"/>
                  <a:pt x="417725" y="1403770"/>
                </a:cubicBezTo>
                <a:cubicBezTo>
                  <a:pt x="445573" y="1375917"/>
                  <a:pt x="468500" y="1342062"/>
                  <a:pt x="501270" y="1320212"/>
                </a:cubicBezTo>
                <a:lnTo>
                  <a:pt x="601524" y="1253366"/>
                </a:lnTo>
                <a:lnTo>
                  <a:pt x="668360" y="1153097"/>
                </a:lnTo>
                <a:cubicBezTo>
                  <a:pt x="679499" y="1136385"/>
                  <a:pt x="695428" y="1122016"/>
                  <a:pt x="701778" y="1102962"/>
                </a:cubicBezTo>
                <a:cubicBezTo>
                  <a:pt x="707348" y="1086251"/>
                  <a:pt x="710610" y="1068584"/>
                  <a:pt x="718487" y="1052828"/>
                </a:cubicBezTo>
                <a:cubicBezTo>
                  <a:pt x="727468" y="1034864"/>
                  <a:pt x="742924" y="1020657"/>
                  <a:pt x="751905" y="1002693"/>
                </a:cubicBezTo>
                <a:cubicBezTo>
                  <a:pt x="765259" y="975981"/>
                  <a:pt x="778185" y="910698"/>
                  <a:pt x="785323" y="885712"/>
                </a:cubicBezTo>
                <a:cubicBezTo>
                  <a:pt x="790162" y="868775"/>
                  <a:pt x="796462" y="852289"/>
                  <a:pt x="802032" y="835578"/>
                </a:cubicBezTo>
                <a:cubicBezTo>
                  <a:pt x="807602" y="796584"/>
                  <a:pt x="809885" y="756978"/>
                  <a:pt x="818741" y="718597"/>
                </a:cubicBezTo>
                <a:cubicBezTo>
                  <a:pt x="877483" y="464008"/>
                  <a:pt x="832074" y="755567"/>
                  <a:pt x="868868" y="534770"/>
                </a:cubicBezTo>
                <a:cubicBezTo>
                  <a:pt x="875343" y="495916"/>
                  <a:pt x="877853" y="456414"/>
                  <a:pt x="885577" y="417789"/>
                </a:cubicBezTo>
                <a:cubicBezTo>
                  <a:pt x="892715" y="382096"/>
                  <a:pt x="931180" y="226299"/>
                  <a:pt x="952413" y="183827"/>
                </a:cubicBezTo>
                <a:cubicBezTo>
                  <a:pt x="963552" y="161545"/>
                  <a:pt x="971353" y="137253"/>
                  <a:pt x="985831" y="116981"/>
                </a:cubicBezTo>
                <a:cubicBezTo>
                  <a:pt x="1006360" y="88237"/>
                  <a:pt x="1053516" y="49711"/>
                  <a:pt x="1086085" y="33424"/>
                </a:cubicBezTo>
                <a:cubicBezTo>
                  <a:pt x="1110057" y="21436"/>
                  <a:pt x="1181632" y="5355"/>
                  <a:pt x="1203048" y="0"/>
                </a:cubicBezTo>
                <a:cubicBezTo>
                  <a:pt x="1225327" y="5571"/>
                  <a:pt x="1248777" y="7665"/>
                  <a:pt x="1269884" y="16712"/>
                </a:cubicBezTo>
                <a:cubicBezTo>
                  <a:pt x="1309639" y="33753"/>
                  <a:pt x="1335956" y="60950"/>
                  <a:pt x="1353429" y="100270"/>
                </a:cubicBezTo>
                <a:cubicBezTo>
                  <a:pt x="1367736" y="132465"/>
                  <a:pt x="1386847" y="200539"/>
                  <a:pt x="1386847" y="200539"/>
                </a:cubicBezTo>
                <a:cubicBezTo>
                  <a:pt x="1392417" y="406648"/>
                  <a:pt x="1393750" y="612915"/>
                  <a:pt x="1403556" y="818866"/>
                </a:cubicBezTo>
                <a:cubicBezTo>
                  <a:pt x="1406180" y="873982"/>
                  <a:pt x="1437322" y="953603"/>
                  <a:pt x="1453683" y="1002693"/>
                </a:cubicBezTo>
                <a:cubicBezTo>
                  <a:pt x="1459253" y="1019405"/>
                  <a:pt x="1460622" y="1038170"/>
                  <a:pt x="1470392" y="1052828"/>
                </a:cubicBezTo>
                <a:cubicBezTo>
                  <a:pt x="1492671" y="1086251"/>
                  <a:pt x="1524528" y="1114990"/>
                  <a:pt x="1537228" y="1153097"/>
                </a:cubicBezTo>
                <a:cubicBezTo>
                  <a:pt x="1542798" y="1169809"/>
                  <a:pt x="1545383" y="1187833"/>
                  <a:pt x="1553937" y="1203232"/>
                </a:cubicBezTo>
                <a:cubicBezTo>
                  <a:pt x="1594080" y="1275500"/>
                  <a:pt x="1617858" y="1314880"/>
                  <a:pt x="1687609" y="1353636"/>
                </a:cubicBezTo>
                <a:cubicBezTo>
                  <a:pt x="1713828" y="1368204"/>
                  <a:pt x="1743746" y="1374876"/>
                  <a:pt x="1771154" y="1387059"/>
                </a:cubicBezTo>
                <a:cubicBezTo>
                  <a:pt x="1807677" y="1403294"/>
                  <a:pt x="1846932" y="1430328"/>
                  <a:pt x="1888117" y="1437193"/>
                </a:cubicBezTo>
                <a:cubicBezTo>
                  <a:pt x="1904599" y="1439940"/>
                  <a:pt x="1921535" y="1437193"/>
                  <a:pt x="1938244" y="1437193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960033" y="4545540"/>
            <a:ext cx="2005080" cy="1437193"/>
          </a:xfrm>
          <a:custGeom>
            <a:avLst/>
            <a:gdLst>
              <a:gd name="connsiteX0" fmla="*/ 0 w 2005080"/>
              <a:gd name="connsiteY0" fmla="*/ 1437193 h 1437193"/>
              <a:gd name="connsiteX1" fmla="*/ 250635 w 2005080"/>
              <a:gd name="connsiteY1" fmla="*/ 1387058 h 1437193"/>
              <a:gd name="connsiteX2" fmla="*/ 350889 w 2005080"/>
              <a:gd name="connsiteY2" fmla="*/ 1236654 h 1437193"/>
              <a:gd name="connsiteX3" fmla="*/ 384307 w 2005080"/>
              <a:gd name="connsiteY3" fmla="*/ 1186520 h 1437193"/>
              <a:gd name="connsiteX4" fmla="*/ 434434 w 2005080"/>
              <a:gd name="connsiteY4" fmla="*/ 1019404 h 1437193"/>
              <a:gd name="connsiteX5" fmla="*/ 451143 w 2005080"/>
              <a:gd name="connsiteY5" fmla="*/ 969270 h 1437193"/>
              <a:gd name="connsiteX6" fmla="*/ 484561 w 2005080"/>
              <a:gd name="connsiteY6" fmla="*/ 802154 h 1437193"/>
              <a:gd name="connsiteX7" fmla="*/ 501270 w 2005080"/>
              <a:gd name="connsiteY7" fmla="*/ 685173 h 1437193"/>
              <a:gd name="connsiteX8" fmla="*/ 517979 w 2005080"/>
              <a:gd name="connsiteY8" fmla="*/ 635039 h 1437193"/>
              <a:gd name="connsiteX9" fmla="*/ 568106 w 2005080"/>
              <a:gd name="connsiteY9" fmla="*/ 451212 h 1437193"/>
              <a:gd name="connsiteX10" fmla="*/ 618233 w 2005080"/>
              <a:gd name="connsiteY10" fmla="*/ 350942 h 1437193"/>
              <a:gd name="connsiteX11" fmla="*/ 668360 w 2005080"/>
              <a:gd name="connsiteY11" fmla="*/ 317519 h 1437193"/>
              <a:gd name="connsiteX12" fmla="*/ 802032 w 2005080"/>
              <a:gd name="connsiteY12" fmla="*/ 284096 h 1437193"/>
              <a:gd name="connsiteX13" fmla="*/ 852159 w 2005080"/>
              <a:gd name="connsiteY13" fmla="*/ 300808 h 1437193"/>
              <a:gd name="connsiteX14" fmla="*/ 918995 w 2005080"/>
              <a:gd name="connsiteY14" fmla="*/ 401077 h 1437193"/>
              <a:gd name="connsiteX15" fmla="*/ 952413 w 2005080"/>
              <a:gd name="connsiteY15" fmla="*/ 467923 h 1437193"/>
              <a:gd name="connsiteX16" fmla="*/ 985831 w 2005080"/>
              <a:gd name="connsiteY16" fmla="*/ 568193 h 1437193"/>
              <a:gd name="connsiteX17" fmla="*/ 1019249 w 2005080"/>
              <a:gd name="connsiteY17" fmla="*/ 1036116 h 1437193"/>
              <a:gd name="connsiteX18" fmla="*/ 1052667 w 2005080"/>
              <a:gd name="connsiteY18" fmla="*/ 1153097 h 1437193"/>
              <a:gd name="connsiteX19" fmla="*/ 1102794 w 2005080"/>
              <a:gd name="connsiteY19" fmla="*/ 1169808 h 1437193"/>
              <a:gd name="connsiteX20" fmla="*/ 1136212 w 2005080"/>
              <a:gd name="connsiteY20" fmla="*/ 83558 h 1437193"/>
              <a:gd name="connsiteX21" fmla="*/ 1203048 w 2005080"/>
              <a:gd name="connsiteY21" fmla="*/ 0 h 1437193"/>
              <a:gd name="connsiteX22" fmla="*/ 1353429 w 2005080"/>
              <a:gd name="connsiteY22" fmla="*/ 16712 h 1437193"/>
              <a:gd name="connsiteX23" fmla="*/ 1386847 w 2005080"/>
              <a:gd name="connsiteY23" fmla="*/ 66846 h 1437193"/>
              <a:gd name="connsiteX24" fmla="*/ 1420265 w 2005080"/>
              <a:gd name="connsiteY24" fmla="*/ 250673 h 1437193"/>
              <a:gd name="connsiteX25" fmla="*/ 1453683 w 2005080"/>
              <a:gd name="connsiteY25" fmla="*/ 551481 h 1437193"/>
              <a:gd name="connsiteX26" fmla="*/ 1503810 w 2005080"/>
              <a:gd name="connsiteY26" fmla="*/ 768731 h 1437193"/>
              <a:gd name="connsiteX27" fmla="*/ 1587355 w 2005080"/>
              <a:gd name="connsiteY27" fmla="*/ 919135 h 1437193"/>
              <a:gd name="connsiteX28" fmla="*/ 1687609 w 2005080"/>
              <a:gd name="connsiteY28" fmla="*/ 1036116 h 1437193"/>
              <a:gd name="connsiteX29" fmla="*/ 1737736 w 2005080"/>
              <a:gd name="connsiteY29" fmla="*/ 1052827 h 1437193"/>
              <a:gd name="connsiteX30" fmla="*/ 1854699 w 2005080"/>
              <a:gd name="connsiteY30" fmla="*/ 1119674 h 1437193"/>
              <a:gd name="connsiteX31" fmla="*/ 2005080 w 2005080"/>
              <a:gd name="connsiteY31" fmla="*/ 1119674 h 143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5080" h="1437193">
                <a:moveTo>
                  <a:pt x="0" y="1437193"/>
                </a:moveTo>
                <a:cubicBezTo>
                  <a:pt x="61529" y="1432065"/>
                  <a:pt x="192315" y="1453719"/>
                  <a:pt x="250635" y="1387058"/>
                </a:cubicBezTo>
                <a:cubicBezTo>
                  <a:pt x="250640" y="1387053"/>
                  <a:pt x="334178" y="1261724"/>
                  <a:pt x="350889" y="1236654"/>
                </a:cubicBezTo>
                <a:lnTo>
                  <a:pt x="384307" y="1186520"/>
                </a:lnTo>
                <a:cubicBezTo>
                  <a:pt x="463727" y="948221"/>
                  <a:pt x="383926" y="1196208"/>
                  <a:pt x="434434" y="1019404"/>
                </a:cubicBezTo>
                <a:cubicBezTo>
                  <a:pt x="439273" y="1002467"/>
                  <a:pt x="447183" y="986434"/>
                  <a:pt x="451143" y="969270"/>
                </a:cubicBezTo>
                <a:cubicBezTo>
                  <a:pt x="463915" y="913916"/>
                  <a:pt x="474690" y="858098"/>
                  <a:pt x="484561" y="802154"/>
                </a:cubicBezTo>
                <a:cubicBezTo>
                  <a:pt x="491405" y="763364"/>
                  <a:pt x="493546" y="723798"/>
                  <a:pt x="501270" y="685173"/>
                </a:cubicBezTo>
                <a:cubicBezTo>
                  <a:pt x="504724" y="667900"/>
                  <a:pt x="513707" y="652128"/>
                  <a:pt x="517979" y="635039"/>
                </a:cubicBezTo>
                <a:cubicBezTo>
                  <a:pt x="565215" y="446068"/>
                  <a:pt x="496412" y="666326"/>
                  <a:pt x="568106" y="451212"/>
                </a:cubicBezTo>
                <a:cubicBezTo>
                  <a:pt x="581695" y="410438"/>
                  <a:pt x="585842" y="383338"/>
                  <a:pt x="618233" y="350942"/>
                </a:cubicBezTo>
                <a:cubicBezTo>
                  <a:pt x="632432" y="336740"/>
                  <a:pt x="650398" y="326501"/>
                  <a:pt x="668360" y="317519"/>
                </a:cubicBezTo>
                <a:cubicBezTo>
                  <a:pt x="702610" y="300392"/>
                  <a:pt x="770260" y="290452"/>
                  <a:pt x="802032" y="284096"/>
                </a:cubicBezTo>
                <a:cubicBezTo>
                  <a:pt x="818741" y="289667"/>
                  <a:pt x="837505" y="291037"/>
                  <a:pt x="852159" y="300808"/>
                </a:cubicBezTo>
                <a:cubicBezTo>
                  <a:pt x="915201" y="342842"/>
                  <a:pt x="894471" y="343846"/>
                  <a:pt x="918995" y="401077"/>
                </a:cubicBezTo>
                <a:cubicBezTo>
                  <a:pt x="928807" y="423975"/>
                  <a:pt x="943162" y="444793"/>
                  <a:pt x="952413" y="467923"/>
                </a:cubicBezTo>
                <a:cubicBezTo>
                  <a:pt x="965496" y="500635"/>
                  <a:pt x="985831" y="568193"/>
                  <a:pt x="985831" y="568193"/>
                </a:cubicBezTo>
                <a:cubicBezTo>
                  <a:pt x="990665" y="645550"/>
                  <a:pt x="1007187" y="939606"/>
                  <a:pt x="1019249" y="1036116"/>
                </a:cubicBezTo>
                <a:cubicBezTo>
                  <a:pt x="1019311" y="1036611"/>
                  <a:pt x="1044740" y="1145169"/>
                  <a:pt x="1052667" y="1153097"/>
                </a:cubicBezTo>
                <a:cubicBezTo>
                  <a:pt x="1065120" y="1165552"/>
                  <a:pt x="1086085" y="1164238"/>
                  <a:pt x="1102794" y="1169808"/>
                </a:cubicBezTo>
                <a:cubicBezTo>
                  <a:pt x="1113933" y="807725"/>
                  <a:pt x="1120479" y="445471"/>
                  <a:pt x="1136212" y="83558"/>
                </a:cubicBezTo>
                <a:cubicBezTo>
                  <a:pt x="1139606" y="5488"/>
                  <a:pt x="1144619" y="19480"/>
                  <a:pt x="1203048" y="0"/>
                </a:cubicBezTo>
                <a:cubicBezTo>
                  <a:pt x="1253175" y="5571"/>
                  <a:pt x="1306031" y="-526"/>
                  <a:pt x="1353429" y="16712"/>
                </a:cubicBezTo>
                <a:cubicBezTo>
                  <a:pt x="1372303" y="23576"/>
                  <a:pt x="1379796" y="48041"/>
                  <a:pt x="1386847" y="66846"/>
                </a:cubicBezTo>
                <a:cubicBezTo>
                  <a:pt x="1393263" y="83957"/>
                  <a:pt x="1419092" y="241288"/>
                  <a:pt x="1420265" y="250673"/>
                </a:cubicBezTo>
                <a:cubicBezTo>
                  <a:pt x="1432777" y="350780"/>
                  <a:pt x="1433900" y="452553"/>
                  <a:pt x="1453683" y="551481"/>
                </a:cubicBezTo>
                <a:cubicBezTo>
                  <a:pt x="1462602" y="596082"/>
                  <a:pt x="1477807" y="708049"/>
                  <a:pt x="1503810" y="768731"/>
                </a:cubicBezTo>
                <a:cubicBezTo>
                  <a:pt x="1522919" y="813327"/>
                  <a:pt x="1562005" y="881105"/>
                  <a:pt x="1587355" y="919135"/>
                </a:cubicBezTo>
                <a:cubicBezTo>
                  <a:pt x="1605884" y="946933"/>
                  <a:pt x="1656631" y="1015461"/>
                  <a:pt x="1687609" y="1036116"/>
                </a:cubicBezTo>
                <a:cubicBezTo>
                  <a:pt x="1702263" y="1045887"/>
                  <a:pt x="1721027" y="1047257"/>
                  <a:pt x="1737736" y="1052827"/>
                </a:cubicBezTo>
                <a:cubicBezTo>
                  <a:pt x="1762438" y="1069298"/>
                  <a:pt x="1827142" y="1115434"/>
                  <a:pt x="1854699" y="1119674"/>
                </a:cubicBezTo>
                <a:cubicBezTo>
                  <a:pt x="1904243" y="1127298"/>
                  <a:pt x="1954953" y="1119674"/>
                  <a:pt x="2005080" y="111967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</a:t>
            </a:r>
            <a:r>
              <a:rPr lang="en-US" dirty="0"/>
              <a:t>Distribution: HIST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632179"/>
            <a:ext cx="7903325" cy="1143000"/>
          </a:xfrm>
        </p:spPr>
        <p:txBody>
          <a:bodyPr/>
          <a:lstStyle/>
          <a:p>
            <a:r>
              <a:rPr lang="it-IT" dirty="0"/>
              <a:t>CVSS </a:t>
            </a:r>
            <a:r>
              <a:rPr lang="it-IT" dirty="0" smtClean="0"/>
              <a:t>Distribution: </a:t>
            </a:r>
            <a:r>
              <a:rPr lang="it-IT" dirty="0" smtClean="0"/>
              <a:t>VENN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1" name="Picture 10" descr="cvss-ma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7231"/>
            <a:ext cx="5227503" cy="48738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9602" y="2113287"/>
            <a:ext cx="443273" cy="443273"/>
          </a:xfrm>
          <a:prstGeom prst="rect">
            <a:avLst/>
          </a:prstGeom>
          <a:solidFill>
            <a:srgbClr val="66C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19602" y="2999929"/>
            <a:ext cx="443273" cy="443273"/>
          </a:xfrm>
          <a:prstGeom prst="rect">
            <a:avLst/>
          </a:prstGeom>
          <a:solidFill>
            <a:srgbClr val="F580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9602" y="3868574"/>
            <a:ext cx="443273" cy="443273"/>
          </a:xfrm>
          <a:prstGeom prst="rect">
            <a:avLst/>
          </a:prstGeom>
          <a:solidFill>
            <a:srgbClr val="DC04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57472" y="211533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CVSS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57472" y="3013911"/>
            <a:ext cx="155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CVSS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52408" y="3882605"/>
            <a:ext cx="119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CVSS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conclusions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Attackers </a:t>
            </a:r>
            <a:r>
              <a:rPr lang="en-US" sz="2400" dirty="0" smtClean="0">
                <a:solidFill>
                  <a:srgbClr val="FF0000"/>
                </a:solidFill>
              </a:rPr>
              <a:t>choose</a:t>
            </a:r>
            <a:r>
              <a:rPr lang="en-US" sz="2400" dirty="0" smtClean="0"/>
              <a:t> vulnerabilities </a:t>
            </a:r>
            <a:r>
              <a:rPr lang="en-US" sz="2400" dirty="0" smtClean="0">
                <a:solidFill>
                  <a:srgbClr val="FF0000"/>
                </a:solidFill>
              </a:rPr>
              <a:t>autonomously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They do not care about every </a:t>
            </a:r>
            <a:r>
              <a:rPr lang="en-US" sz="2400" dirty="0" smtClean="0">
                <a:solidFill>
                  <a:srgbClr val="FF0000"/>
                </a:solidFill>
              </a:rPr>
              <a:t>vulnerability</a:t>
            </a:r>
            <a:r>
              <a:rPr lang="en-US" sz="2400" dirty="0" smtClean="0"/>
              <a:t> (NVD)</a:t>
            </a:r>
          </a:p>
          <a:p>
            <a:pPr lvl="1"/>
            <a:r>
              <a:rPr lang="en-US" sz="2400" dirty="0" smtClean="0"/>
              <a:t>They do not care about every </a:t>
            </a:r>
            <a:r>
              <a:rPr lang="en-US" sz="2400" dirty="0" smtClean="0">
                <a:solidFill>
                  <a:srgbClr val="FF0000"/>
                </a:solidFill>
              </a:rPr>
              <a:t>exploit</a:t>
            </a:r>
            <a:r>
              <a:rPr lang="en-US" sz="2400" dirty="0" smtClean="0"/>
              <a:t> (EDB)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HIGH, MED+LOW score vulnerabilities are uniformly distributed in SYM dataset</a:t>
            </a:r>
            <a:endParaRPr lang="en-US" dirty="0" smtClean="0"/>
          </a:p>
          <a:p>
            <a:r>
              <a:rPr lang="en-US" sz="2400" dirty="0" smtClean="0"/>
              <a:t>If you take NVD and fix all HIGH score vulnerabilities first</a:t>
            </a:r>
            <a:r>
              <a:rPr lang="en-US" sz="2400" dirty="0"/>
              <a:t> </a:t>
            </a:r>
            <a:r>
              <a:rPr lang="en-US" sz="2400" dirty="0" smtClean="0"/>
              <a:t>[SCAP] you will: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Waste</a:t>
            </a:r>
            <a:r>
              <a:rPr lang="en-US" sz="2200" dirty="0" smtClean="0"/>
              <a:t> a lot of </a:t>
            </a:r>
            <a:r>
              <a:rPr lang="en-US" sz="2200" dirty="0" smtClean="0">
                <a:solidFill>
                  <a:srgbClr val="FF0000"/>
                </a:solidFill>
              </a:rPr>
              <a:t>money</a:t>
            </a:r>
            <a:r>
              <a:rPr lang="en-US" sz="2200" dirty="0" smtClean="0"/>
              <a:t> patching all HIGH score vulnerabilities</a:t>
            </a:r>
          </a:p>
          <a:p>
            <a:pPr lvl="1"/>
            <a:r>
              <a:rPr lang="en-US" sz="2200" dirty="0" smtClean="0"/>
              <a:t>Have addressed only </a:t>
            </a:r>
            <a:r>
              <a:rPr lang="en-US" sz="2200" dirty="0" smtClean="0">
                <a:solidFill>
                  <a:srgbClr val="FF0000"/>
                </a:solidFill>
              </a:rPr>
              <a:t>50%</a:t>
            </a:r>
            <a:r>
              <a:rPr lang="en-US" sz="2200" dirty="0" smtClean="0"/>
              <a:t> of final possible threats</a:t>
            </a:r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6457" y="498747"/>
            <a:ext cx="3132361" cy="576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566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330" y="3092695"/>
            <a:ext cx="809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makes the CVSS so inaccurate?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Metrics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CVSS measures risk in the form</a:t>
            </a:r>
          </a:p>
          <a:p>
            <a:pPr marL="274320" lvl="1" indent="0" algn="ctr">
              <a:buNone/>
            </a:pPr>
            <a:endParaRPr lang="en-US" sz="2800" dirty="0"/>
          </a:p>
          <a:p>
            <a:pPr marL="274320" lvl="1" indent="0" algn="ctr">
              <a:buNone/>
            </a:pPr>
            <a:r>
              <a:rPr lang="en-US" sz="2800" dirty="0" smtClean="0">
                <a:solidFill>
                  <a:srgbClr val="D2533C"/>
                </a:solidFill>
              </a:rPr>
              <a:t>Risk = Impact x Likelihood</a:t>
            </a:r>
          </a:p>
          <a:p>
            <a:pPr marL="274320" lvl="1" indent="0" algn="ctr">
              <a:buNone/>
            </a:pPr>
            <a:endParaRPr lang="en-US" sz="2800" dirty="0" smtClean="0">
              <a:solidFill>
                <a:srgbClr val="D2533C"/>
              </a:solidFill>
            </a:endParaRPr>
          </a:p>
          <a:p>
            <a:pPr marL="274320" lvl="1" indent="0" algn="ctr">
              <a:buNone/>
            </a:pPr>
            <a:r>
              <a:rPr lang="en-US" sz="2800" dirty="0" smtClean="0">
                <a:solidFill>
                  <a:srgbClr val="D2533C"/>
                </a:solidFill>
              </a:rPr>
              <a:t>CVSS score = Impact x Exploitability</a:t>
            </a:r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Metrics: Impact</a:t>
            </a:r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hist-impact-ol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44" y="1660560"/>
            <a:ext cx="5275010" cy="51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Metrics: Exploitability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 algn="ctr">
              <a:buNone/>
            </a:pPr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3" name="Picture 12" descr="hist-exp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8" y="1593293"/>
            <a:ext cx="5592022" cy="50592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57200" y="1945412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Everything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exploitable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ym typeface="Wingdings" pitchFamily="2" charset="2"/>
              </a:rPr>
              <a:t> </a:t>
            </a:r>
            <a:r>
              <a:rPr lang="it-IT" sz="2800" dirty="0" err="1" smtClean="0">
                <a:sym typeface="Wingdings" pitchFamily="2" charset="2"/>
              </a:rPr>
              <a:t>Exploitability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is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not</a:t>
            </a:r>
            <a:r>
              <a:rPr lang="it-IT" sz="2800" dirty="0" smtClean="0">
                <a:sym typeface="Wingdings" pitchFamily="2" charset="2"/>
              </a:rPr>
              <a:t> an </a:t>
            </a:r>
            <a:r>
              <a:rPr lang="it-IT" sz="2800" dirty="0" err="1" smtClean="0">
                <a:sym typeface="Wingdings" pitchFamily="2" charset="2"/>
              </a:rPr>
              <a:t>interesting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variable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at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all</a:t>
            </a:r>
            <a:r>
              <a:rPr lang="it-IT" sz="2800" dirty="0" smtClean="0">
                <a:sym typeface="Wingdings" pitchFamily="2" charset="2"/>
              </a:rPr>
              <a:t>!</a:t>
            </a:r>
          </a:p>
          <a:p>
            <a:pPr lvl="1"/>
            <a:r>
              <a:rPr lang="it-IT" sz="2600" dirty="0" err="1" smtClean="0">
                <a:sym typeface="Wingdings" pitchFamily="2" charset="2"/>
              </a:rPr>
              <a:t>Is</a:t>
            </a:r>
            <a:r>
              <a:rPr lang="it-IT" sz="2600" dirty="0" smtClean="0">
                <a:sym typeface="Wingdings" pitchFamily="2" charset="2"/>
              </a:rPr>
              <a:t> </a:t>
            </a:r>
            <a:r>
              <a:rPr lang="it-IT" sz="2600" dirty="0" err="1" smtClean="0">
                <a:sym typeface="Wingdings" pitchFamily="2" charset="2"/>
              </a:rPr>
              <a:t>actually</a:t>
            </a:r>
            <a:r>
              <a:rPr lang="it-IT" sz="2600" dirty="0" smtClean="0">
                <a:sym typeface="Wingdings" pitchFamily="2" charset="2"/>
              </a:rPr>
              <a:t> a </a:t>
            </a:r>
            <a:r>
              <a:rPr lang="it-IT" sz="2600" dirty="0" err="1" smtClean="0">
                <a:sym typeface="Wingdings" pitchFamily="2" charset="2"/>
              </a:rPr>
              <a:t>constant</a:t>
            </a:r>
            <a:endParaRPr lang="it-IT" sz="2600" dirty="0" smtClean="0">
              <a:sym typeface="Wingdings" pitchFamily="2" charset="2"/>
            </a:endParaRPr>
          </a:p>
          <a:p>
            <a:r>
              <a:rPr lang="it-IT" sz="2800" dirty="0" smtClean="0">
                <a:sym typeface="Wingdings" pitchFamily="2" charset="2"/>
              </a:rPr>
              <a:t>CVSS </a:t>
            </a:r>
            <a:r>
              <a:rPr lang="it-IT" sz="2800" dirty="0" err="1" smtClean="0">
                <a:sym typeface="Wingdings" pitchFamily="2" charset="2"/>
              </a:rPr>
              <a:t>lacks</a:t>
            </a:r>
            <a:r>
              <a:rPr lang="it-IT" sz="2800" dirty="0" smtClean="0">
                <a:sym typeface="Wingdings" pitchFamily="2" charset="2"/>
              </a:rPr>
              <a:t> of </a:t>
            </a:r>
            <a:r>
              <a:rPr lang="it-IT" sz="2800" dirty="0" err="1" smtClean="0">
                <a:solidFill>
                  <a:srgbClr val="FF0000"/>
                </a:solidFill>
                <a:sym typeface="Wingdings" pitchFamily="2" charset="2"/>
              </a:rPr>
              <a:t>any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sym typeface="Wingdings" pitchFamily="2" charset="2"/>
              </a:rPr>
              <a:t>real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sym typeface="Wingdings" pitchFamily="2" charset="2"/>
              </a:rPr>
              <a:t>measure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 of </a:t>
            </a:r>
            <a:r>
              <a:rPr lang="it-IT" sz="2800" dirty="0" err="1" smtClean="0">
                <a:solidFill>
                  <a:srgbClr val="FF0000"/>
                </a:solidFill>
                <a:sym typeface="Wingdings" pitchFamily="2" charset="2"/>
              </a:rPr>
              <a:t>likelihood</a:t>
            </a:r>
            <a:endParaRPr lang="it-IT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it-IT" sz="2600" dirty="0" err="1" smtClean="0">
                <a:sym typeface="Wingdings" pitchFamily="2" charset="2"/>
              </a:rPr>
              <a:t>Based</a:t>
            </a:r>
            <a:r>
              <a:rPr lang="it-IT" sz="2600" dirty="0" smtClean="0">
                <a:sym typeface="Wingdings" pitchFamily="2" charset="2"/>
              </a:rPr>
              <a:t> on “</a:t>
            </a:r>
            <a:r>
              <a:rPr lang="it-IT" sz="2600" dirty="0" err="1" smtClean="0">
                <a:solidFill>
                  <a:srgbClr val="FF0000"/>
                </a:solidFill>
                <a:sym typeface="Wingdings" pitchFamily="2" charset="2"/>
              </a:rPr>
              <a:t>easiness</a:t>
            </a:r>
            <a:r>
              <a:rPr lang="it-IT" sz="2600" dirty="0" smtClean="0">
                <a:solidFill>
                  <a:srgbClr val="FF0000"/>
                </a:solidFill>
                <a:sym typeface="Wingdings" pitchFamily="2" charset="2"/>
              </a:rPr>
              <a:t> to exploit”</a:t>
            </a:r>
          </a:p>
          <a:p>
            <a:pPr lvl="2"/>
            <a:r>
              <a:rPr lang="it-IT" sz="2200" dirty="0" smtClean="0">
                <a:sym typeface="Wingdings" pitchFamily="2" charset="2"/>
              </a:rPr>
              <a:t>Access </a:t>
            </a:r>
            <a:r>
              <a:rPr lang="it-IT" sz="2200" dirty="0" err="1" smtClean="0">
                <a:sym typeface="Wingdings" pitchFamily="2" charset="2"/>
              </a:rPr>
              <a:t>Vector</a:t>
            </a:r>
            <a:r>
              <a:rPr lang="it-IT" sz="2200" dirty="0" smtClean="0">
                <a:sym typeface="Wingdings" pitchFamily="2" charset="2"/>
              </a:rPr>
              <a:t> = </a:t>
            </a:r>
            <a:r>
              <a:rPr lang="it-IT" sz="2200" dirty="0" err="1" smtClean="0">
                <a:sym typeface="Wingdings" pitchFamily="2" charset="2"/>
              </a:rPr>
              <a:t>All</a:t>
            </a:r>
            <a:r>
              <a:rPr lang="it-IT" sz="2200" dirty="0" smtClean="0">
                <a:sym typeface="Wingdings" pitchFamily="2" charset="2"/>
              </a:rPr>
              <a:t> from Network VAR </a:t>
            </a:r>
            <a:r>
              <a:rPr lang="it-IT" sz="2200" dirty="0" smtClean="0">
                <a:latin typeface="ＭＳ ゴシック"/>
                <a:ea typeface="ＭＳ ゴシック"/>
                <a:cs typeface="ＭＳ ゴシック"/>
                <a:sym typeface="Wingdings" pitchFamily="2" charset="2"/>
              </a:rPr>
              <a:t>≅ </a:t>
            </a:r>
            <a:r>
              <a:rPr lang="it-IT" sz="2200" dirty="0" smtClean="0">
                <a:sym typeface="Wingdings" pitchFamily="2" charset="2"/>
              </a:rPr>
              <a:t>0</a:t>
            </a:r>
          </a:p>
          <a:p>
            <a:pPr lvl="2"/>
            <a:r>
              <a:rPr lang="it-IT" sz="2200" dirty="0" err="1" smtClean="0">
                <a:sym typeface="Wingdings" pitchFamily="2" charset="2"/>
              </a:rPr>
              <a:t>Authentication</a:t>
            </a:r>
            <a:r>
              <a:rPr lang="it-IT" sz="2200" dirty="0" smtClean="0">
                <a:sym typeface="Wingdings" pitchFamily="2" charset="2"/>
              </a:rPr>
              <a:t> = </a:t>
            </a:r>
            <a:r>
              <a:rPr lang="it-IT" sz="2200" dirty="0" err="1" smtClean="0">
                <a:sym typeface="Wingdings" pitchFamily="2" charset="2"/>
              </a:rPr>
              <a:t>All</a:t>
            </a:r>
            <a:r>
              <a:rPr lang="it-IT" sz="2200" dirty="0" smtClean="0">
                <a:sym typeface="Wingdings" pitchFamily="2" charset="2"/>
              </a:rPr>
              <a:t> None VAR </a:t>
            </a:r>
            <a:r>
              <a:rPr lang="it-IT" sz="2200" dirty="0" smtClean="0">
                <a:latin typeface="ＭＳ ゴシック"/>
                <a:ea typeface="ＭＳ ゴシック"/>
                <a:cs typeface="ＭＳ ゴシック"/>
                <a:sym typeface="Wingdings" pitchFamily="2" charset="2"/>
              </a:rPr>
              <a:t>≅</a:t>
            </a:r>
            <a:r>
              <a:rPr lang="it-IT" sz="2200" dirty="0" smtClean="0">
                <a:sym typeface="Wingdings" pitchFamily="2" charset="2"/>
              </a:rPr>
              <a:t> 0</a:t>
            </a:r>
          </a:p>
          <a:p>
            <a:pPr lvl="2"/>
            <a:r>
              <a:rPr lang="it-IT" sz="2200" dirty="0" smtClean="0">
                <a:sym typeface="Wingdings" pitchFamily="2" charset="2"/>
              </a:rPr>
              <a:t>Access </a:t>
            </a:r>
            <a:r>
              <a:rPr lang="it-IT" sz="2200" dirty="0" err="1" smtClean="0">
                <a:sym typeface="Wingdings" pitchFamily="2" charset="2"/>
              </a:rPr>
              <a:t>Complexity</a:t>
            </a:r>
            <a:r>
              <a:rPr lang="it-IT" sz="2200" dirty="0" smtClean="0">
                <a:sym typeface="Wingdings" pitchFamily="2" charset="2"/>
              </a:rPr>
              <a:t> = </a:t>
            </a:r>
            <a:r>
              <a:rPr lang="it-IT" sz="2200" dirty="0" err="1" smtClean="0">
                <a:sym typeface="Wingdings" pitchFamily="2" charset="2"/>
              </a:rPr>
              <a:t>Only</a:t>
            </a:r>
            <a:r>
              <a:rPr lang="it-IT" sz="2200" dirty="0" smtClean="0">
                <a:sym typeface="Wingdings" pitchFamily="2" charset="2"/>
              </a:rPr>
              <a:t> </a:t>
            </a:r>
            <a:r>
              <a:rPr lang="it-IT" sz="2200" dirty="0" err="1" smtClean="0">
                <a:sym typeface="Wingdings" pitchFamily="2" charset="2"/>
              </a:rPr>
              <a:t>interesting</a:t>
            </a:r>
            <a:r>
              <a:rPr lang="it-IT" sz="2200" dirty="0" smtClean="0">
                <a:sym typeface="Wingdings" pitchFamily="2" charset="2"/>
              </a:rPr>
              <a:t> </a:t>
            </a:r>
            <a:r>
              <a:rPr lang="it-IT" sz="2200" dirty="0" err="1" smtClean="0">
                <a:sym typeface="Wingdings" pitchFamily="2" charset="2"/>
              </a:rPr>
              <a:t>variable</a:t>
            </a:r>
            <a:r>
              <a:rPr lang="it-IT" sz="2200" dirty="0" smtClean="0">
                <a:sym typeface="Wingdings" pitchFamily="2" charset="2"/>
              </a:rPr>
              <a:t>. VAR != 0</a:t>
            </a: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sz="2800" dirty="0" err="1" smtClean="0">
                <a:sym typeface="Wingdings" pitchFamily="2" charset="2"/>
              </a:rPr>
              <a:t>Let’s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see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what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effects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does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this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have</a:t>
            </a:r>
            <a:r>
              <a:rPr lang="it-IT" sz="2800" dirty="0" smtClean="0">
                <a:sym typeface="Wingdings" pitchFamily="2" charset="2"/>
              </a:rPr>
              <a:t> to the </a:t>
            </a:r>
            <a:r>
              <a:rPr lang="it-IT" sz="2800" dirty="0" err="1" smtClean="0">
                <a:sym typeface="Wingdings" pitchFamily="2" charset="2"/>
              </a:rPr>
              <a:t>final</a:t>
            </a:r>
            <a:r>
              <a:rPr lang="it-IT" sz="2800" dirty="0" smtClean="0">
                <a:sym typeface="Wingdings" pitchFamily="2" charset="2"/>
              </a:rPr>
              <a:t> CVSS </a:t>
            </a:r>
            <a:r>
              <a:rPr lang="it-IT" sz="2800" dirty="0" err="1" smtClean="0">
                <a:sym typeface="Wingdings" pitchFamily="2" charset="2"/>
              </a:rPr>
              <a:t>assessment</a:t>
            </a:r>
            <a:endParaRPr lang="it-IT" sz="2800" dirty="0" smtClean="0">
              <a:sym typeface="Wingdings" pitchFamily="2" charset="2"/>
            </a:endParaRPr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CVSS Metrics: Exploitability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57200" y="2243876"/>
            <a:ext cx="7620000" cy="4428162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it-IT" sz="2800" dirty="0" smtClean="0">
                <a:solidFill>
                  <a:srgbClr val="FF0000"/>
                </a:solidFill>
              </a:rPr>
              <a:t>Do smoking </a:t>
            </a:r>
            <a:r>
              <a:rPr lang="it-IT" sz="2800" dirty="0" err="1" smtClean="0">
                <a:solidFill>
                  <a:srgbClr val="FF0000"/>
                </a:solidFill>
              </a:rPr>
              <a:t>habits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predict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cancer</a:t>
            </a:r>
            <a:r>
              <a:rPr lang="it-IT" sz="2800" dirty="0" smtClean="0"/>
              <a:t>? [</a:t>
            </a:r>
            <a:r>
              <a:rPr lang="it-IT" sz="2800" dirty="0" err="1">
                <a:sym typeface="Wingdings" pitchFamily="2" charset="2"/>
              </a:rPr>
              <a:t>Doll</a:t>
            </a:r>
            <a:r>
              <a:rPr lang="it-IT" sz="2800" dirty="0">
                <a:sym typeface="Wingdings" pitchFamily="2" charset="2"/>
              </a:rPr>
              <a:t> &amp; </a:t>
            </a:r>
            <a:r>
              <a:rPr lang="it-IT" sz="2800" dirty="0" err="1">
                <a:sym typeface="Wingdings" pitchFamily="2" charset="2"/>
              </a:rPr>
              <a:t>Bradfor</a:t>
            </a:r>
            <a:r>
              <a:rPr lang="it-IT" sz="2800" dirty="0">
                <a:sym typeface="Wingdings" pitchFamily="2" charset="2"/>
              </a:rPr>
              <a:t> Hill, </a:t>
            </a:r>
            <a:r>
              <a:rPr lang="it-IT" sz="2800" dirty="0" smtClean="0">
                <a:sym typeface="Wingdings" pitchFamily="2" charset="2"/>
              </a:rPr>
              <a:t>BMJ]</a:t>
            </a:r>
            <a:endParaRPr lang="it-IT" sz="2800" dirty="0" smtClean="0"/>
          </a:p>
          <a:p>
            <a:pPr lvl="1"/>
            <a:r>
              <a:rPr lang="it-IT" sz="2800" dirty="0" err="1" smtClean="0"/>
              <a:t>You</a:t>
            </a:r>
            <a:r>
              <a:rPr lang="it-IT" sz="2800" dirty="0" smtClean="0"/>
              <a:t> can’t </a:t>
            </a:r>
            <a:r>
              <a:rPr lang="it-IT" sz="2800" dirty="0" err="1" smtClean="0"/>
              <a:t>ask</a:t>
            </a:r>
            <a:r>
              <a:rPr lang="it-IT" sz="2800" dirty="0" smtClean="0"/>
              <a:t> people to </a:t>
            </a:r>
            <a:r>
              <a:rPr lang="it-IT" sz="2800" dirty="0" smtClean="0">
                <a:solidFill>
                  <a:srgbClr val="FF0000"/>
                </a:solidFill>
              </a:rPr>
              <a:t>start smoking </a:t>
            </a:r>
            <a:r>
              <a:rPr lang="it-IT" sz="2800" dirty="0" smtClean="0"/>
              <a:t>so </a:t>
            </a:r>
            <a:r>
              <a:rPr lang="it-IT" sz="2800" dirty="0" err="1" smtClean="0"/>
              <a:t>you</a:t>
            </a:r>
            <a:r>
              <a:rPr lang="it-IT" sz="2800" dirty="0" smtClean="0"/>
              <a:t> can’t </a:t>
            </a:r>
            <a:r>
              <a:rPr lang="it-IT" sz="2800" dirty="0" err="1" smtClean="0"/>
              <a:t>run</a:t>
            </a:r>
            <a:r>
              <a:rPr lang="it-IT" sz="2800" dirty="0" smtClean="0"/>
              <a:t> a </a:t>
            </a:r>
            <a:r>
              <a:rPr lang="it-IT" sz="2800" dirty="0" err="1" smtClean="0"/>
              <a:t>controlled</a:t>
            </a:r>
            <a:r>
              <a:rPr lang="it-IT" sz="2800" dirty="0" smtClean="0"/>
              <a:t> </a:t>
            </a:r>
            <a:r>
              <a:rPr lang="it-IT" sz="2800" dirty="0" err="1" smtClean="0"/>
              <a:t>experiment</a:t>
            </a:r>
            <a:endParaRPr lang="it-IT" sz="2800" dirty="0" smtClean="0"/>
          </a:p>
          <a:p>
            <a:pPr lvl="1"/>
            <a:endParaRPr lang="it-IT" sz="2800" dirty="0" smtClean="0">
              <a:sym typeface="Wingdings" pitchFamily="2" charset="2"/>
            </a:endParaRPr>
          </a:p>
          <a:p>
            <a:r>
              <a:rPr lang="it-IT" sz="2800" dirty="0" smtClean="0">
                <a:sym typeface="Wingdings" pitchFamily="2" charset="2"/>
              </a:rPr>
              <a:t>Do 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high CVSS </a:t>
            </a:r>
            <a:r>
              <a:rPr lang="it-IT" sz="2800" dirty="0" err="1" smtClean="0">
                <a:solidFill>
                  <a:srgbClr val="FF0000"/>
                </a:solidFill>
                <a:sym typeface="Wingdings" pitchFamily="2" charset="2"/>
              </a:rPr>
              <a:t>scores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predict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sym typeface="Wingdings" pitchFamily="2" charset="2"/>
              </a:rPr>
              <a:t>exploitation</a:t>
            </a:r>
            <a:r>
              <a:rPr lang="it-IT" sz="2800" dirty="0" smtClean="0">
                <a:sym typeface="Wingdings" pitchFamily="2" charset="2"/>
              </a:rPr>
              <a:t>?</a:t>
            </a:r>
          </a:p>
          <a:p>
            <a:pPr lvl="1"/>
            <a:r>
              <a:rPr lang="it-IT" sz="2800" dirty="0" err="1" smtClean="0">
                <a:sym typeface="Wingdings" pitchFamily="2" charset="2"/>
              </a:rPr>
              <a:t>You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can’t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sym typeface="Wingdings" pitchFamily="2" charset="2"/>
              </a:rPr>
              <a:t>attack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sym typeface="Wingdings" pitchFamily="2" charset="2"/>
              </a:rPr>
              <a:t>users</a:t>
            </a:r>
            <a:r>
              <a:rPr lang="it-IT" sz="2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800" dirty="0" smtClean="0">
                <a:sym typeface="Wingdings" pitchFamily="2" charset="2"/>
              </a:rPr>
              <a:t>so </a:t>
            </a:r>
            <a:r>
              <a:rPr lang="it-IT" sz="2800" dirty="0" err="1" smtClean="0">
                <a:sym typeface="Wingdings" pitchFamily="2" charset="2"/>
              </a:rPr>
              <a:t>you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can’t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run</a:t>
            </a:r>
            <a:r>
              <a:rPr lang="it-IT" sz="2800" dirty="0" smtClean="0">
                <a:sym typeface="Wingdings" pitchFamily="2" charset="2"/>
              </a:rPr>
              <a:t> a </a:t>
            </a:r>
            <a:r>
              <a:rPr lang="it-IT" sz="2800" dirty="0" err="1" smtClean="0">
                <a:sym typeface="Wingdings" pitchFamily="2" charset="2"/>
              </a:rPr>
              <a:t>controlled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experiment</a:t>
            </a:r>
            <a:endParaRPr lang="it-IT" sz="2800" dirty="0" smtClean="0">
              <a:sym typeface="Wingdings" pitchFamily="2" charset="2"/>
            </a:endParaRPr>
          </a:p>
        </p:txBody>
      </p:sp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28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CVSS case </a:t>
            </a:r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29</a:t>
            </a:fld>
            <a:endParaRPr lang="en-US"/>
          </a:p>
        </p:txBody>
      </p:sp>
      <p:sp>
        <p:nvSpPr>
          <p:cNvPr id="1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CVSS case </a:t>
            </a:r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82777"/>
              </p:ext>
            </p:extLst>
          </p:nvPr>
        </p:nvGraphicFramePr>
        <p:xfrm>
          <a:off x="126999" y="2419313"/>
          <a:ext cx="8133888" cy="3413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27903"/>
                <a:gridCol w="1713826"/>
                <a:gridCol w="2712530"/>
                <a:gridCol w="23796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Study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Cases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Controls (possible confounding variables)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Explanatory variable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Carcinoma of the lung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People with cancer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Age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Sex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Location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Smoke much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Smoke</a:t>
                      </a:r>
                      <a:r>
                        <a:rPr lang="en-US" sz="2000" baseline="0" dirty="0" smtClean="0"/>
                        <a:t> some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Doesn’t smoke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CVSS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Exploited</a:t>
                      </a:r>
                      <a:r>
                        <a:rPr lang="en-US" sz="2000" baseline="0" dirty="0" smtClean="0"/>
                        <a:t> vulnerabilities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Access</a:t>
                      </a:r>
                      <a:r>
                        <a:rPr lang="en-US" sz="2000" baseline="0" dirty="0" smtClean="0"/>
                        <a:t> complexity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Access vector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Authentication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Impact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CVSS is HIGH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CVSS is LOW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err="1" smtClean="0"/>
                        <a:t>Vuln</a:t>
                      </a:r>
                      <a:r>
                        <a:rPr lang="en-US" sz="2000" baseline="0" dirty="0" smtClean="0"/>
                        <a:t> is in {NVD,EDB,EKITS}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0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1" y="1600200"/>
            <a:ext cx="7620000" cy="48768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 smtClean="0"/>
          </a:p>
          <a:p>
            <a:pPr marL="114300" indent="0" algn="ctr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sz="3200" dirty="0" smtClean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457200" y="2083598"/>
            <a:ext cx="7620000" cy="4588439"/>
          </a:xfrm>
        </p:spPr>
        <p:txBody>
          <a:bodyPr>
            <a:noAutofit/>
          </a:bodyPr>
          <a:lstStyle/>
          <a:p>
            <a:r>
              <a:rPr lang="it-IT" sz="2800" dirty="0" smtClean="0">
                <a:sym typeface="Wingdings" pitchFamily="2" charset="2"/>
              </a:rPr>
              <a:t>CVSS Score+DB as a “medical test”</a:t>
            </a:r>
          </a:p>
          <a:p>
            <a:endParaRPr lang="it-IT" sz="2800" dirty="0" smtClean="0">
              <a:sym typeface="Wingdings" pitchFamily="2" charset="2"/>
            </a:endParaRPr>
          </a:p>
          <a:p>
            <a:r>
              <a:rPr lang="it-IT" sz="3000" dirty="0" smtClean="0">
                <a:solidFill>
                  <a:srgbClr val="FF0000"/>
                </a:solidFill>
                <a:sym typeface="Wingdings" pitchFamily="2" charset="2"/>
              </a:rPr>
              <a:t>Sensitivity</a:t>
            </a:r>
            <a:r>
              <a:rPr lang="it-IT" sz="3000" dirty="0" smtClean="0">
                <a:sym typeface="Wingdings" pitchFamily="2" charset="2"/>
              </a:rPr>
              <a:t>  </a:t>
            </a:r>
            <a:r>
              <a:rPr lang="it-IT" sz="3000" dirty="0" smtClean="0">
                <a:sym typeface="Wingdings" pitchFamily="2" charset="2"/>
              </a:rPr>
              <a:t>Pr(</a:t>
            </a:r>
            <a:r>
              <a:rPr lang="it-IT" sz="3000" dirty="0" err="1" smtClean="0">
                <a:sym typeface="Wingdings" pitchFamily="2" charset="2"/>
              </a:rPr>
              <a:t>true</a:t>
            </a:r>
            <a:r>
              <a:rPr lang="it-IT" sz="3000" dirty="0" smtClean="0">
                <a:sym typeface="Wingdings" pitchFamily="2" charset="2"/>
              </a:rPr>
              <a:t> </a:t>
            </a:r>
            <a:r>
              <a:rPr lang="it-IT" sz="3000" dirty="0" err="1" smtClean="0">
                <a:sym typeface="Wingdings" pitchFamily="2" charset="2"/>
              </a:rPr>
              <a:t>positives</a:t>
            </a:r>
            <a:r>
              <a:rPr lang="it-IT" sz="3000" dirty="0" smtClean="0">
                <a:sym typeface="Wingdings" pitchFamily="2" charset="2"/>
              </a:rPr>
              <a:t>)</a:t>
            </a:r>
            <a:endParaRPr lang="it-IT" sz="3000" dirty="0" smtClean="0">
              <a:sym typeface="Wingdings" pitchFamily="2" charset="2"/>
            </a:endParaRPr>
          </a:p>
          <a:p>
            <a:pPr lvl="1"/>
            <a:r>
              <a:rPr lang="it-IT" sz="2600" dirty="0" smtClean="0">
                <a:sym typeface="Wingdings" pitchFamily="2" charset="2"/>
              </a:rPr>
              <a:t>You want to capture as many sick people as possible</a:t>
            </a:r>
          </a:p>
          <a:p>
            <a:r>
              <a:rPr lang="it-IT" sz="3000" dirty="0" smtClean="0">
                <a:solidFill>
                  <a:srgbClr val="FF0000"/>
                </a:solidFill>
                <a:sym typeface="Wingdings" pitchFamily="2" charset="2"/>
              </a:rPr>
              <a:t>Specificity</a:t>
            </a:r>
            <a:r>
              <a:rPr lang="it-IT" sz="3000" dirty="0" smtClean="0">
                <a:sym typeface="Wingdings" pitchFamily="2" charset="2"/>
              </a:rPr>
              <a:t>  </a:t>
            </a:r>
            <a:r>
              <a:rPr lang="it-IT" sz="3000" dirty="0" smtClean="0">
                <a:sym typeface="Wingdings" pitchFamily="2" charset="2"/>
              </a:rPr>
              <a:t>Pr(</a:t>
            </a:r>
            <a:r>
              <a:rPr lang="it-IT" sz="3000" dirty="0" err="1" smtClean="0">
                <a:sym typeface="Wingdings" pitchFamily="2" charset="2"/>
              </a:rPr>
              <a:t>true</a:t>
            </a:r>
            <a:r>
              <a:rPr lang="it-IT" sz="3000" dirty="0" smtClean="0">
                <a:sym typeface="Wingdings" pitchFamily="2" charset="2"/>
              </a:rPr>
              <a:t> </a:t>
            </a:r>
            <a:r>
              <a:rPr lang="it-IT" sz="3000" dirty="0" err="1" smtClean="0">
                <a:sym typeface="Wingdings" pitchFamily="2" charset="2"/>
              </a:rPr>
              <a:t>negatives</a:t>
            </a:r>
            <a:r>
              <a:rPr lang="it-IT" sz="3000" dirty="0" smtClean="0">
                <a:sym typeface="Wingdings" pitchFamily="2" charset="2"/>
              </a:rPr>
              <a:t>)</a:t>
            </a:r>
          </a:p>
          <a:p>
            <a:pPr lvl="1"/>
            <a:r>
              <a:rPr lang="it-IT" sz="2400" dirty="0" err="1" smtClean="0">
                <a:sym typeface="Wingdings" pitchFamily="2" charset="2"/>
              </a:rPr>
              <a:t>You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smtClean="0">
                <a:sym typeface="Wingdings" pitchFamily="2" charset="2"/>
              </a:rPr>
              <a:t>REALLY don’t want to cure people who don’t need it</a:t>
            </a:r>
          </a:p>
        </p:txBody>
      </p:sp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30</a:t>
            </a:fld>
            <a:endParaRPr lang="en-US"/>
          </a:p>
        </p:txBody>
      </p:sp>
      <p:sp>
        <p:nvSpPr>
          <p:cNvPr id="1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CVSS case </a:t>
            </a:r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457200" y="2021954"/>
            <a:ext cx="7620000" cy="4650084"/>
          </a:xfrm>
        </p:spPr>
        <p:txBody>
          <a:bodyPr>
            <a:normAutofit fontScale="85000" lnSpcReduction="10000"/>
          </a:bodyPr>
          <a:lstStyle/>
          <a:p>
            <a:r>
              <a:rPr lang="it-IT" sz="2800" dirty="0" smtClean="0"/>
              <a:t>Triple </a:t>
            </a:r>
            <a:r>
              <a:rPr lang="it-IT" sz="2800" dirty="0"/>
              <a:t>Blood Test Down </a:t>
            </a:r>
            <a:r>
              <a:rPr lang="it-IT" sz="2800" dirty="0" err="1"/>
              <a:t>Syndrome</a:t>
            </a:r>
            <a:r>
              <a:rPr lang="it-IT" sz="2800" dirty="0"/>
              <a:t> - </a:t>
            </a:r>
            <a:r>
              <a:rPr lang="it-IT" sz="2800" dirty="0" err="1"/>
              <a:t>Women</a:t>
            </a:r>
            <a:r>
              <a:rPr lang="it-IT" sz="2800" dirty="0"/>
              <a:t> </a:t>
            </a:r>
            <a:r>
              <a:rPr lang="it-IT" sz="2800" dirty="0" err="1"/>
              <a:t>aged</a:t>
            </a:r>
            <a:r>
              <a:rPr lang="it-IT" sz="2800" dirty="0"/>
              <a:t> 40</a:t>
            </a:r>
            <a:r>
              <a:rPr lang="it-IT" sz="2800" dirty="0" smtClean="0"/>
              <a:t>+ [</a:t>
            </a:r>
            <a:r>
              <a:rPr lang="it-IT" sz="2800" dirty="0" err="1" smtClean="0"/>
              <a:t>Kennard</a:t>
            </a:r>
            <a:r>
              <a:rPr lang="it-IT" sz="2800" dirty="0" smtClean="0"/>
              <a:t> 1997]</a:t>
            </a:r>
            <a:endParaRPr lang="it-IT" sz="2800" dirty="0"/>
          </a:p>
          <a:p>
            <a:pPr lvl="1"/>
            <a:r>
              <a:rPr lang="it-IT" sz="2800" dirty="0" err="1" smtClean="0"/>
              <a:t>Sensitivity</a:t>
            </a:r>
            <a:r>
              <a:rPr lang="it-IT" sz="2800" dirty="0" smtClean="0"/>
              <a:t>: </a:t>
            </a:r>
            <a:r>
              <a:rPr lang="it-IT" sz="2800" dirty="0"/>
              <a:t>69%</a:t>
            </a:r>
          </a:p>
          <a:p>
            <a:pPr lvl="2"/>
            <a:r>
              <a:rPr lang="it-IT" sz="2100" dirty="0" smtClean="0">
                <a:solidFill>
                  <a:srgbClr val="FF0000"/>
                </a:solidFill>
              </a:rPr>
              <a:t>31</a:t>
            </a:r>
            <a:r>
              <a:rPr lang="it-IT" sz="2100" dirty="0">
                <a:solidFill>
                  <a:srgbClr val="FF0000"/>
                </a:solidFill>
              </a:rPr>
              <a:t>% </a:t>
            </a:r>
            <a:r>
              <a:rPr lang="it-IT" sz="2100" dirty="0"/>
              <a:t>of </a:t>
            </a:r>
            <a:r>
              <a:rPr lang="it-IT" sz="2100" dirty="0" err="1"/>
              <a:t>women</a:t>
            </a:r>
            <a:r>
              <a:rPr lang="it-IT" sz="2100" dirty="0"/>
              <a:t> </a:t>
            </a:r>
            <a:r>
              <a:rPr lang="it-IT" sz="2100" dirty="0" err="1"/>
              <a:t>carrying</a:t>
            </a:r>
            <a:r>
              <a:rPr lang="it-IT" sz="2100" dirty="0"/>
              <a:t> a </a:t>
            </a:r>
            <a:r>
              <a:rPr lang="en-US" sz="2100" dirty="0" smtClean="0"/>
              <a:t>fetus</a:t>
            </a:r>
            <a:r>
              <a:rPr lang="it-IT" sz="2100" dirty="0" smtClean="0"/>
              <a:t> </a:t>
            </a:r>
            <a:r>
              <a:rPr lang="it-IT" sz="2100" dirty="0"/>
              <a:t>with Down </a:t>
            </a:r>
            <a:r>
              <a:rPr lang="it-IT" sz="2100" dirty="0" err="1"/>
              <a:t>syndrome</a:t>
            </a:r>
            <a:r>
              <a:rPr lang="it-IT" sz="2100" dirty="0"/>
              <a:t> </a:t>
            </a:r>
            <a:r>
              <a:rPr lang="it-IT" sz="2100" dirty="0" err="1">
                <a:solidFill>
                  <a:srgbClr val="FF0000"/>
                </a:solidFill>
              </a:rPr>
              <a:t>will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not</a:t>
            </a:r>
            <a:r>
              <a:rPr lang="it-IT" sz="2100" dirty="0">
                <a:solidFill>
                  <a:srgbClr val="FF0000"/>
                </a:solidFill>
              </a:rPr>
              <a:t> be </a:t>
            </a:r>
            <a:r>
              <a:rPr lang="it-IT" sz="2100" dirty="0" err="1">
                <a:solidFill>
                  <a:srgbClr val="FF0000"/>
                </a:solidFill>
              </a:rPr>
              <a:t>caught</a:t>
            </a:r>
            <a:r>
              <a:rPr lang="it-IT" sz="2100" dirty="0">
                <a:solidFill>
                  <a:srgbClr val="FF0000"/>
                </a:solidFill>
              </a:rPr>
              <a:t> by the test</a:t>
            </a:r>
          </a:p>
          <a:p>
            <a:pPr lvl="1"/>
            <a:r>
              <a:rPr lang="it-IT" sz="2800" dirty="0" err="1" smtClean="0"/>
              <a:t>Specificity</a:t>
            </a:r>
            <a:r>
              <a:rPr lang="it-IT" sz="2800" dirty="0" smtClean="0"/>
              <a:t>: </a:t>
            </a:r>
            <a:r>
              <a:rPr lang="it-IT" sz="2800" dirty="0"/>
              <a:t>95%</a:t>
            </a:r>
          </a:p>
          <a:p>
            <a:pPr lvl="2"/>
            <a:r>
              <a:rPr lang="it-IT" sz="2100" dirty="0" err="1"/>
              <a:t>only</a:t>
            </a:r>
            <a:r>
              <a:rPr lang="it-IT" sz="2100" dirty="0"/>
              <a:t> </a:t>
            </a:r>
            <a:r>
              <a:rPr lang="it-IT" sz="2100" dirty="0">
                <a:solidFill>
                  <a:srgbClr val="FF0000"/>
                </a:solidFill>
              </a:rPr>
              <a:t>5% of </a:t>
            </a:r>
            <a:r>
              <a:rPr lang="it-IT" sz="2100" dirty="0" err="1">
                <a:solidFill>
                  <a:srgbClr val="FF0000"/>
                </a:solidFill>
              </a:rPr>
              <a:t>healthy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pregnant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/>
              <a:t>women</a:t>
            </a:r>
            <a:r>
              <a:rPr lang="it-IT" sz="2100" dirty="0"/>
              <a:t> </a:t>
            </a:r>
            <a:r>
              <a:rPr lang="it-IT" sz="2100" dirty="0" err="1"/>
              <a:t>would</a:t>
            </a:r>
            <a:r>
              <a:rPr lang="it-IT" sz="2100" dirty="0"/>
              <a:t> be </a:t>
            </a:r>
            <a:r>
              <a:rPr lang="it-IT" sz="2100" dirty="0" err="1"/>
              <a:t>mislead</a:t>
            </a:r>
            <a:r>
              <a:rPr lang="it-IT" sz="2100" dirty="0"/>
              <a:t> by the test to </a:t>
            </a:r>
            <a:r>
              <a:rPr lang="it-IT" sz="2100" dirty="0" err="1"/>
              <a:t>undergo</a:t>
            </a:r>
            <a:r>
              <a:rPr lang="it-IT" sz="2100" dirty="0"/>
              <a:t> </a:t>
            </a:r>
            <a:r>
              <a:rPr lang="it-IT" sz="2100" dirty="0" err="1">
                <a:solidFill>
                  <a:srgbClr val="FF0000"/>
                </a:solidFill>
              </a:rPr>
              <a:t>additional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expensive</a:t>
            </a:r>
            <a:r>
              <a:rPr lang="it-IT" sz="2100" dirty="0">
                <a:solidFill>
                  <a:srgbClr val="FF0000"/>
                </a:solidFill>
              </a:rPr>
              <a:t> or </a:t>
            </a:r>
            <a:r>
              <a:rPr lang="it-IT" sz="2100" dirty="0" err="1">
                <a:solidFill>
                  <a:srgbClr val="FF0000"/>
                </a:solidFill>
              </a:rPr>
              <a:t>dangerous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tests</a:t>
            </a:r>
            <a:endParaRPr lang="it-IT" sz="2100" dirty="0">
              <a:solidFill>
                <a:srgbClr val="FF0000"/>
              </a:solidFill>
            </a:endParaRPr>
          </a:p>
          <a:p>
            <a:pPr lvl="1"/>
            <a:r>
              <a:rPr lang="it-IT" sz="2800" dirty="0" err="1"/>
              <a:t>Remember</a:t>
            </a:r>
            <a:r>
              <a:rPr lang="it-IT" sz="2800" dirty="0"/>
              <a:t>: </a:t>
            </a:r>
            <a:r>
              <a:rPr lang="it-IT" sz="2800" dirty="0" err="1"/>
              <a:t>most</a:t>
            </a:r>
            <a:r>
              <a:rPr lang="it-IT" sz="2800" dirty="0"/>
              <a:t> (</a:t>
            </a:r>
            <a:r>
              <a:rPr lang="it-IT" sz="2800" dirty="0" err="1"/>
              <a:t>but</a:t>
            </a:r>
            <a:r>
              <a:rPr lang="it-IT" sz="2800" dirty="0"/>
              <a:t> </a:t>
            </a:r>
            <a:r>
              <a:rPr lang="it-IT" sz="2800" dirty="0" err="1"/>
              <a:t>really</a:t>
            </a:r>
            <a:r>
              <a:rPr lang="it-IT" sz="2800" dirty="0"/>
              <a:t> a </a:t>
            </a:r>
            <a:r>
              <a:rPr lang="it-IT" sz="2800" dirty="0" err="1"/>
              <a:t>lot</a:t>
            </a:r>
            <a:r>
              <a:rPr lang="it-IT" sz="2800" dirty="0"/>
              <a:t> of) </a:t>
            </a:r>
            <a:r>
              <a:rPr lang="it-IT" sz="2800" dirty="0" err="1"/>
              <a:t>women</a:t>
            </a:r>
            <a:r>
              <a:rPr lang="it-IT" sz="2800" dirty="0"/>
              <a:t> </a:t>
            </a:r>
            <a:r>
              <a:rPr lang="it-IT" sz="2800" dirty="0" err="1"/>
              <a:t>have</a:t>
            </a:r>
            <a:r>
              <a:rPr lang="it-IT" sz="2800" dirty="0"/>
              <a:t> </a:t>
            </a:r>
            <a:r>
              <a:rPr lang="it-IT" sz="2800" dirty="0" err="1"/>
              <a:t>healthy</a:t>
            </a:r>
            <a:r>
              <a:rPr lang="it-IT" sz="2800" dirty="0"/>
              <a:t> </a:t>
            </a:r>
            <a:r>
              <a:rPr lang="it-IT" sz="2800" dirty="0" err="1"/>
              <a:t>pregnancies</a:t>
            </a:r>
            <a:endParaRPr lang="it-IT" sz="2800" dirty="0"/>
          </a:p>
          <a:p>
            <a:r>
              <a:rPr lang="it-IT" sz="2800" dirty="0"/>
              <a:t>Prostate </a:t>
            </a:r>
            <a:r>
              <a:rPr lang="it-IT" sz="2800" dirty="0" err="1"/>
              <a:t>Serum</a:t>
            </a:r>
            <a:r>
              <a:rPr lang="it-IT" sz="2800" dirty="0"/>
              <a:t> </a:t>
            </a:r>
            <a:r>
              <a:rPr lang="it-IT" sz="2800" dirty="0" err="1"/>
              <a:t>Antigen</a:t>
            </a:r>
            <a:r>
              <a:rPr lang="it-IT" sz="2800" dirty="0"/>
              <a:t> - Men </a:t>
            </a:r>
            <a:r>
              <a:rPr lang="it-IT" sz="2800" dirty="0" err="1"/>
              <a:t>aged</a:t>
            </a:r>
            <a:r>
              <a:rPr lang="it-IT" sz="2800" dirty="0"/>
              <a:t> 50</a:t>
            </a:r>
            <a:r>
              <a:rPr lang="it-IT" sz="2800" dirty="0" smtClean="0"/>
              <a:t>+ [</a:t>
            </a:r>
            <a:r>
              <a:rPr lang="it-IT" sz="2800" dirty="0" err="1" smtClean="0"/>
              <a:t>Labrie</a:t>
            </a:r>
            <a:r>
              <a:rPr lang="it-IT" sz="2800" dirty="0" smtClean="0"/>
              <a:t> 1992]</a:t>
            </a:r>
            <a:endParaRPr lang="it-IT" sz="2800" dirty="0"/>
          </a:p>
          <a:p>
            <a:pPr lvl="1"/>
            <a:r>
              <a:rPr lang="it-IT" sz="2400" dirty="0" err="1" smtClean="0"/>
              <a:t>Sensitivity</a:t>
            </a:r>
            <a:r>
              <a:rPr lang="it-IT" sz="2400" dirty="0" smtClean="0"/>
              <a:t>: </a:t>
            </a:r>
            <a:r>
              <a:rPr lang="it-IT" sz="2400" dirty="0"/>
              <a:t>81%</a:t>
            </a:r>
          </a:p>
          <a:p>
            <a:pPr lvl="1"/>
            <a:r>
              <a:rPr lang="it-IT" sz="2400" dirty="0" err="1" smtClean="0"/>
              <a:t>Specificity</a:t>
            </a:r>
            <a:r>
              <a:rPr lang="it-IT" sz="2400" dirty="0" smtClean="0"/>
              <a:t>: </a:t>
            </a:r>
            <a:r>
              <a:rPr lang="it-IT" sz="2400" dirty="0"/>
              <a:t>90%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>
              <a:sym typeface="Wingdings" pitchFamily="2" charset="2"/>
            </a:endParaRPr>
          </a:p>
        </p:txBody>
      </p:sp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31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CVSS Case </a:t>
            </a:r>
            <a:r>
              <a:rPr lang="it-IT" dirty="0" err="1" smtClean="0"/>
              <a:t>Controlled</a:t>
            </a:r>
            <a:r>
              <a:rPr lang="it-IT" dirty="0" smtClean="0"/>
              <a:t>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5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127001" y="1852201"/>
            <a:ext cx="8306501" cy="4583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Sensitivity: is High/Med CVSS good marker for </a:t>
            </a:r>
            <a:r>
              <a:rPr lang="en-US" sz="2800" dirty="0" err="1" smtClean="0"/>
              <a:t>v</a:t>
            </a:r>
            <a:r>
              <a:rPr lang="en-US" sz="2800" dirty="0" err="1" smtClean="0">
                <a:sym typeface="Symbol"/>
              </a:rPr>
              <a:t></a:t>
            </a:r>
            <a:r>
              <a:rPr lang="en-US" sz="2800" dirty="0" err="1" smtClean="0"/>
              <a:t>SYM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marL="274320" lvl="1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Sensitivity = </a:t>
            </a:r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 smtClean="0">
                <a:solidFill>
                  <a:srgbClr val="FF0000"/>
                </a:solidFill>
              </a:rPr>
              <a:t>(HIGH+MED | v in SYM)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Specificity</a:t>
            </a:r>
            <a:r>
              <a:rPr lang="en-US" sz="2800" dirty="0" smtClean="0"/>
              <a:t>: is Low CVSS good marker for </a:t>
            </a:r>
            <a:r>
              <a:rPr lang="en-US" sz="2800" dirty="0" err="1" smtClean="0"/>
              <a:t>v</a:t>
            </a:r>
            <a:r>
              <a:rPr lang="en-US" sz="2800" dirty="0" err="1" smtClean="0">
                <a:sym typeface="Symbol"/>
              </a:rPr>
              <a:t></a:t>
            </a:r>
            <a:r>
              <a:rPr lang="en-US" sz="2800" dirty="0" err="1" smtClean="0"/>
              <a:t>SYM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Specificity = </a:t>
            </a:r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 smtClean="0">
                <a:solidFill>
                  <a:srgbClr val="FF0000"/>
                </a:solidFill>
              </a:rPr>
              <a:t>(LOW | v not in SYM)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32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Rating as “Generate Panic” </a:t>
            </a:r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127001" y="1852201"/>
            <a:ext cx="8306501" cy="1427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18417"/>
              </p:ext>
            </p:extLst>
          </p:nvPr>
        </p:nvGraphicFramePr>
        <p:xfrm>
          <a:off x="225029" y="2268640"/>
          <a:ext cx="7961870" cy="34183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21822"/>
                <a:gridCol w="2194684"/>
                <a:gridCol w="2145364"/>
              </a:tblGrid>
              <a:tr h="517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DB</a:t>
                      </a:r>
                      <a:endParaRPr lang="en-US" sz="28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Sensitivity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Specificity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58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rgbClr val="FF6600"/>
                          </a:solidFill>
                          <a:effectLst/>
                        </a:rPr>
                        <a:t>EKITS</a:t>
                      </a:r>
                      <a:endParaRPr lang="en-US" sz="28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89.17%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49.73%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58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EDB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98.14%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24.39%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580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NVD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89.70%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22.22%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580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3BT:</a:t>
                      </a:r>
                      <a:r>
                        <a:rPr lang="it-IT" sz="2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Down </a:t>
                      </a:r>
                      <a:r>
                        <a:rPr lang="it-IT" sz="2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Syndrome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69%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95%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580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PSA:</a:t>
                      </a:r>
                      <a:r>
                        <a:rPr lang="it-IT" sz="2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Prostate </a:t>
                      </a:r>
                      <a:r>
                        <a:rPr lang="it-IT" sz="2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Cancer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90%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33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Rating as “Generate Panic” </a:t>
            </a:r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Rating as “Generate Panic” </a:t>
            </a:r>
            <a:r>
              <a:rPr lang="en-US" dirty="0" smtClean="0"/>
              <a:t>test - Explained</a:t>
            </a:r>
            <a:endParaRPr lang="en-US" dirty="0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rgbClr val="008000"/>
                </a:solidFill>
                <a:sym typeface="Wingdings" pitchFamily="2" charset="2"/>
              </a:rPr>
              <a:t>Sensitivity</a:t>
            </a:r>
            <a:r>
              <a:rPr lang="it-IT" sz="2400" b="1" dirty="0" smtClean="0">
                <a:solidFill>
                  <a:srgbClr val="008000"/>
                </a:solidFill>
                <a:sym typeface="Wingdings" pitchFamily="2" charset="2"/>
              </a:rPr>
              <a:t> (+)</a:t>
            </a:r>
            <a:endParaRPr lang="it-IT" sz="2400" b="1" dirty="0" smtClean="0">
              <a:solidFill>
                <a:srgbClr val="008000"/>
              </a:solidFill>
              <a:sym typeface="Wingdings" pitchFamily="2" charset="2"/>
            </a:endParaRPr>
          </a:p>
          <a:p>
            <a:pPr lvl="1"/>
            <a:r>
              <a:rPr lang="it-IT" dirty="0" smtClean="0">
                <a:sym typeface="Wingdings" pitchFamily="2" charset="2"/>
              </a:rPr>
              <a:t>CVSS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good</a:t>
            </a:r>
            <a:r>
              <a:rPr lang="it-IT" dirty="0" smtClean="0">
                <a:sym typeface="Wingdings" pitchFamily="2" charset="2"/>
              </a:rPr>
              <a:t> in </a:t>
            </a:r>
            <a:r>
              <a:rPr lang="it-IT" dirty="0" err="1" smtClean="0">
                <a:sym typeface="Wingdings" pitchFamily="2" charset="2"/>
              </a:rPr>
              <a:t>marking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exploitation</a:t>
            </a:r>
            <a:endParaRPr lang="it-IT" dirty="0">
              <a:sym typeface="Wingdings" pitchFamily="2" charset="2"/>
            </a:endParaRPr>
          </a:p>
          <a:p>
            <a:r>
              <a:rPr lang="it-IT" sz="2400" b="1" dirty="0" err="1" smtClean="0">
                <a:solidFill>
                  <a:srgbClr val="FF0000"/>
                </a:solidFill>
                <a:sym typeface="Wingdings" pitchFamily="2" charset="2"/>
              </a:rPr>
              <a:t>Specificity</a:t>
            </a:r>
            <a:r>
              <a:rPr lang="it-IT" sz="2400" b="1" dirty="0" smtClean="0">
                <a:solidFill>
                  <a:srgbClr val="FF0000"/>
                </a:solidFill>
                <a:sym typeface="Wingdings" pitchFamily="2" charset="2"/>
              </a:rPr>
              <a:t> (-)</a:t>
            </a:r>
            <a:endParaRPr lang="it-IT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it-IT" dirty="0" err="1" smtClean="0">
                <a:sym typeface="Wingdings" pitchFamily="2" charset="2"/>
              </a:rPr>
              <a:t>Peaks</a:t>
            </a:r>
            <a:r>
              <a:rPr lang="it-IT" dirty="0" smtClean="0">
                <a:sym typeface="Wingdings" pitchFamily="2" charset="2"/>
              </a:rPr>
              <a:t> in NVD and EDB </a:t>
            </a:r>
            <a:r>
              <a:rPr lang="it-IT" dirty="0" err="1" smtClean="0">
                <a:sym typeface="Wingdings" pitchFamily="2" charset="2"/>
              </a:rPr>
              <a:t>at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less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than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25%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1 </a:t>
            </a:r>
            <a:r>
              <a:rPr lang="it-IT" dirty="0" smtClean="0">
                <a:sym typeface="Wingdings" pitchFamily="2" charset="2"/>
              </a:rPr>
              <a:t>out of 4 non-</a:t>
            </a:r>
            <a:r>
              <a:rPr lang="it-IT" dirty="0" err="1" smtClean="0">
                <a:sym typeface="Wingdings" pitchFamily="2" charset="2"/>
              </a:rPr>
              <a:t>exploited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vulnerabilities</a:t>
            </a:r>
            <a:r>
              <a:rPr lang="it-IT" dirty="0" smtClean="0">
                <a:sym typeface="Wingdings" pitchFamily="2" charset="2"/>
              </a:rPr>
              <a:t> are </a:t>
            </a:r>
            <a:r>
              <a:rPr lang="it-IT" dirty="0" err="1" smtClean="0">
                <a:sym typeface="Wingdings" pitchFamily="2" charset="2"/>
              </a:rPr>
              <a:t>marked</a:t>
            </a:r>
            <a:r>
              <a:rPr lang="it-IT" dirty="0" smtClean="0">
                <a:sym typeface="Wingdings" pitchFamily="2" charset="2"/>
              </a:rPr>
              <a:t> LOW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3 out of 4 non-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exploited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vulnerabilities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are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marked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HIGH</a:t>
            </a:r>
          </a:p>
          <a:p>
            <a:r>
              <a:rPr lang="it-IT" dirty="0" err="1" smtClean="0">
                <a:sym typeface="Wingdings" pitchFamily="2" charset="2"/>
              </a:rPr>
              <a:t>Remember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this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a </a:t>
            </a:r>
            <a:r>
              <a:rPr lang="it-IT" dirty="0" err="1" smtClean="0">
                <a:sym typeface="Wingdings" pitchFamily="2" charset="2"/>
              </a:rPr>
              <a:t>controlled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study</a:t>
            </a:r>
            <a:r>
              <a:rPr lang="it-IT" dirty="0" smtClean="0">
                <a:sym typeface="Wingdings" pitchFamily="2" charset="2"/>
              </a:rPr>
              <a:t>:</a:t>
            </a:r>
          </a:p>
          <a:p>
            <a:pPr lvl="1"/>
            <a:r>
              <a:rPr lang="it-IT" dirty="0" err="1" smtClean="0">
                <a:sym typeface="Wingdings" pitchFamily="2" charset="2"/>
              </a:rPr>
              <a:t>We</a:t>
            </a:r>
            <a:r>
              <a:rPr lang="it-IT" dirty="0" smtClean="0">
                <a:sym typeface="Wingdings" pitchFamily="2" charset="2"/>
              </a:rPr>
              <a:t> are </a:t>
            </a:r>
            <a:r>
              <a:rPr lang="it-IT" dirty="0" err="1" smtClean="0">
                <a:sym typeface="Wingdings" pitchFamily="2" charset="2"/>
              </a:rPr>
              <a:t>looking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only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vulnerabilities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representative</a:t>
            </a:r>
            <a:r>
              <a:rPr lang="it-IT" dirty="0" smtClean="0">
                <a:sym typeface="Wingdings" pitchFamily="2" charset="2"/>
              </a:rPr>
              <a:t> of SYM CVSS</a:t>
            </a:r>
          </a:p>
          <a:p>
            <a:r>
              <a:rPr lang="it-IT" dirty="0" err="1" smtClean="0">
                <a:sym typeface="Wingdings" pitchFamily="2" charset="2"/>
              </a:rPr>
              <a:t>Let’s</a:t>
            </a:r>
            <a:r>
              <a:rPr lang="it-IT" dirty="0" smtClean="0">
                <a:sym typeface="Wingdings" pitchFamily="2" charset="2"/>
              </a:rPr>
              <a:t> assume </a:t>
            </a:r>
            <a:r>
              <a:rPr lang="it-IT" dirty="0" err="1" smtClean="0">
                <a:sym typeface="Wingdings" pitchFamily="2" charset="2"/>
              </a:rPr>
              <a:t>linearity</a:t>
            </a:r>
            <a:r>
              <a:rPr lang="it-IT" dirty="0" smtClean="0">
                <a:sym typeface="Wingdings" pitchFamily="2" charset="2"/>
              </a:rPr>
              <a:t> of </a:t>
            </a:r>
            <a:r>
              <a:rPr lang="it-IT" dirty="0" err="1" smtClean="0">
                <a:sym typeface="Wingdings" pitchFamily="2" charset="2"/>
              </a:rPr>
              <a:t>cost</a:t>
            </a:r>
            <a:r>
              <a:rPr lang="it-IT" dirty="0" smtClean="0">
                <a:sym typeface="Wingdings" pitchFamily="2" charset="2"/>
              </a:rPr>
              <a:t> for </a:t>
            </a:r>
            <a:r>
              <a:rPr lang="it-IT" dirty="0" err="1" smtClean="0">
                <a:sym typeface="Wingdings" pitchFamily="2" charset="2"/>
              </a:rPr>
              <a:t>number</a:t>
            </a:r>
            <a:r>
              <a:rPr lang="it-IT" dirty="0" smtClean="0">
                <a:sym typeface="Wingdings" pitchFamily="2" charset="2"/>
              </a:rPr>
              <a:t> of </a:t>
            </a:r>
            <a:r>
              <a:rPr lang="it-IT" dirty="0" err="1" smtClean="0">
                <a:sym typeface="Wingdings" pitchFamily="2" charset="2"/>
              </a:rPr>
              <a:t>fixed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vulnerabilities</a:t>
            </a:r>
            <a:endParaRPr lang="it-IT" dirty="0" smtClean="0">
              <a:sym typeface="Wingdings" pitchFamily="2" charset="2"/>
            </a:endParaRPr>
          </a:p>
          <a:p>
            <a:r>
              <a:rPr lang="it-IT" dirty="0" err="1" smtClean="0">
                <a:sym typeface="Wingdings" pitchFamily="2" charset="2"/>
              </a:rPr>
              <a:t>You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are </a:t>
            </a:r>
            <a:r>
              <a:rPr lang="it-IT" dirty="0" err="1" smtClean="0">
                <a:sym typeface="Wingdings" pitchFamily="2" charset="2"/>
              </a:rPr>
              <a:t>following</a:t>
            </a:r>
            <a:r>
              <a:rPr lang="it-IT" dirty="0" smtClean="0">
                <a:sym typeface="Wingdings" pitchFamily="2" charset="2"/>
              </a:rPr>
              <a:t> US </a:t>
            </a:r>
            <a:r>
              <a:rPr lang="it-IT" dirty="0" err="1" smtClean="0">
                <a:sym typeface="Wingdings" pitchFamily="2" charset="2"/>
              </a:rPr>
              <a:t>Governement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SCAP </a:t>
            </a:r>
            <a:r>
              <a:rPr lang="it-IT" dirty="0" err="1" smtClean="0">
                <a:sym typeface="Wingdings" pitchFamily="2" charset="2"/>
              </a:rPr>
              <a:t>Guidelines</a:t>
            </a:r>
            <a:r>
              <a:rPr lang="it-IT" dirty="0" smtClean="0">
                <a:sym typeface="Wingdings" pitchFamily="2" charset="2"/>
              </a:rPr>
              <a:t>? -&gt; </a:t>
            </a:r>
            <a:r>
              <a:rPr lang="it-IT" dirty="0" err="1" smtClean="0">
                <a:sym typeface="Wingdings" pitchFamily="2" charset="2"/>
              </a:rPr>
              <a:t>You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are </a:t>
            </a:r>
            <a:r>
              <a:rPr lang="it-IT" dirty="0" err="1" smtClean="0">
                <a:sym typeface="Wingdings" pitchFamily="2" charset="2"/>
              </a:rPr>
              <a:t>spending</a:t>
            </a:r>
            <a:r>
              <a:rPr lang="it-IT" dirty="0" smtClean="0">
                <a:sym typeface="Wingdings" pitchFamily="2" charset="2"/>
              </a:rPr>
              <a:t> up to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300% more </a:t>
            </a:r>
            <a:r>
              <a:rPr lang="it-IT" dirty="0" err="1" smtClean="0">
                <a:sym typeface="Wingdings" pitchFamily="2" charset="2"/>
              </a:rPr>
              <a:t>money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than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you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should</a:t>
            </a:r>
            <a:endParaRPr lang="it-IT" dirty="0" smtClean="0"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253" y="533400"/>
            <a:ext cx="865543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Ok, but is at least my risk decreasing?</a:t>
            </a:r>
            <a:endParaRPr lang="en-US" dirty="0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457200" y="1437697"/>
            <a:ext cx="7620000" cy="5035022"/>
          </a:xfrm>
        </p:spPr>
        <p:txBody>
          <a:bodyPr>
            <a:noAutofit/>
          </a:bodyPr>
          <a:lstStyle/>
          <a:p>
            <a:r>
              <a:rPr lang="it-IT" sz="2800" dirty="0" err="1"/>
              <a:t>What</a:t>
            </a:r>
            <a:r>
              <a:rPr lang="it-IT" sz="2800" dirty="0"/>
              <a:t> </a:t>
            </a:r>
            <a:r>
              <a:rPr lang="it-IT" sz="2800" dirty="0" err="1"/>
              <a:t>really</a:t>
            </a:r>
            <a:r>
              <a:rPr lang="it-IT" sz="2800" dirty="0"/>
              <a:t> </a:t>
            </a:r>
            <a:r>
              <a:rPr lang="it-IT" sz="2800" dirty="0" err="1"/>
              <a:t>matters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change</a:t>
            </a:r>
            <a:r>
              <a:rPr lang="it-IT" sz="2800" dirty="0"/>
              <a:t> in </a:t>
            </a:r>
            <a:r>
              <a:rPr lang="it-IT" sz="2800" dirty="0">
                <a:solidFill>
                  <a:srgbClr val="000000"/>
                </a:solidFill>
              </a:rPr>
              <a:t>relative </a:t>
            </a:r>
            <a:r>
              <a:rPr lang="it-IT" sz="2800" dirty="0" err="1" smtClean="0">
                <a:solidFill>
                  <a:srgbClr val="000000"/>
                </a:solidFill>
              </a:rPr>
              <a:t>probabilities</a:t>
            </a:r>
            <a:endParaRPr lang="it-IT" sz="2800" dirty="0" smtClean="0">
              <a:solidFill>
                <a:srgbClr val="000000"/>
              </a:solidFill>
            </a:endParaRPr>
          </a:p>
          <a:p>
            <a:endParaRPr lang="it-IT" sz="2800" dirty="0">
              <a:solidFill>
                <a:srgbClr val="000000"/>
              </a:solidFill>
            </a:endParaRPr>
          </a:p>
          <a:p>
            <a:r>
              <a:rPr lang="it-IT" sz="2800" dirty="0" err="1" smtClean="0">
                <a:sym typeface="Wingdings" pitchFamily="2" charset="2"/>
              </a:rPr>
              <a:t>Example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>
                <a:sym typeface="Wingdings" pitchFamily="2" charset="2"/>
              </a:rPr>
              <a:t>= </a:t>
            </a:r>
            <a:r>
              <a:rPr lang="it-IT" sz="2800" dirty="0" err="1">
                <a:sym typeface="Wingdings" pitchFamily="2" charset="2"/>
              </a:rPr>
              <a:t>Usage</a:t>
            </a:r>
            <a:r>
              <a:rPr lang="it-IT" sz="2800" dirty="0">
                <a:sym typeface="Wingdings" pitchFamily="2" charset="2"/>
              </a:rPr>
              <a:t> of </a:t>
            </a:r>
            <a:r>
              <a:rPr lang="it-IT" sz="2800" dirty="0" err="1">
                <a:sym typeface="Wingdings" pitchFamily="2" charset="2"/>
              </a:rPr>
              <a:t>Safety</a:t>
            </a:r>
            <a:r>
              <a:rPr lang="it-IT" sz="2800" dirty="0">
                <a:sym typeface="Wingdings" pitchFamily="2" charset="2"/>
              </a:rPr>
              <a:t> </a:t>
            </a:r>
            <a:r>
              <a:rPr lang="it-IT" sz="2800" dirty="0" err="1">
                <a:sym typeface="Wingdings" pitchFamily="2" charset="2"/>
              </a:rPr>
              <a:t>Belts</a:t>
            </a:r>
            <a:endParaRPr lang="it-IT" sz="2800" dirty="0">
              <a:sym typeface="Wingdings" pitchFamily="2" charset="2"/>
            </a:endParaRPr>
          </a:p>
          <a:p>
            <a:pPr lvl="1"/>
            <a:r>
              <a:rPr lang="it-IT" dirty="0" err="1">
                <a:solidFill>
                  <a:srgbClr val="000000"/>
                </a:solidFill>
                <a:sym typeface="Wingdings" pitchFamily="2" charset="2"/>
              </a:rPr>
              <a:t>Few</a:t>
            </a:r>
            <a:r>
              <a:rPr lang="it-IT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it-IT" dirty="0" err="1">
                <a:solidFill>
                  <a:srgbClr val="000000"/>
                </a:solidFill>
                <a:sym typeface="Wingdings" pitchFamily="2" charset="2"/>
              </a:rPr>
              <a:t>people</a:t>
            </a:r>
            <a:r>
              <a:rPr lang="it-IT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it-IT" dirty="0" err="1">
                <a:solidFill>
                  <a:srgbClr val="000000"/>
                </a:solidFill>
                <a:sym typeface="Wingdings" pitchFamily="2" charset="2"/>
              </a:rPr>
              <a:t>actually</a:t>
            </a:r>
            <a:r>
              <a:rPr lang="it-IT" dirty="0">
                <a:solidFill>
                  <a:srgbClr val="000000"/>
                </a:solidFill>
                <a:sym typeface="Wingdings" pitchFamily="2" charset="2"/>
              </a:rPr>
              <a:t> die in car </a:t>
            </a:r>
            <a:r>
              <a:rPr lang="it-IT" dirty="0" err="1">
                <a:solidFill>
                  <a:srgbClr val="000000"/>
                </a:solidFill>
                <a:sym typeface="Wingdings" pitchFamily="2" charset="2"/>
              </a:rPr>
              <a:t>crashes</a:t>
            </a:r>
            <a:r>
              <a:rPr lang="it-IT" dirty="0">
                <a:solidFill>
                  <a:srgbClr val="000000"/>
                </a:solidFill>
                <a:sym typeface="Wingdings" pitchFamily="2" charset="2"/>
              </a:rPr>
              <a:t> vs #</a:t>
            </a:r>
            <a:r>
              <a:rPr lang="it-IT" dirty="0" err="1" smtClean="0">
                <a:solidFill>
                  <a:srgbClr val="000000"/>
                </a:solidFill>
                <a:sym typeface="Wingdings" pitchFamily="2" charset="2"/>
              </a:rPr>
              <a:t>crashes</a:t>
            </a:r>
            <a:r>
              <a:rPr lang="it-IT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[Evans 1986]</a:t>
            </a:r>
            <a:endParaRPr lang="it-IT" dirty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Pr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Death</a:t>
            </a:r>
            <a:r>
              <a:rPr lang="en-US" dirty="0">
                <a:sym typeface="Wingdings" pitchFamily="2" charset="2"/>
              </a:rPr>
              <a:t> x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Safety Belt on</a:t>
            </a:r>
            <a:r>
              <a:rPr lang="en-US" dirty="0">
                <a:sym typeface="Wingdings" pitchFamily="2" charset="2"/>
              </a:rPr>
              <a:t>) – </a:t>
            </a:r>
            <a:r>
              <a:rPr lang="en-US" dirty="0" err="1">
                <a:sym typeface="Wingdings" pitchFamily="2" charset="2"/>
              </a:rPr>
              <a:t>Pr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Death</a:t>
            </a:r>
            <a:r>
              <a:rPr lang="en-US" dirty="0">
                <a:sym typeface="Wingdings" pitchFamily="2" charset="2"/>
              </a:rPr>
              <a:t> x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Safety Belt off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43% improvement of chances of survival</a:t>
            </a:r>
          </a:p>
          <a:p>
            <a:r>
              <a:rPr lang="it-IT" sz="2800" dirty="0" err="1" smtClean="0">
                <a:sym typeface="Wingdings" pitchFamily="2" charset="2"/>
              </a:rPr>
              <a:t>Our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err="1" smtClean="0">
                <a:sym typeface="Wingdings" pitchFamily="2" charset="2"/>
              </a:rPr>
              <a:t>Study</a:t>
            </a:r>
            <a:r>
              <a:rPr lang="it-IT" sz="2800" dirty="0" smtClean="0">
                <a:sym typeface="Wingdings" pitchFamily="2" charset="2"/>
              </a:rPr>
              <a:t> </a:t>
            </a:r>
            <a:r>
              <a:rPr lang="it-IT" sz="2800" dirty="0" smtClean="0">
                <a:sym typeface="Wingdings" pitchFamily="2" charset="2"/>
              </a:rPr>
              <a:t>= </a:t>
            </a:r>
            <a:r>
              <a:rPr lang="it-IT" sz="2800" dirty="0" err="1" smtClean="0">
                <a:sym typeface="Wingdings" pitchFamily="2" charset="2"/>
              </a:rPr>
              <a:t>Patching</a:t>
            </a:r>
            <a:r>
              <a:rPr lang="it-IT" sz="2800" dirty="0" smtClean="0">
                <a:sym typeface="Wingdings" pitchFamily="2" charset="2"/>
              </a:rPr>
              <a:t> High score </a:t>
            </a:r>
            <a:r>
              <a:rPr lang="it-IT" sz="2800" dirty="0" err="1" smtClean="0">
                <a:sym typeface="Wingdings" pitchFamily="2" charset="2"/>
              </a:rPr>
              <a:t>vulnerabilities</a:t>
            </a:r>
            <a:endParaRPr lang="it-IT" sz="2800" dirty="0" smtClean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Few vulnerabilities are actually </a:t>
            </a:r>
            <a:r>
              <a:rPr lang="en-US" dirty="0" smtClean="0">
                <a:sym typeface="Wingdings" pitchFamily="2" charset="2"/>
              </a:rPr>
              <a:t>exploited </a:t>
            </a:r>
            <a:r>
              <a:rPr lang="en-US" dirty="0" err="1" smtClean="0">
                <a:sym typeface="Wingdings" pitchFamily="2" charset="2"/>
              </a:rPr>
              <a:t>vs</a:t>
            </a:r>
            <a:r>
              <a:rPr lang="en-US" dirty="0" smtClean="0">
                <a:sym typeface="Wingdings" pitchFamily="2" charset="2"/>
              </a:rPr>
              <a:t> #</a:t>
            </a:r>
            <a:r>
              <a:rPr lang="en-US" dirty="0" err="1" smtClean="0">
                <a:sym typeface="Wingdings" pitchFamily="2" charset="2"/>
              </a:rPr>
              <a:t>vulns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it-IT" dirty="0">
                <a:sym typeface="Wingdings" pitchFamily="2" charset="2"/>
              </a:rPr>
              <a:t>Pr(</a:t>
            </a:r>
            <a:r>
              <a:rPr lang="it-IT" dirty="0">
                <a:solidFill>
                  <a:srgbClr val="FF0000"/>
                </a:solidFill>
                <a:sym typeface="Wingdings" pitchFamily="2" charset="2"/>
              </a:rPr>
              <a:t>Attack</a:t>
            </a:r>
            <a:r>
              <a:rPr lang="it-IT" dirty="0">
                <a:sym typeface="Wingdings" pitchFamily="2" charset="2"/>
              </a:rPr>
              <a:t> x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CVSS High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Patched</a:t>
            </a:r>
            <a:r>
              <a:rPr lang="it-IT" dirty="0" smtClean="0">
                <a:sym typeface="Wingdings" pitchFamily="2" charset="2"/>
              </a:rPr>
              <a:t>) </a:t>
            </a:r>
            <a:r>
              <a:rPr lang="it-IT" dirty="0">
                <a:sym typeface="Wingdings" pitchFamily="2" charset="2"/>
              </a:rPr>
              <a:t>– Pr(</a:t>
            </a:r>
            <a:r>
              <a:rPr lang="it-IT" dirty="0">
                <a:solidFill>
                  <a:srgbClr val="FF0000"/>
                </a:solidFill>
                <a:sym typeface="Wingdings" pitchFamily="2" charset="2"/>
              </a:rPr>
              <a:t>Attack</a:t>
            </a:r>
            <a:r>
              <a:rPr lang="it-IT" dirty="0">
                <a:sym typeface="Wingdings" pitchFamily="2" charset="2"/>
              </a:rPr>
              <a:t> x </a:t>
            </a:r>
            <a:r>
              <a:rPr lang="it-IT" dirty="0">
                <a:solidFill>
                  <a:srgbClr val="FF0000"/>
                </a:solidFill>
                <a:sym typeface="Wingdings" pitchFamily="2" charset="2"/>
              </a:rPr>
              <a:t>CVSS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Low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Patched</a:t>
            </a:r>
            <a:r>
              <a:rPr lang="it-IT" dirty="0" smtClean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X% improvement of chances of NOT being </a:t>
            </a:r>
            <a:r>
              <a:rPr lang="en-US" dirty="0" smtClean="0">
                <a:sym typeface="Wingdings" pitchFamily="2" charset="2"/>
              </a:rPr>
              <a:t>attacked</a:t>
            </a:r>
            <a:endParaRPr lang="it-IT" sz="2400" dirty="0" smtClean="0"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really, no.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30075"/>
              </p:ext>
            </p:extLst>
          </p:nvPr>
        </p:nvGraphicFramePr>
        <p:xfrm>
          <a:off x="1174208" y="1893528"/>
          <a:ext cx="6203594" cy="45127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95118"/>
                <a:gridCol w="3308476"/>
              </a:tblGrid>
              <a:tr h="46492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4F81B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FFFFFF"/>
                          </a:solidFill>
                        </a:rPr>
                        <a:t>Pr(</a:t>
                      </a:r>
                      <a:r>
                        <a:rPr lang="it-IT" sz="2400" b="1" dirty="0" err="1" smtClean="0">
                          <a:solidFill>
                            <a:srgbClr val="FFFFFF"/>
                          </a:solidFill>
                        </a:rPr>
                        <a:t>H+M</a:t>
                      </a:r>
                      <a:r>
                        <a:rPr lang="it-IT" sz="2400" b="1" baseline="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r>
                        <a:rPr lang="it-IT" sz="2400" b="1" baseline="0" dirty="0" err="1" smtClean="0">
                          <a:solidFill>
                            <a:srgbClr val="FFFFFF"/>
                          </a:solidFill>
                        </a:rPr>
                        <a:t>-Pr</a:t>
                      </a:r>
                      <a:r>
                        <a:rPr lang="it-IT" sz="2400" b="1" baseline="0" dirty="0" smtClean="0">
                          <a:solidFill>
                            <a:srgbClr val="FFFFFF"/>
                          </a:solidFill>
                        </a:rPr>
                        <a:t>(L)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E">
                        <a:alpha val="40000"/>
                      </a:srgbClr>
                    </a:solidFill>
                  </a:tcPr>
                </a:tc>
              </a:tr>
              <a:tr h="45242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EKIT</a:t>
                      </a:r>
                    </a:p>
                  </a:txBody>
                  <a:tcPr>
                    <a:solidFill>
                      <a:srgbClr val="4F8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vuln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DC0403"/>
                          </a:solidFill>
                        </a:rPr>
                        <a:t>in</a:t>
                      </a:r>
                      <a:r>
                        <a:rPr lang="en-US" sz="2400" b="1" dirty="0" smtClean="0"/>
                        <a:t> SYM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+46.3%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4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vuln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DC0403"/>
                          </a:solidFill>
                        </a:rPr>
                        <a:t>!in </a:t>
                      </a:r>
                      <a:r>
                        <a:rPr lang="en-US" sz="2400" b="1" dirty="0" smtClean="0"/>
                        <a:t>SYM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-47.28%</a:t>
                      </a:r>
                      <a:endParaRPr lang="en-US" sz="2400" b="1" dirty="0"/>
                    </a:p>
                  </a:txBody>
                  <a:tcPr/>
                </a:tc>
              </a:tr>
              <a:tr h="402937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EDB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F8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vuln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DC0403"/>
                          </a:solidFill>
                        </a:rPr>
                        <a:t>in</a:t>
                      </a:r>
                      <a:r>
                        <a:rPr lang="en-US" sz="2400" b="1" dirty="0" smtClean="0"/>
                        <a:t> SYM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+14.5%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4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vuln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DC0403"/>
                          </a:solidFill>
                        </a:rPr>
                        <a:t>!in </a:t>
                      </a:r>
                      <a:r>
                        <a:rPr lang="en-US" sz="2400" b="1" dirty="0" smtClean="0"/>
                        <a:t>SYM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-14.49%</a:t>
                      </a:r>
                      <a:endParaRPr lang="en-US" sz="2400" b="1" dirty="0"/>
                    </a:p>
                  </a:txBody>
                  <a:tcPr/>
                </a:tc>
              </a:tr>
              <a:tr h="4029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NVD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vuln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DC0403"/>
                          </a:solidFill>
                        </a:rPr>
                        <a:t>in</a:t>
                      </a:r>
                      <a:r>
                        <a:rPr lang="en-US" sz="2400" b="1" dirty="0" smtClean="0"/>
                        <a:t> SYM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+3.5%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49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vuln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DC0403"/>
                          </a:solidFill>
                        </a:rPr>
                        <a:t>!in </a:t>
                      </a:r>
                      <a:r>
                        <a:rPr lang="en-US" sz="2400" b="1" dirty="0" smtClean="0"/>
                        <a:t>SYM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-3.46%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 err="1"/>
              <a:t>What</a:t>
            </a:r>
            <a:r>
              <a:rPr lang="it-IT" sz="2800" dirty="0"/>
              <a:t> the </a:t>
            </a:r>
            <a:r>
              <a:rPr lang="it-IT" sz="2800" dirty="0">
                <a:solidFill>
                  <a:srgbClr val="FF0000"/>
                </a:solidFill>
              </a:rPr>
              <a:t>CIO</a:t>
            </a:r>
            <a:r>
              <a:rPr lang="it-IT" sz="2800" dirty="0"/>
              <a:t> </a:t>
            </a:r>
            <a:r>
              <a:rPr lang="it-IT" sz="2800" dirty="0" err="1"/>
              <a:t>really</a:t>
            </a:r>
            <a:r>
              <a:rPr lang="it-IT" sz="2800" dirty="0"/>
              <a:t> </a:t>
            </a:r>
            <a:r>
              <a:rPr lang="it-IT" sz="2800" dirty="0" err="1"/>
              <a:t>wants</a:t>
            </a:r>
            <a:r>
              <a:rPr lang="it-IT" sz="2800" dirty="0"/>
              <a:t> to </a:t>
            </a:r>
            <a:r>
              <a:rPr lang="it-IT" sz="2800" dirty="0" err="1"/>
              <a:t>know</a:t>
            </a:r>
            <a:r>
              <a:rPr lang="it-IT" sz="2800" dirty="0"/>
              <a:t>:</a:t>
            </a:r>
          </a:p>
          <a:p>
            <a:pPr lvl="1"/>
            <a:r>
              <a:rPr lang="it-IT" sz="2400" dirty="0" smtClean="0"/>
              <a:t>I </a:t>
            </a:r>
            <a:r>
              <a:rPr lang="it-IT" sz="2400" dirty="0" err="1"/>
              <a:t>read</a:t>
            </a:r>
            <a:r>
              <a:rPr lang="it-IT" sz="2400" dirty="0"/>
              <a:t> on the news  </a:t>
            </a:r>
            <a:r>
              <a:rPr lang="it-IT" sz="2400" dirty="0" err="1"/>
              <a:t>that</a:t>
            </a:r>
            <a:r>
              <a:rPr lang="it-IT" sz="2400" dirty="0"/>
              <a:t> a “security </a:t>
            </a:r>
            <a:r>
              <a:rPr lang="it-IT" sz="2400" dirty="0" err="1"/>
              <a:t>researcher</a:t>
            </a:r>
            <a:r>
              <a:rPr lang="it-IT" sz="2400" dirty="0"/>
              <a:t>” </a:t>
            </a:r>
            <a:r>
              <a:rPr lang="it-IT" sz="2400" dirty="0" err="1"/>
              <a:t>exploited</a:t>
            </a:r>
            <a:r>
              <a:rPr lang="it-IT" sz="2400" dirty="0"/>
              <a:t> a </a:t>
            </a:r>
            <a:r>
              <a:rPr lang="it-IT" sz="2400" dirty="0" err="1"/>
              <a:t>vulnerability</a:t>
            </a:r>
            <a:r>
              <a:rPr lang="it-IT" sz="2400" dirty="0"/>
              <a:t> on X to do some </a:t>
            </a:r>
            <a:r>
              <a:rPr lang="it-IT" sz="2400" dirty="0" err="1"/>
              <a:t>bad</a:t>
            </a:r>
            <a:r>
              <a:rPr lang="it-IT" sz="2400" dirty="0"/>
              <a:t> </a:t>
            </a:r>
            <a:r>
              <a:rPr lang="it-IT" sz="2400" dirty="0" err="1"/>
              <a:t>stuff</a:t>
            </a:r>
            <a:r>
              <a:rPr lang="it-IT" sz="2400" dirty="0" smtClean="0"/>
              <a:t>. </a:t>
            </a:r>
            <a:r>
              <a:rPr lang="it-IT" sz="2400" dirty="0" err="1" smtClean="0">
                <a:solidFill>
                  <a:srgbClr val="FF0000"/>
                </a:solidFill>
              </a:rPr>
              <a:t>Should</a:t>
            </a:r>
            <a:r>
              <a:rPr lang="it-IT" sz="2400" dirty="0" smtClean="0">
                <a:solidFill>
                  <a:srgbClr val="FF0000"/>
                </a:solidFill>
              </a:rPr>
              <a:t> I </a:t>
            </a:r>
            <a:r>
              <a:rPr lang="it-IT" sz="2400" dirty="0" err="1" smtClean="0">
                <a:solidFill>
                  <a:srgbClr val="FF0000"/>
                </a:solidFill>
              </a:rPr>
              <a:t>worry</a:t>
            </a:r>
            <a:r>
              <a:rPr lang="it-IT" sz="2400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You </a:t>
            </a:r>
            <a:r>
              <a:rPr lang="en-US" sz="2800" dirty="0" smtClean="0"/>
              <a:t>monitor the black markets and fix all HIGH CVSS vulnerabilities you find there?</a:t>
            </a:r>
          </a:p>
          <a:p>
            <a:pPr lvl="1"/>
            <a:r>
              <a:rPr lang="en-US" sz="2400" dirty="0" smtClean="0"/>
              <a:t>Your risk of suffering from an attack from the black markets </a:t>
            </a:r>
            <a:r>
              <a:rPr lang="en-US" sz="2400" dirty="0" smtClean="0">
                <a:solidFill>
                  <a:srgbClr val="FF0000"/>
                </a:solidFill>
              </a:rPr>
              <a:t>decreases by 46</a:t>
            </a:r>
            <a:r>
              <a:rPr lang="en-US" sz="2400" dirty="0" smtClean="0">
                <a:solidFill>
                  <a:srgbClr val="FF0000"/>
                </a:solidFill>
              </a:rPr>
              <a:t>%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You use </a:t>
            </a:r>
            <a:r>
              <a:rPr lang="en-US" sz="2800" dirty="0" smtClean="0">
                <a:solidFill>
                  <a:srgbClr val="FF0000"/>
                </a:solidFill>
              </a:rPr>
              <a:t>EDB or NVD </a:t>
            </a:r>
            <a:r>
              <a:rPr lang="en-US" sz="2800" dirty="0" smtClean="0"/>
              <a:t>to know what exploits are out there, </a:t>
            </a:r>
            <a:r>
              <a:rPr lang="en-US" sz="2800" dirty="0" smtClean="0">
                <a:solidFill>
                  <a:srgbClr val="FF0000"/>
                </a:solidFill>
              </a:rPr>
              <a:t>and fix all HIGH CVSS</a:t>
            </a:r>
            <a:r>
              <a:rPr lang="en-US" sz="2800" dirty="0" smtClean="0"/>
              <a:t> </a:t>
            </a:r>
            <a:r>
              <a:rPr lang="en-US" sz="2800" dirty="0" smtClean="0"/>
              <a:t>vulnerabilities?</a:t>
            </a:r>
            <a:endParaRPr lang="en-US" sz="2800" dirty="0" smtClean="0"/>
          </a:p>
          <a:p>
            <a:pPr lvl="1"/>
            <a:r>
              <a:rPr lang="en-US" sz="2400" dirty="0" smtClean="0"/>
              <a:t>Diminished risk: </a:t>
            </a:r>
            <a:r>
              <a:rPr lang="en-US" sz="2400" dirty="0" smtClean="0">
                <a:solidFill>
                  <a:srgbClr val="FF0000"/>
                </a:solidFill>
              </a:rPr>
              <a:t>EDB = 14%; NVD = 3%.</a:t>
            </a:r>
          </a:p>
          <a:p>
            <a:pPr lvl="1"/>
            <a:r>
              <a:rPr lang="en-US" sz="2400" dirty="0" smtClean="0"/>
              <a:t>Arguably a bad </a:t>
            </a:r>
            <a:r>
              <a:rPr lang="en-US" sz="2400" dirty="0" smtClean="0"/>
              <a:t>investment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6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Where should we look for “real” exploits?</a:t>
            </a:r>
          </a:p>
          <a:p>
            <a:pPr lvl="1"/>
            <a:r>
              <a:rPr lang="en-US" sz="2400" dirty="0"/>
              <a:t>EDB, NVD are the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  <a:r>
              <a:rPr lang="en-US" sz="2400" dirty="0"/>
              <a:t> </a:t>
            </a:r>
            <a:r>
              <a:rPr lang="en-US" sz="2400" dirty="0" smtClean="0"/>
              <a:t>datasets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smtClean="0"/>
              <a:t>the CIO do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SCAP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/>
              <a:t> </a:t>
            </a:r>
            <a:r>
              <a:rPr lang="it-IT" dirty="0" err="1" smtClean="0"/>
              <a:t>says</a:t>
            </a:r>
            <a:r>
              <a:rPr lang="it-IT" dirty="0" smtClean="0"/>
              <a:t>?</a:t>
            </a:r>
            <a:endParaRPr lang="it-IT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datasets shows high Specificity:</a:t>
            </a:r>
          </a:p>
          <a:p>
            <a:pPr lvl="2"/>
            <a:r>
              <a:rPr lang="en-US" sz="2200" dirty="0"/>
              <a:t>CVSS doesn’t rule out </a:t>
            </a:r>
            <a:r>
              <a:rPr lang="en-US" sz="2200" dirty="0">
                <a:solidFill>
                  <a:srgbClr val="000000"/>
                </a:solidFill>
              </a:rPr>
              <a:t>“</a:t>
            </a:r>
            <a:r>
              <a:rPr lang="en-US" sz="2200" dirty="0">
                <a:solidFill>
                  <a:srgbClr val="FF0000"/>
                </a:solidFill>
              </a:rPr>
              <a:t>un-interesting</a:t>
            </a:r>
            <a:r>
              <a:rPr lang="en-US" sz="2200" dirty="0">
                <a:solidFill>
                  <a:srgbClr val="000000"/>
                </a:solidFill>
              </a:rPr>
              <a:t>”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vulns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Huge over-investment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2"/>
            <a:endParaRPr lang="en-US" sz="2200" dirty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possible</a:t>
            </a:r>
            <a:r>
              <a:rPr lang="it-IT" dirty="0" smtClean="0"/>
              <a:t> to </a:t>
            </a:r>
            <a:r>
              <a:rPr lang="it-IT" dirty="0" err="1" smtClean="0"/>
              <a:t>narrow</a:t>
            </a:r>
            <a:r>
              <a:rPr lang="it-IT" dirty="0" smtClean="0"/>
              <a:t> down </a:t>
            </a:r>
            <a:r>
              <a:rPr lang="it-IT" dirty="0" err="1" smtClean="0"/>
              <a:t>vulnerabilities</a:t>
            </a:r>
            <a:r>
              <a:rPr lang="it-IT" dirty="0" smtClean="0"/>
              <a:t> the CIO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actually</a:t>
            </a:r>
            <a:r>
              <a:rPr lang="it-IT" dirty="0" smtClean="0"/>
              <a:t> </a:t>
            </a:r>
            <a:r>
              <a:rPr lang="it-IT" dirty="0" err="1" smtClean="0"/>
              <a:t>fix</a:t>
            </a:r>
            <a:endParaRPr lang="it-IT" dirty="0" smtClean="0"/>
          </a:p>
          <a:p>
            <a:pPr lvl="1"/>
            <a:r>
              <a:rPr lang="it-IT" dirty="0" err="1" smtClean="0">
                <a:solidFill>
                  <a:srgbClr val="FF0000"/>
                </a:solidFill>
              </a:rPr>
              <a:t>Rule</a:t>
            </a:r>
            <a:r>
              <a:rPr lang="it-IT" dirty="0" smtClean="0">
                <a:solidFill>
                  <a:srgbClr val="FF0000"/>
                </a:solidFill>
              </a:rPr>
              <a:t> out 80% of </a:t>
            </a:r>
            <a:r>
              <a:rPr lang="it-IT" dirty="0" err="1" smtClean="0">
                <a:solidFill>
                  <a:srgbClr val="FF0000"/>
                </a:solidFill>
              </a:rPr>
              <a:t>risk</a:t>
            </a:r>
            <a:r>
              <a:rPr lang="it-IT" dirty="0" smtClean="0">
                <a:solidFill>
                  <a:srgbClr val="FF0000"/>
                </a:solidFill>
              </a:rPr>
              <a:t> = </a:t>
            </a:r>
            <a:r>
              <a:rPr lang="it-IT" dirty="0" err="1" smtClean="0">
                <a:solidFill>
                  <a:srgbClr val="FF0000"/>
                </a:solidFill>
              </a:rPr>
              <a:t>worth</a:t>
            </a:r>
            <a:r>
              <a:rPr lang="it-IT" dirty="0" smtClean="0">
                <a:solidFill>
                  <a:srgbClr val="FF0000"/>
                </a:solidFill>
              </a:rPr>
              <a:t> the update </a:t>
            </a:r>
            <a:r>
              <a:rPr lang="it-IT" dirty="0" err="1" smtClean="0">
                <a:solidFill>
                  <a:srgbClr val="FF0000"/>
                </a:solidFill>
              </a:rPr>
              <a:t>pain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measurable</a:t>
            </a:r>
            <a:r>
              <a:rPr lang="it-IT" dirty="0" smtClean="0">
                <a:solidFill>
                  <a:srgbClr val="FF0000"/>
                </a:solidFill>
              </a:rPr>
              <a:t> gain</a:t>
            </a:r>
          </a:p>
          <a:p>
            <a:pPr lvl="1"/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attacker</a:t>
            </a:r>
            <a:r>
              <a:rPr lang="it-IT" dirty="0" smtClean="0"/>
              <a:t> model -&gt;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challange</a:t>
            </a:r>
            <a:r>
              <a:rPr lang="it-IT" dirty="0" smtClean="0"/>
              <a:t> </a:t>
            </a:r>
            <a:r>
              <a:rPr lang="it-IT" dirty="0" err="1" smtClean="0"/>
              <a:t>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 algn="ctr">
              <a:buNone/>
            </a:pPr>
            <a:r>
              <a:rPr lang="en-US" sz="2800" dirty="0" smtClean="0"/>
              <a:t>Thanks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</a:t>
            </a:r>
            <a:r>
              <a:rPr lang="en-US" dirty="0"/>
              <a:t> </a:t>
            </a:r>
            <a:r>
              <a:rPr lang="en-US" dirty="0" smtClean="0"/>
              <a:t>guidelines</a:t>
            </a:r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271253" y="1600200"/>
            <a:ext cx="8606117" cy="487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US Government SCAP Protocol for </a:t>
            </a:r>
            <a:r>
              <a:rPr lang="en-US" sz="3000" dirty="0" smtClean="0">
                <a:solidFill>
                  <a:srgbClr val="FF0000"/>
                </a:solidFill>
              </a:rPr>
              <a:t>vulnerability remediation</a:t>
            </a:r>
            <a:r>
              <a:rPr lang="en-US" sz="3000" dirty="0" smtClean="0"/>
              <a:t> [</a:t>
            </a:r>
            <a:r>
              <a:rPr lang="en-US" sz="3000" dirty="0" err="1" smtClean="0"/>
              <a:t>Scarfone</a:t>
            </a:r>
            <a:r>
              <a:rPr lang="en-US" sz="3000" dirty="0" smtClean="0"/>
              <a:t> 2010]</a:t>
            </a:r>
          </a:p>
          <a:p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687610" y="2830523"/>
            <a:ext cx="59985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“</a:t>
            </a:r>
            <a:r>
              <a:rPr lang="en-US" sz="2800" i="1" dirty="0"/>
              <a:t>Organizations should use CVSS base scores to assist in prioritizing the remediation of known security-related software flaws based on the relative severity of the flaws.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2" y="410257"/>
            <a:ext cx="8297875" cy="1143000"/>
          </a:xfrm>
        </p:spPr>
        <p:txBody>
          <a:bodyPr/>
          <a:lstStyle/>
          <a:p>
            <a:r>
              <a:rPr lang="en-US" dirty="0" smtClean="0"/>
              <a:t>What security researchers deliver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295912" y="1600200"/>
            <a:ext cx="8125260" cy="4810874"/>
          </a:xfrm>
        </p:spPr>
        <p:txBody>
          <a:bodyPr>
            <a:noAutofit/>
          </a:bodyPr>
          <a:lstStyle/>
          <a:p>
            <a:pPr marL="377190" lvl="1" indent="-342900"/>
            <a:r>
              <a:rPr lang="it-IT" sz="3400" dirty="0" smtClean="0">
                <a:sym typeface="Wingdings" pitchFamily="2" charset="2"/>
              </a:rPr>
              <a:t>Analysis </a:t>
            </a:r>
            <a:r>
              <a:rPr lang="it-IT" sz="3400" dirty="0">
                <a:sym typeface="Wingdings" pitchFamily="2" charset="2"/>
              </a:rPr>
              <a:t>of complete </a:t>
            </a:r>
            <a:r>
              <a:rPr lang="it-IT" sz="3400" dirty="0" err="1">
                <a:sym typeface="Wingdings" pitchFamily="2" charset="2"/>
              </a:rPr>
              <a:t>protection</a:t>
            </a:r>
            <a:r>
              <a:rPr lang="it-IT" sz="3400" dirty="0">
                <a:sym typeface="Wingdings" pitchFamily="2" charset="2"/>
              </a:rPr>
              <a:t> </a:t>
            </a:r>
            <a:r>
              <a:rPr lang="it-IT" sz="3400" dirty="0" err="1">
                <a:sym typeface="Wingdings" pitchFamily="2" charset="2"/>
              </a:rPr>
              <a:t>against</a:t>
            </a:r>
            <a:r>
              <a:rPr lang="it-IT" sz="3400" dirty="0">
                <a:sym typeface="Wingdings" pitchFamily="2" charset="2"/>
              </a:rPr>
              <a:t> a </a:t>
            </a:r>
            <a:r>
              <a:rPr lang="it-IT" sz="3400" dirty="0" err="1">
                <a:sym typeface="Wingdings" pitchFamily="2" charset="2"/>
              </a:rPr>
              <a:t>powerful</a:t>
            </a:r>
            <a:r>
              <a:rPr lang="it-IT" sz="3400" dirty="0">
                <a:sym typeface="Wingdings" pitchFamily="2" charset="2"/>
              </a:rPr>
              <a:t> </a:t>
            </a:r>
            <a:r>
              <a:rPr lang="it-IT" sz="3400" dirty="0" err="1">
                <a:sym typeface="Wingdings" pitchFamily="2" charset="2"/>
              </a:rPr>
              <a:t>adversary</a:t>
            </a:r>
            <a:endParaRPr lang="it-IT" sz="3400" dirty="0">
              <a:sym typeface="Wingdings" pitchFamily="2" charset="2"/>
            </a:endParaRPr>
          </a:p>
          <a:p>
            <a:pPr marL="377190" lvl="1" indent="-342900"/>
            <a:r>
              <a:rPr lang="en-US" sz="3400" dirty="0">
                <a:sym typeface="Wingdings" pitchFamily="2" charset="2"/>
              </a:rPr>
              <a:t>Attackers will target me in particular, intercept all my possible messages, exploit all my possible vulnerabilities, use all </a:t>
            </a:r>
            <a:r>
              <a:rPr lang="en-US" sz="3400" dirty="0" smtClean="0">
                <a:sym typeface="Wingdings" pitchFamily="2" charset="2"/>
              </a:rPr>
              <a:t>partners </a:t>
            </a:r>
          </a:p>
          <a:p>
            <a:pPr marL="742950" lvl="2" indent="-342900"/>
            <a:r>
              <a:rPr lang="it-IT" sz="3200" dirty="0" err="1" smtClean="0">
                <a:solidFill>
                  <a:srgbClr val="FF0000"/>
                </a:solidFill>
                <a:sym typeface="Wingdings" pitchFamily="2" charset="2"/>
              </a:rPr>
              <a:t>Dolev</a:t>
            </a:r>
            <a:r>
              <a:rPr lang="it-IT" sz="3200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it-IT" sz="3200" dirty="0" err="1" smtClean="0">
                <a:solidFill>
                  <a:srgbClr val="FF0000"/>
                </a:solidFill>
                <a:sym typeface="Wingdings" pitchFamily="2" charset="2"/>
              </a:rPr>
              <a:t>Schneier</a:t>
            </a:r>
            <a:r>
              <a:rPr lang="it-IT" sz="3200" dirty="0" smtClean="0">
                <a:solidFill>
                  <a:srgbClr val="FF0000"/>
                </a:solidFill>
                <a:sym typeface="Wingdings" pitchFamily="2" charset="2"/>
              </a:rPr>
              <a:t>…</a:t>
            </a:r>
            <a:endParaRPr lang="it-IT" sz="3200" dirty="0">
              <a:solidFill>
                <a:srgbClr val="FF0000"/>
              </a:solidFill>
              <a:sym typeface="Wingdings" pitchFamily="2" charset="2"/>
            </a:endParaRPr>
          </a:p>
          <a:p>
            <a:pPr marL="377190" lvl="1" indent="-342900" algn="ctr">
              <a:buFont typeface="Wingdings" charset="2"/>
              <a:buChar char="Ø"/>
            </a:pPr>
            <a:r>
              <a:rPr lang="it-IT" sz="3200" dirty="0" err="1">
                <a:solidFill>
                  <a:srgbClr val="FF0000"/>
                </a:solidFill>
                <a:sym typeface="Wingdings" pitchFamily="2" charset="2"/>
              </a:rPr>
              <a:t>Fix</a:t>
            </a:r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3200" dirty="0" err="1">
                <a:solidFill>
                  <a:srgbClr val="FF0000"/>
                </a:solidFill>
                <a:sym typeface="Wingdings" pitchFamily="2" charset="2"/>
              </a:rPr>
              <a:t>all</a:t>
            </a:r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3200" dirty="0" err="1">
                <a:sym typeface="Wingdings" pitchFamily="2" charset="2"/>
              </a:rPr>
              <a:t>vulnerabilities</a:t>
            </a:r>
            <a:r>
              <a:rPr lang="it-IT" sz="3200" dirty="0">
                <a:sym typeface="Wingdings" pitchFamily="2" charset="2"/>
              </a:rPr>
              <a:t> </a:t>
            </a:r>
            <a:r>
              <a:rPr lang="it-IT" sz="3200" dirty="0">
                <a:solidFill>
                  <a:srgbClr val="FF0000"/>
                </a:solidFill>
                <a:sym typeface="Wingdings" pitchFamily="2" charset="2"/>
              </a:rPr>
              <a:t>or die</a:t>
            </a:r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0660"/>
            <a:ext cx="8686801" cy="1252728"/>
          </a:xfrm>
        </p:spPr>
        <p:txBody>
          <a:bodyPr>
            <a:normAutofit/>
          </a:bodyPr>
          <a:lstStyle/>
          <a:p>
            <a:r>
              <a:rPr lang="en-US" dirty="0"/>
              <a:t>Vulnerabilities: </a:t>
            </a:r>
            <a:r>
              <a:rPr lang="en-US" dirty="0" smtClean="0"/>
              <a:t>most bad guys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338235C-AB32-DB46-B173-9702C0E9AFE2}" type="slidenum">
              <a:rPr lang="en-US" smtClean="0"/>
              <a:t>41</a:t>
            </a:fld>
            <a:endParaRPr lang="en-US"/>
          </a:p>
        </p:txBody>
      </p:sp>
      <p:pic>
        <p:nvPicPr>
          <p:cNvPr id="10" name="Picture 9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1" name="Picture 10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4" y="1600200"/>
            <a:ext cx="8211568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are monitoring 90+ exploit kits on the markets</a:t>
            </a:r>
          </a:p>
          <a:p>
            <a:pPr lvl="1"/>
            <a:r>
              <a:rPr lang="en-US" dirty="0" smtClean="0"/>
              <a:t>Automated infrastructure that monitors new kits, new CVEs, new posts by vendors</a:t>
            </a:r>
          </a:p>
          <a:p>
            <a:pPr lvl="1"/>
            <a:r>
              <a:rPr lang="en-US" dirty="0" smtClean="0"/>
              <a:t>Last entry we detected: ~20 days ago: </a:t>
            </a:r>
            <a:r>
              <a:rPr lang="en-US" dirty="0" err="1" smtClean="0"/>
              <a:t>WhiteHole</a:t>
            </a:r>
            <a:r>
              <a:rPr lang="en-US" dirty="0" smtClean="0"/>
              <a:t>, 3 exploits, 1200$/month</a:t>
            </a:r>
          </a:p>
          <a:p>
            <a:pPr lvl="2"/>
            <a:r>
              <a:rPr lang="en-US" dirty="0" smtClean="0"/>
              <a:t>Security press started talking about it 7+ days later</a:t>
            </a:r>
          </a:p>
          <a:p>
            <a:r>
              <a:rPr lang="en-US" dirty="0" smtClean="0"/>
              <a:t>New players pop up monthly if not weekly</a:t>
            </a:r>
          </a:p>
          <a:p>
            <a:pPr lvl="1"/>
            <a:r>
              <a:rPr lang="en-US" dirty="0" smtClean="0"/>
              <a:t>2-12 exploits each</a:t>
            </a:r>
          </a:p>
          <a:p>
            <a:pPr lvl="1"/>
            <a:r>
              <a:rPr lang="en-US" dirty="0" smtClean="0"/>
              <a:t>Prices from 1000/year -&gt; 2000/month</a:t>
            </a:r>
          </a:p>
          <a:p>
            <a:r>
              <a:rPr lang="en-US" dirty="0" smtClean="0"/>
              <a:t>Exploit as-a-service</a:t>
            </a:r>
          </a:p>
          <a:p>
            <a:pPr lvl="1"/>
            <a:r>
              <a:rPr lang="en-US" dirty="0" smtClean="0"/>
              <a:t>Rent-an-infection-service</a:t>
            </a:r>
          </a:p>
          <a:p>
            <a:pPr lvl="2"/>
            <a:r>
              <a:rPr lang="en-US" dirty="0" smtClean="0"/>
              <a:t>Pay in “traffic” or pay in dollars</a:t>
            </a:r>
          </a:p>
          <a:p>
            <a:pPr lvl="1"/>
            <a:r>
              <a:rPr lang="en-US" dirty="0" smtClean="0"/>
              <a:t>“Clean” from AV</a:t>
            </a:r>
          </a:p>
          <a:p>
            <a:pPr lvl="2"/>
            <a:r>
              <a:rPr lang="en-US" dirty="0" smtClean="0"/>
              <a:t>Symantec detects your exploit kit? Pay us, we’ll repack the attack</a:t>
            </a:r>
          </a:p>
          <a:p>
            <a:pPr lvl="1"/>
            <a:r>
              <a:rPr lang="en-US" dirty="0" smtClean="0"/>
              <a:t>Free trials</a:t>
            </a:r>
          </a:p>
          <a:p>
            <a:pPr lvl="2"/>
            <a:r>
              <a:rPr lang="en-US" dirty="0" smtClean="0"/>
              <a:t>I’m new, you don’t know me but I am good: try 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4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 txBox="1">
            <a:spLocks noGrp="1"/>
          </p:cNvSpPr>
          <p:nvPr>
            <p:ph idx="1"/>
          </p:nvPr>
        </p:nvSpPr>
        <p:spPr>
          <a:xfrm>
            <a:off x="609600" y="1775179"/>
            <a:ext cx="7306055" cy="44263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Google: </a:t>
            </a:r>
            <a:r>
              <a:rPr lang="it-IT" sz="2400" dirty="0" err="1" smtClean="0"/>
              <a:t>automated</a:t>
            </a:r>
            <a:r>
              <a:rPr lang="it-IT" sz="2400" dirty="0" smtClean="0"/>
              <a:t> </a:t>
            </a:r>
            <a:r>
              <a:rPr lang="it-IT" sz="2400" dirty="0" err="1" smtClean="0"/>
              <a:t>attacks</a:t>
            </a:r>
            <a:r>
              <a:rPr lang="it-IT" sz="2400" dirty="0" smtClean="0"/>
              <a:t> are 70% of </a:t>
            </a:r>
            <a:r>
              <a:rPr lang="it-IT" sz="2400" dirty="0" err="1" smtClean="0"/>
              <a:t>final</a:t>
            </a:r>
            <a:r>
              <a:rPr lang="it-IT" sz="2400" dirty="0" smtClean="0"/>
              <a:t> </a:t>
            </a:r>
            <a:r>
              <a:rPr lang="it-IT" sz="2400" dirty="0" err="1" smtClean="0"/>
              <a:t>risk</a:t>
            </a:r>
            <a:endParaRPr lang="it-IT" sz="2400" dirty="0" smtClean="0"/>
          </a:p>
          <a:p>
            <a:r>
              <a:rPr lang="it-IT" sz="2400" dirty="0" smtClean="0"/>
              <a:t>Symantec: 1.3k exploits out of 50k </a:t>
            </a:r>
            <a:r>
              <a:rPr lang="it-IT" sz="2400" dirty="0" err="1" smtClean="0"/>
              <a:t>vulnerabilities</a:t>
            </a:r>
            <a:endParaRPr lang="it-IT" sz="2400" dirty="0"/>
          </a:p>
          <a:p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scenarios</a:t>
            </a:r>
            <a:r>
              <a:rPr lang="it-IT" sz="2400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2400" dirty="0" smtClean="0"/>
              <a:t>The </a:t>
            </a:r>
            <a:r>
              <a:rPr lang="it-IT" sz="2400" dirty="0" err="1" smtClean="0"/>
              <a:t>bad</a:t>
            </a:r>
            <a:r>
              <a:rPr lang="it-IT" sz="2400" dirty="0" smtClean="0"/>
              <a:t> </a:t>
            </a:r>
            <a:r>
              <a:rPr lang="it-IT" sz="2400" dirty="0" err="1" smtClean="0"/>
              <a:t>guy</a:t>
            </a:r>
            <a:r>
              <a:rPr lang="it-IT" sz="2400" dirty="0" smtClean="0"/>
              <a:t> </a:t>
            </a:r>
            <a:r>
              <a:rPr lang="it-IT" sz="2400" dirty="0" err="1" smtClean="0"/>
              <a:t>wants</a:t>
            </a:r>
            <a:r>
              <a:rPr lang="it-IT" sz="2400" dirty="0" smtClean="0"/>
              <a:t> </a:t>
            </a:r>
            <a:r>
              <a:rPr lang="it-IT" sz="2400" dirty="0" err="1" smtClean="0"/>
              <a:t>you</a:t>
            </a:r>
            <a:r>
              <a:rPr lang="it-IT" sz="2400" dirty="0" smtClean="0"/>
              <a:t>. Zero </a:t>
            </a:r>
            <a:r>
              <a:rPr lang="it-IT" sz="2400" dirty="0" err="1" smtClean="0"/>
              <a:t>day</a:t>
            </a:r>
            <a:r>
              <a:rPr lang="it-IT" sz="2400" dirty="0" smtClean="0"/>
              <a:t> exploit,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much</a:t>
            </a:r>
            <a:r>
              <a:rPr lang="it-IT" sz="2400" dirty="0" smtClean="0"/>
              <a:t> </a:t>
            </a:r>
            <a:r>
              <a:rPr lang="it-IT" sz="2400" dirty="0" err="1" smtClean="0"/>
              <a:t>you</a:t>
            </a:r>
            <a:r>
              <a:rPr lang="it-IT" sz="2400" dirty="0" smtClean="0"/>
              <a:t> can do </a:t>
            </a:r>
            <a:r>
              <a:rPr lang="it-IT" sz="2400" dirty="0" err="1" smtClean="0"/>
              <a:t>about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endParaRPr lang="it-IT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2400" dirty="0" smtClean="0"/>
              <a:t>The </a:t>
            </a:r>
            <a:r>
              <a:rPr lang="it-IT" sz="2400" dirty="0" err="1" smtClean="0"/>
              <a:t>bad</a:t>
            </a:r>
            <a:r>
              <a:rPr lang="it-IT" sz="2400" dirty="0" smtClean="0"/>
              <a:t> </a:t>
            </a:r>
            <a:r>
              <a:rPr lang="it-IT" sz="2400" dirty="0" err="1" smtClean="0"/>
              <a:t>guy</a:t>
            </a:r>
            <a:r>
              <a:rPr lang="it-IT" sz="2400" dirty="0" smtClean="0"/>
              <a:t> just </a:t>
            </a:r>
            <a:r>
              <a:rPr lang="it-IT" sz="2400" dirty="0" err="1" smtClean="0"/>
              <a:t>wants</a:t>
            </a:r>
            <a:r>
              <a:rPr lang="it-IT" sz="2400" dirty="0" smtClean="0"/>
              <a:t> some. Will </a:t>
            </a:r>
            <a:r>
              <a:rPr lang="it-IT" sz="2400" dirty="0" err="1" smtClean="0"/>
              <a:t>fish</a:t>
            </a:r>
            <a:r>
              <a:rPr lang="it-IT" sz="2400" dirty="0" smtClean="0"/>
              <a:t> from the </a:t>
            </a:r>
            <a:r>
              <a:rPr lang="it-IT" sz="2400" dirty="0" err="1" smtClean="0"/>
              <a:t>shoal</a:t>
            </a:r>
            <a:r>
              <a:rPr lang="it-IT" sz="2400" dirty="0" smtClean="0"/>
              <a:t>, </a:t>
            </a:r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 err="1" smtClean="0"/>
              <a:t>you</a:t>
            </a:r>
            <a:r>
              <a:rPr lang="it-IT" sz="2400" dirty="0" smtClean="0"/>
              <a:t> </a:t>
            </a:r>
            <a:r>
              <a:rPr lang="it-IT" sz="2400" dirty="0" err="1" smtClean="0"/>
              <a:t>happen</a:t>
            </a:r>
            <a:r>
              <a:rPr lang="it-IT" sz="2400" dirty="0" smtClean="0"/>
              <a:t> to be </a:t>
            </a:r>
            <a:r>
              <a:rPr lang="it-IT" sz="2400" dirty="0" err="1" smtClean="0"/>
              <a:t>there</a:t>
            </a:r>
            <a:r>
              <a:rPr lang="it-IT" sz="2400" dirty="0" smtClean="0"/>
              <a:t> and </a:t>
            </a:r>
            <a:r>
              <a:rPr lang="it-IT" sz="2400" dirty="0" err="1" smtClean="0"/>
              <a:t>vulnerable</a:t>
            </a:r>
            <a:r>
              <a:rPr lang="it-IT" sz="2400" dirty="0" smtClean="0"/>
              <a:t> </a:t>
            </a:r>
            <a:r>
              <a:rPr lang="it-IT" sz="2400" dirty="0" err="1" smtClean="0"/>
              <a:t>you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patched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Vulnerabilities: </a:t>
            </a:r>
            <a:r>
              <a:rPr lang="en-US" dirty="0" smtClean="0"/>
              <a:t>reality according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7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CVSS distribution explained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3000" dirty="0" err="1" smtClean="0"/>
              <a:t>They</a:t>
            </a:r>
            <a:r>
              <a:rPr lang="it-IT" sz="3000" dirty="0" smtClean="0"/>
              <a:t> </a:t>
            </a:r>
            <a:r>
              <a:rPr lang="it-IT" sz="3000" dirty="0" err="1" smtClean="0"/>
              <a:t>have</a:t>
            </a:r>
            <a:r>
              <a:rPr lang="it-IT" sz="3000" dirty="0" smtClean="0"/>
              <a:t> </a:t>
            </a:r>
            <a:r>
              <a:rPr lang="it-IT" sz="3000" dirty="0" err="1" smtClean="0">
                <a:solidFill>
                  <a:srgbClr val="FF0000"/>
                </a:solidFill>
              </a:rPr>
              <a:t>different</a:t>
            </a:r>
            <a:r>
              <a:rPr lang="it-IT" sz="3000" dirty="0" smtClean="0">
                <a:solidFill>
                  <a:srgbClr val="FF0000"/>
                </a:solidFill>
              </a:rPr>
              <a:t> </a:t>
            </a:r>
            <a:r>
              <a:rPr lang="it-IT" sz="3000" dirty="0" err="1" smtClean="0">
                <a:solidFill>
                  <a:srgbClr val="FF0000"/>
                </a:solidFill>
              </a:rPr>
              <a:t>distributions</a:t>
            </a:r>
            <a:r>
              <a:rPr lang="it-IT" sz="3000" dirty="0" smtClean="0"/>
              <a:t>!</a:t>
            </a:r>
          </a:p>
          <a:p>
            <a:pPr lvl="1"/>
            <a:r>
              <a:rPr lang="it-IT" sz="2600" dirty="0" err="1" smtClean="0"/>
              <a:t>EKITs</a:t>
            </a:r>
            <a:r>
              <a:rPr lang="it-IT" sz="2600" dirty="0" smtClean="0"/>
              <a:t> sell </a:t>
            </a:r>
            <a:r>
              <a:rPr lang="it-IT" sz="2600" dirty="0" err="1" smtClean="0"/>
              <a:t>mostly</a:t>
            </a:r>
            <a:r>
              <a:rPr lang="it-IT" sz="2600" dirty="0" smtClean="0"/>
              <a:t> </a:t>
            </a:r>
            <a:r>
              <a:rPr lang="it-IT" sz="2600" dirty="0" err="1" smtClean="0"/>
              <a:t>vulns</a:t>
            </a:r>
            <a:r>
              <a:rPr lang="it-IT" sz="2600" dirty="0" smtClean="0"/>
              <a:t> </a:t>
            </a:r>
            <a:r>
              <a:rPr lang="it-IT" sz="2600" dirty="0" err="1" smtClean="0"/>
              <a:t>with</a:t>
            </a:r>
            <a:r>
              <a:rPr lang="it-IT" sz="2600" dirty="0" smtClean="0"/>
              <a:t> high </a:t>
            </a:r>
            <a:r>
              <a:rPr lang="it-IT" sz="2600" dirty="0" err="1" smtClean="0"/>
              <a:t>scores</a:t>
            </a:r>
            <a:endParaRPr lang="it-IT" sz="2600" dirty="0" smtClean="0"/>
          </a:p>
          <a:p>
            <a:pPr lvl="1"/>
            <a:r>
              <a:rPr lang="it-IT" sz="2600" dirty="0" smtClean="0"/>
              <a:t>SYM </a:t>
            </a:r>
            <a:r>
              <a:rPr lang="it-IT" sz="2600" dirty="0" err="1" smtClean="0"/>
              <a:t>see</a:t>
            </a:r>
            <a:r>
              <a:rPr lang="it-IT" sz="2600" dirty="0" smtClean="0"/>
              <a:t> </a:t>
            </a:r>
            <a:r>
              <a:rPr lang="it-IT" sz="2600" dirty="0" err="1" smtClean="0"/>
              <a:t>vulns</a:t>
            </a:r>
            <a:r>
              <a:rPr lang="it-IT" sz="2600" dirty="0" smtClean="0"/>
              <a:t> with high </a:t>
            </a:r>
            <a:r>
              <a:rPr lang="it-IT" sz="2600" dirty="0" err="1" smtClean="0"/>
              <a:t>scores</a:t>
            </a:r>
            <a:r>
              <a:rPr lang="it-IT" sz="2600" dirty="0" smtClean="0"/>
              <a:t> and some with medium </a:t>
            </a:r>
            <a:r>
              <a:rPr lang="it-IT" sz="2600" dirty="0" err="1" smtClean="0"/>
              <a:t>scores</a:t>
            </a:r>
            <a:endParaRPr lang="it-IT" sz="2600" dirty="0" smtClean="0"/>
          </a:p>
          <a:p>
            <a:pPr lvl="2"/>
            <a:r>
              <a:rPr lang="it-IT" sz="2200" dirty="0" err="1" smtClean="0"/>
              <a:t>Recall</a:t>
            </a:r>
            <a:r>
              <a:rPr lang="it-IT" sz="2200" dirty="0" smtClean="0"/>
              <a:t> </a:t>
            </a:r>
            <a:r>
              <a:rPr lang="it-IT" sz="2200" dirty="0" err="1" smtClean="0"/>
              <a:t>vuln</a:t>
            </a:r>
            <a:r>
              <a:rPr lang="it-IT" sz="2200" dirty="0" smtClean="0"/>
              <a:t> in SYM </a:t>
            </a:r>
            <a:r>
              <a:rPr lang="it-IT" sz="2200" dirty="0" smtClean="0">
                <a:sym typeface="Wingdings" pitchFamily="2" charset="2"/>
              </a:rPr>
              <a:t> </a:t>
            </a:r>
            <a:r>
              <a:rPr lang="it-IT" sz="2200" dirty="0" err="1" smtClean="0">
                <a:sym typeface="Wingdings" pitchFamily="2" charset="2"/>
              </a:rPr>
              <a:t>vuln</a:t>
            </a:r>
            <a:r>
              <a:rPr lang="it-IT" sz="2200" dirty="0" smtClean="0">
                <a:sym typeface="Wingdings" pitchFamily="2" charset="2"/>
              </a:rPr>
              <a:t> </a:t>
            </a:r>
            <a:r>
              <a:rPr lang="it-IT" sz="2200" dirty="0" err="1" smtClean="0">
                <a:sym typeface="Wingdings" pitchFamily="2" charset="2"/>
              </a:rPr>
              <a:t>used</a:t>
            </a:r>
            <a:r>
              <a:rPr lang="it-IT" sz="2200" dirty="0" smtClean="0">
                <a:sym typeface="Wingdings" pitchFamily="2" charset="2"/>
              </a:rPr>
              <a:t> </a:t>
            </a:r>
            <a:r>
              <a:rPr lang="it-IT" sz="2200" dirty="0" err="1" smtClean="0">
                <a:sym typeface="Wingdings" pitchFamily="2" charset="2"/>
              </a:rPr>
              <a:t>by</a:t>
            </a:r>
            <a:r>
              <a:rPr lang="it-IT" sz="2200" dirty="0" smtClean="0">
                <a:sym typeface="Wingdings" pitchFamily="2" charset="2"/>
              </a:rPr>
              <a:t> bad </a:t>
            </a:r>
            <a:r>
              <a:rPr lang="it-IT" sz="2200" dirty="0" err="1" smtClean="0">
                <a:sym typeface="Wingdings" pitchFamily="2" charset="2"/>
              </a:rPr>
              <a:t>guys</a:t>
            </a:r>
            <a:endParaRPr lang="it-IT" sz="2200" dirty="0" smtClean="0"/>
          </a:p>
          <a:p>
            <a:pPr lvl="1"/>
            <a:r>
              <a:rPr lang="it-IT" sz="2600" dirty="0" smtClean="0"/>
              <a:t>NVD and EDB </a:t>
            </a:r>
            <a:r>
              <a:rPr lang="it-IT" sz="2600" dirty="0" err="1" smtClean="0"/>
              <a:t>have</a:t>
            </a:r>
            <a:r>
              <a:rPr lang="it-IT" sz="2600" dirty="0" smtClean="0"/>
              <a:t> </a:t>
            </a:r>
            <a:r>
              <a:rPr lang="it-IT" sz="2600" dirty="0" err="1" smtClean="0"/>
              <a:t>lots</a:t>
            </a:r>
            <a:r>
              <a:rPr lang="it-IT" sz="2600" dirty="0" smtClean="0"/>
              <a:t> </a:t>
            </a:r>
            <a:r>
              <a:rPr lang="it-IT" sz="2600" dirty="0" err="1" smtClean="0"/>
              <a:t>but</a:t>
            </a:r>
            <a:r>
              <a:rPr lang="it-IT" sz="2600" dirty="0" smtClean="0"/>
              <a:t> </a:t>
            </a:r>
            <a:r>
              <a:rPr lang="it-IT" sz="2600" dirty="0" err="1" smtClean="0"/>
              <a:t>really</a:t>
            </a:r>
            <a:r>
              <a:rPr lang="it-IT" sz="2600" dirty="0" smtClean="0"/>
              <a:t> </a:t>
            </a:r>
            <a:r>
              <a:rPr lang="it-IT" sz="2600" dirty="0" err="1" smtClean="0"/>
              <a:t>lots</a:t>
            </a:r>
            <a:r>
              <a:rPr lang="it-IT" sz="2600" dirty="0" smtClean="0"/>
              <a:t> of </a:t>
            </a:r>
            <a:r>
              <a:rPr lang="it-IT" sz="2600" dirty="0" err="1" smtClean="0"/>
              <a:t>vulns</a:t>
            </a:r>
            <a:r>
              <a:rPr lang="it-IT" sz="2600" dirty="0" smtClean="0"/>
              <a:t> of </a:t>
            </a:r>
            <a:r>
              <a:rPr lang="it-IT" sz="2600" dirty="0" err="1" smtClean="0"/>
              <a:t>totally</a:t>
            </a:r>
            <a:r>
              <a:rPr lang="it-IT" sz="2600" dirty="0" smtClean="0"/>
              <a:t> </a:t>
            </a:r>
            <a:r>
              <a:rPr lang="it-IT" sz="2600" dirty="0" err="1" smtClean="0"/>
              <a:t>uninteresting</a:t>
            </a:r>
            <a:r>
              <a:rPr lang="it-IT" sz="2600" dirty="0" smtClean="0"/>
              <a:t> </a:t>
            </a:r>
            <a:r>
              <a:rPr lang="it-IT" sz="2600" dirty="0" err="1" smtClean="0"/>
              <a:t>vulns</a:t>
            </a:r>
            <a:endParaRPr lang="it-IT" sz="2600" dirty="0" smtClean="0"/>
          </a:p>
          <a:p>
            <a:pPr lvl="1"/>
            <a:r>
              <a:rPr lang="it-IT" sz="2600" dirty="0" smtClean="0"/>
              <a:t>The </a:t>
            </a:r>
            <a:r>
              <a:rPr lang="it-IT" sz="2600" dirty="0" err="1" smtClean="0"/>
              <a:t>population</a:t>
            </a:r>
            <a:r>
              <a:rPr lang="it-IT" sz="2600" dirty="0" smtClean="0"/>
              <a:t> of </a:t>
            </a:r>
            <a:r>
              <a:rPr lang="it-IT" sz="2600" dirty="0" err="1" smtClean="0"/>
              <a:t>exploited</a:t>
            </a:r>
            <a:r>
              <a:rPr lang="it-IT" sz="2600" dirty="0" smtClean="0"/>
              <a:t> </a:t>
            </a:r>
            <a:r>
              <a:rPr lang="it-IT" sz="2600" dirty="0" err="1" smtClean="0"/>
              <a:t>vulnerabilities</a:t>
            </a:r>
            <a:r>
              <a:rPr lang="it-IT" sz="2600" dirty="0" smtClean="0"/>
              <a:t> (SYM)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is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different</a:t>
            </a:r>
            <a:r>
              <a:rPr lang="it-IT" sz="2600" dirty="0" smtClean="0">
                <a:solidFill>
                  <a:srgbClr val="FF0000"/>
                </a:solidFill>
              </a:rPr>
              <a:t> from </a:t>
            </a:r>
            <a:r>
              <a:rPr lang="it-IT" sz="2200" dirty="0" smtClean="0">
                <a:solidFill>
                  <a:srgbClr val="FF0000"/>
                </a:solidFill>
              </a:rPr>
              <a:t>NVD, EDB</a:t>
            </a:r>
          </a:p>
          <a:p>
            <a:r>
              <a:rPr lang="it-IT" sz="3000" dirty="0" err="1" smtClean="0"/>
              <a:t>If</a:t>
            </a:r>
            <a:r>
              <a:rPr lang="it-IT" sz="3000" dirty="0" smtClean="0"/>
              <a:t> </a:t>
            </a:r>
            <a:r>
              <a:rPr lang="it-IT" sz="3000" dirty="0" err="1"/>
              <a:t>you</a:t>
            </a:r>
            <a:r>
              <a:rPr lang="it-IT" sz="3000" dirty="0"/>
              <a:t> are </a:t>
            </a:r>
            <a:r>
              <a:rPr lang="it-IT" sz="3000" dirty="0" err="1"/>
              <a:t>using</a:t>
            </a:r>
            <a:r>
              <a:rPr lang="it-IT" sz="3000" dirty="0"/>
              <a:t> the NVD or EDB to </a:t>
            </a:r>
            <a:r>
              <a:rPr lang="it-IT" sz="3000" dirty="0" err="1"/>
              <a:t>assess</a:t>
            </a:r>
            <a:r>
              <a:rPr lang="it-IT" sz="3000" dirty="0"/>
              <a:t> </a:t>
            </a:r>
            <a:r>
              <a:rPr lang="it-IT" sz="3000" dirty="0" err="1"/>
              <a:t>your</a:t>
            </a:r>
            <a:r>
              <a:rPr lang="it-IT" sz="3000" dirty="0"/>
              <a:t> company status (</a:t>
            </a:r>
            <a:r>
              <a:rPr lang="it-IT" sz="3000" dirty="0" err="1"/>
              <a:t>eg</a:t>
            </a:r>
            <a:r>
              <a:rPr lang="it-IT" sz="3000" dirty="0"/>
              <a:t> SCAP) </a:t>
            </a:r>
            <a:r>
              <a:rPr lang="it-IT" sz="3000" dirty="0">
                <a:sym typeface="Wingdings" pitchFamily="2" charset="2"/>
              </a:rPr>
              <a:t> </a:t>
            </a:r>
            <a:r>
              <a:rPr lang="it-IT" sz="3000" dirty="0">
                <a:solidFill>
                  <a:srgbClr val="FF0000"/>
                </a:solidFill>
              </a:rPr>
              <a:t>Waste Money</a:t>
            </a:r>
            <a:r>
              <a:rPr lang="it-IT" sz="3000" dirty="0" smtClean="0">
                <a:solidFill>
                  <a:srgbClr val="FF0000"/>
                </a:solidFill>
              </a:rPr>
              <a:t>!</a:t>
            </a:r>
            <a:endParaRPr lang="it-IT" sz="3000" dirty="0" smtClean="0">
              <a:solidFill>
                <a:srgbClr val="FFFFFF"/>
              </a:solidFill>
            </a:endParaRPr>
          </a:p>
          <a:p>
            <a:r>
              <a:rPr lang="it-IT" sz="3000" dirty="0" smtClean="0"/>
              <a:t>CVSS </a:t>
            </a:r>
            <a:r>
              <a:rPr lang="it-IT" sz="3000" dirty="0" err="1" smtClean="0"/>
              <a:t>scores</a:t>
            </a:r>
            <a:r>
              <a:rPr lang="it-IT" sz="3000" dirty="0" smtClean="0"/>
              <a:t> </a:t>
            </a:r>
            <a:r>
              <a:rPr lang="it-IT" sz="3000" dirty="0" err="1" smtClean="0"/>
              <a:t>tell</a:t>
            </a:r>
            <a:r>
              <a:rPr lang="it-IT" sz="3000" dirty="0" smtClean="0"/>
              <a:t> </a:t>
            </a:r>
            <a:r>
              <a:rPr lang="it-IT" sz="3000" dirty="0" err="1" smtClean="0"/>
              <a:t>something</a:t>
            </a:r>
            <a:r>
              <a:rPr lang="it-IT" sz="3000" dirty="0" smtClean="0"/>
              <a:t> </a:t>
            </a:r>
            <a:r>
              <a:rPr lang="it-IT" sz="3000" dirty="0" err="1" smtClean="0"/>
              <a:t>but</a:t>
            </a:r>
            <a:r>
              <a:rPr lang="it-IT" sz="3000" dirty="0" smtClean="0"/>
              <a:t> </a:t>
            </a:r>
            <a:r>
              <a:rPr lang="it-IT" sz="3000" dirty="0" err="1" smtClean="0"/>
              <a:t>not</a:t>
            </a:r>
            <a:r>
              <a:rPr lang="it-IT" sz="3000" dirty="0" smtClean="0"/>
              <a:t> </a:t>
            </a:r>
            <a:r>
              <a:rPr lang="it-IT" sz="3000" dirty="0" err="1" smtClean="0"/>
              <a:t>good</a:t>
            </a:r>
            <a:r>
              <a:rPr lang="it-IT" sz="3000" dirty="0" smtClean="0"/>
              <a:t> </a:t>
            </a:r>
            <a:r>
              <a:rPr lang="it-IT" sz="3000" dirty="0" err="1" smtClean="0"/>
              <a:t>enough</a:t>
            </a:r>
            <a:endParaRPr lang="it-IT" sz="3000" dirty="0" smtClean="0"/>
          </a:p>
          <a:p>
            <a:pPr lvl="1"/>
            <a:r>
              <a:rPr lang="it-IT" sz="2600" dirty="0" err="1" smtClean="0"/>
              <a:t>Only</a:t>
            </a:r>
            <a:r>
              <a:rPr lang="it-IT" sz="2600" dirty="0" smtClean="0"/>
              <a:t> </a:t>
            </a:r>
            <a:r>
              <a:rPr lang="it-IT" sz="2600" dirty="0" err="1" smtClean="0"/>
              <a:t>good</a:t>
            </a:r>
            <a:r>
              <a:rPr lang="it-IT" sz="2600" dirty="0" smtClean="0"/>
              <a:t> </a:t>
            </a:r>
            <a:r>
              <a:rPr lang="it-IT" sz="2600" dirty="0" err="1" smtClean="0"/>
              <a:t>for</a:t>
            </a:r>
            <a:r>
              <a:rPr lang="it-IT" sz="2600" dirty="0" smtClean="0"/>
              <a:t> </a:t>
            </a:r>
            <a:r>
              <a:rPr lang="it-IT" sz="2600" dirty="0" err="1" smtClean="0"/>
              <a:t>witch</a:t>
            </a:r>
            <a:r>
              <a:rPr lang="it-IT" sz="2600" dirty="0" smtClean="0"/>
              <a:t> </a:t>
            </a:r>
            <a:r>
              <a:rPr lang="it-IT" sz="2600" dirty="0" err="1" smtClean="0"/>
              <a:t>hunt</a:t>
            </a:r>
            <a:r>
              <a:rPr lang="it-IT" sz="2600" dirty="0" smtClean="0"/>
              <a:t> - “</a:t>
            </a:r>
            <a:r>
              <a:rPr lang="it-IT" sz="2600" dirty="0" err="1" smtClean="0"/>
              <a:t>Kill</a:t>
            </a:r>
            <a:r>
              <a:rPr lang="it-IT" sz="2600" dirty="0" smtClean="0"/>
              <a:t> </a:t>
            </a:r>
            <a:r>
              <a:rPr lang="it-IT" sz="2600" dirty="0" err="1" smtClean="0"/>
              <a:t>them</a:t>
            </a:r>
            <a:r>
              <a:rPr lang="it-IT" sz="2600" dirty="0" smtClean="0"/>
              <a:t> </a:t>
            </a:r>
            <a:r>
              <a:rPr lang="it-IT" sz="2600" dirty="0" err="1" smtClean="0"/>
              <a:t>all</a:t>
            </a:r>
            <a:r>
              <a:rPr lang="it-IT" sz="2600" dirty="0" smtClean="0"/>
              <a:t>, </a:t>
            </a:r>
            <a:r>
              <a:rPr lang="it-IT" sz="2600" dirty="0" err="1" smtClean="0"/>
              <a:t>God</a:t>
            </a:r>
            <a:r>
              <a:rPr lang="it-IT" sz="2600" dirty="0" smtClean="0"/>
              <a:t> </a:t>
            </a:r>
            <a:r>
              <a:rPr lang="it-IT" sz="2600" dirty="0" err="1" smtClean="0"/>
              <a:t>will</a:t>
            </a:r>
            <a:r>
              <a:rPr lang="it-IT" sz="2600" dirty="0" smtClean="0"/>
              <a:t> </a:t>
            </a:r>
            <a:r>
              <a:rPr lang="it-IT" sz="2600" dirty="0" err="1" smtClean="0"/>
              <a:t>recognize</a:t>
            </a:r>
            <a:r>
              <a:rPr lang="it-IT" sz="2600" dirty="0" smtClean="0"/>
              <a:t> </a:t>
            </a:r>
            <a:r>
              <a:rPr lang="it-IT" sz="2600" dirty="0" err="1" smtClean="0"/>
              <a:t>its</a:t>
            </a:r>
            <a:r>
              <a:rPr lang="it-IT" sz="2600" dirty="0" smtClean="0"/>
              <a:t> brethren”</a:t>
            </a:r>
          </a:p>
          <a:p>
            <a:pPr lvl="1"/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Do smoking </a:t>
            </a:r>
            <a:r>
              <a:rPr lang="it-IT" dirty="0" err="1" smtClean="0"/>
              <a:t>habits</a:t>
            </a:r>
            <a:r>
              <a:rPr lang="it-IT" dirty="0" smtClean="0"/>
              <a:t> </a:t>
            </a:r>
            <a:r>
              <a:rPr lang="it-IT" dirty="0" err="1" smtClean="0"/>
              <a:t>predict</a:t>
            </a:r>
            <a:r>
              <a:rPr lang="it-IT" dirty="0" smtClean="0"/>
              <a:t> </a:t>
            </a:r>
            <a:r>
              <a:rPr lang="it-IT" dirty="0" err="1" smtClean="0"/>
              <a:t>cancer</a:t>
            </a:r>
            <a:r>
              <a:rPr lang="it-IT" dirty="0" smtClean="0"/>
              <a:t>?</a:t>
            </a:r>
          </a:p>
          <a:p>
            <a:pPr lvl="1"/>
            <a:r>
              <a:rPr lang="it-IT" dirty="0" err="1" smtClean="0">
                <a:sym typeface="Wingdings" pitchFamily="2" charset="2"/>
              </a:rPr>
              <a:t>Doll</a:t>
            </a:r>
            <a:r>
              <a:rPr lang="it-IT" dirty="0" smtClean="0">
                <a:sym typeface="Wingdings" pitchFamily="2" charset="2"/>
              </a:rPr>
              <a:t> &amp; </a:t>
            </a:r>
            <a:r>
              <a:rPr lang="it-IT" dirty="0" err="1" smtClean="0">
                <a:sym typeface="Wingdings" pitchFamily="2" charset="2"/>
              </a:rPr>
              <a:t>Bradfor</a:t>
            </a:r>
            <a:r>
              <a:rPr lang="it-IT" dirty="0" smtClean="0">
                <a:sym typeface="Wingdings" pitchFamily="2" charset="2"/>
              </a:rPr>
              <a:t> Hill, BMJ </a:t>
            </a:r>
          </a:p>
          <a:p>
            <a:pPr lvl="1"/>
            <a:r>
              <a:rPr lang="it-IT" dirty="0" err="1" smtClean="0"/>
              <a:t>You</a:t>
            </a:r>
            <a:r>
              <a:rPr lang="it-IT" dirty="0" smtClean="0"/>
              <a:t> can’t </a:t>
            </a:r>
            <a:r>
              <a:rPr lang="it-IT" dirty="0" err="1" smtClean="0"/>
              <a:t>ask</a:t>
            </a:r>
            <a:r>
              <a:rPr lang="it-IT" dirty="0" smtClean="0"/>
              <a:t> people </a:t>
            </a:r>
            <a:r>
              <a:rPr lang="it-IT" dirty="0" err="1" smtClean="0"/>
              <a:t>to</a:t>
            </a:r>
            <a:r>
              <a:rPr lang="it-IT" dirty="0" smtClean="0"/>
              <a:t> start smoking so </a:t>
            </a:r>
            <a:r>
              <a:rPr lang="it-IT" dirty="0" err="1" smtClean="0"/>
              <a:t>you</a:t>
            </a:r>
            <a:r>
              <a:rPr lang="it-IT" dirty="0" smtClean="0"/>
              <a:t> can’t </a:t>
            </a:r>
            <a:r>
              <a:rPr lang="it-IT" dirty="0" err="1" smtClean="0"/>
              <a:t>run</a:t>
            </a:r>
            <a:r>
              <a:rPr lang="it-IT" dirty="0" smtClean="0"/>
              <a:t> a </a:t>
            </a:r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Case </a:t>
            </a:r>
            <a:r>
              <a:rPr lang="it-IT" dirty="0" err="1" smtClean="0">
                <a:sym typeface="Wingdings" pitchFamily="2" charset="2"/>
              </a:rPr>
              <a:t>controlled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study</a:t>
            </a:r>
            <a:r>
              <a:rPr lang="it-IT" dirty="0" smtClean="0">
                <a:sym typeface="Wingdings" pitchFamily="2" charset="2"/>
              </a:rPr>
              <a:t> (Carcinoma)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Cases</a:t>
            </a:r>
          </a:p>
          <a:p>
            <a:pPr lvl="2"/>
            <a:r>
              <a:rPr lang="it-IT" dirty="0" err="1" smtClean="0">
                <a:sym typeface="Wingdings" pitchFamily="2" charset="2"/>
              </a:rPr>
              <a:t>people</a:t>
            </a:r>
            <a:r>
              <a:rPr lang="it-IT" dirty="0" smtClean="0">
                <a:sym typeface="Wingdings" pitchFamily="2" charset="2"/>
              </a:rPr>
              <a:t> with </a:t>
            </a:r>
            <a:r>
              <a:rPr lang="it-IT" dirty="0" err="1" smtClean="0">
                <a:sym typeface="Wingdings" pitchFamily="2" charset="2"/>
              </a:rPr>
              <a:t>lung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cancer</a:t>
            </a:r>
            <a:endParaRPr lang="it-IT" dirty="0" smtClean="0">
              <a:sym typeface="Wingdings" pitchFamily="2" charset="2"/>
            </a:endParaRPr>
          </a:p>
          <a:p>
            <a:pPr lvl="1"/>
            <a:r>
              <a:rPr lang="it-IT" dirty="0" err="1" smtClean="0">
                <a:sym typeface="Wingdings" pitchFamily="2" charset="2"/>
              </a:rPr>
              <a:t>Controls</a:t>
            </a:r>
            <a:r>
              <a:rPr lang="it-IT" dirty="0" smtClean="0">
                <a:sym typeface="Wingdings" pitchFamily="2" charset="2"/>
              </a:rPr>
              <a:t> (</a:t>
            </a:r>
            <a:r>
              <a:rPr lang="it-IT" dirty="0" err="1" smtClean="0">
                <a:sym typeface="Wingdings" pitchFamily="2" charset="2"/>
              </a:rPr>
              <a:t>Possible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confounding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variables</a:t>
            </a:r>
            <a:r>
              <a:rPr lang="it-IT" dirty="0" smtClean="0">
                <a:sym typeface="Wingdings" pitchFamily="2" charset="2"/>
              </a:rPr>
              <a:t>)</a:t>
            </a:r>
          </a:p>
          <a:p>
            <a:pPr lvl="2"/>
            <a:r>
              <a:rPr lang="it-IT" dirty="0" smtClean="0">
                <a:sym typeface="Wingdings" pitchFamily="2" charset="2"/>
              </a:rPr>
              <a:t>Age, Sex, Social Status, Location</a:t>
            </a:r>
          </a:p>
          <a:p>
            <a:pPr lvl="1"/>
            <a:r>
              <a:rPr lang="it-IT" dirty="0" err="1" smtClean="0">
                <a:sym typeface="Wingdings" pitchFamily="2" charset="2"/>
              </a:rPr>
              <a:t>Explanatory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variable</a:t>
            </a:r>
            <a:endParaRPr lang="it-IT" dirty="0" smtClean="0">
              <a:sym typeface="Wingdings" pitchFamily="2" charset="2"/>
            </a:endParaRPr>
          </a:p>
          <a:p>
            <a:pPr lvl="2"/>
            <a:r>
              <a:rPr lang="it-IT" dirty="0" smtClean="0">
                <a:sym typeface="Wingdings" pitchFamily="2" charset="2"/>
              </a:rPr>
              <a:t>Smoking </a:t>
            </a:r>
            <a:r>
              <a:rPr lang="it-IT" dirty="0" err="1" smtClean="0">
                <a:sym typeface="Wingdings" pitchFamily="2" charset="2"/>
              </a:rPr>
              <a:t>habit</a:t>
            </a:r>
            <a:endParaRPr lang="it-IT" dirty="0" smtClean="0">
              <a:sym typeface="Wingdings" pitchFamily="2" charset="2"/>
            </a:endParaRPr>
          </a:p>
          <a:p>
            <a:pPr lvl="1"/>
            <a:r>
              <a:rPr lang="it-IT" dirty="0" err="1" smtClean="0">
                <a:sym typeface="Wingdings" pitchFamily="2" charset="2"/>
              </a:rPr>
              <a:t>For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each</a:t>
            </a:r>
            <a:r>
              <a:rPr lang="it-IT" dirty="0" smtClean="0">
                <a:sym typeface="Wingdings" pitchFamily="2" charset="2"/>
              </a:rPr>
              <a:t> of the </a:t>
            </a:r>
            <a:r>
              <a:rPr lang="it-IT" dirty="0" err="1" smtClean="0">
                <a:sym typeface="Wingdings" pitchFamily="2" charset="2"/>
              </a:rPr>
              <a:t>cases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select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another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person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with</a:t>
            </a:r>
            <a:r>
              <a:rPr lang="it-IT" dirty="0" smtClean="0">
                <a:sym typeface="Wingdings" pitchFamily="2" charset="2"/>
              </a:rPr>
              <a:t> the </a:t>
            </a:r>
            <a:r>
              <a:rPr lang="it-IT" dirty="0" err="1" smtClean="0">
                <a:sym typeface="Wingdings" pitchFamily="2" charset="2"/>
              </a:rPr>
              <a:t>same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values</a:t>
            </a:r>
            <a:r>
              <a:rPr lang="it-IT" dirty="0" smtClean="0">
                <a:sym typeface="Wingdings" pitchFamily="2" charset="2"/>
              </a:rPr>
              <a:t> of the </a:t>
            </a:r>
            <a:r>
              <a:rPr lang="it-IT" dirty="0" err="1" smtClean="0">
                <a:sym typeface="Wingdings" pitchFamily="2" charset="2"/>
              </a:rPr>
              <a:t>control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variables</a:t>
            </a:r>
            <a:endParaRPr lang="it-IT" dirty="0" smtClean="0">
              <a:sym typeface="Wingdings" pitchFamily="2" charset="2"/>
            </a:endParaRPr>
          </a:p>
        </p:txBody>
      </p:sp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44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CVSS case </a:t>
            </a:r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457200" y="2083598"/>
            <a:ext cx="7620000" cy="4588439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ym typeface="Wingdings" pitchFamily="2" charset="2"/>
              </a:rPr>
              <a:t>Case </a:t>
            </a:r>
            <a:r>
              <a:rPr lang="it-IT" sz="2400" dirty="0" err="1" smtClean="0">
                <a:sym typeface="Wingdings" pitchFamily="2" charset="2"/>
              </a:rPr>
              <a:t>controlled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study</a:t>
            </a:r>
            <a:r>
              <a:rPr lang="it-IT" sz="2400" dirty="0" smtClean="0">
                <a:sym typeface="Wingdings" pitchFamily="2" charset="2"/>
              </a:rPr>
              <a:t> (CVSS)</a:t>
            </a:r>
          </a:p>
          <a:p>
            <a:pPr lvl="1"/>
            <a:r>
              <a:rPr lang="it-IT" sz="2400" dirty="0" smtClean="0">
                <a:sym typeface="Wingdings" pitchFamily="2" charset="2"/>
              </a:rPr>
              <a:t>Cases</a:t>
            </a:r>
          </a:p>
          <a:p>
            <a:pPr lvl="2"/>
            <a:r>
              <a:rPr lang="it-IT" sz="2200" dirty="0" err="1" smtClean="0">
                <a:sym typeface="Wingdings" pitchFamily="2" charset="2"/>
              </a:rPr>
              <a:t>vulns</a:t>
            </a:r>
            <a:r>
              <a:rPr lang="it-IT" sz="2200" dirty="0" smtClean="0">
                <a:sym typeface="Wingdings" pitchFamily="2" charset="2"/>
              </a:rPr>
              <a:t> with exploits in the wild (SYM/KASP)</a:t>
            </a:r>
          </a:p>
          <a:p>
            <a:pPr lvl="1"/>
            <a:r>
              <a:rPr lang="it-IT" sz="2400" dirty="0" err="1" smtClean="0">
                <a:sym typeface="Wingdings" pitchFamily="2" charset="2"/>
              </a:rPr>
              <a:t>Controls</a:t>
            </a:r>
            <a:r>
              <a:rPr lang="it-IT" sz="2400" dirty="0" smtClean="0">
                <a:sym typeface="Wingdings" pitchFamily="2" charset="2"/>
              </a:rPr>
              <a:t> (</a:t>
            </a:r>
            <a:r>
              <a:rPr lang="it-IT" sz="2400" dirty="0" err="1" smtClean="0">
                <a:sym typeface="Wingdings" pitchFamily="2" charset="2"/>
              </a:rPr>
              <a:t>Possible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confounding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variables</a:t>
            </a:r>
            <a:r>
              <a:rPr lang="it-IT" sz="2400" dirty="0" smtClean="0">
                <a:sym typeface="Wingdings" pitchFamily="2" charset="2"/>
              </a:rPr>
              <a:t>)</a:t>
            </a:r>
          </a:p>
          <a:p>
            <a:pPr lvl="2"/>
            <a:r>
              <a:rPr lang="it-IT" sz="2000" dirty="0" smtClean="0">
                <a:sym typeface="Wingdings" pitchFamily="2" charset="2"/>
              </a:rPr>
              <a:t>Access </a:t>
            </a:r>
            <a:r>
              <a:rPr lang="it-IT" sz="2000" dirty="0" err="1" smtClean="0">
                <a:sym typeface="Wingdings" pitchFamily="2" charset="2"/>
              </a:rPr>
              <a:t>vector</a:t>
            </a:r>
            <a:r>
              <a:rPr lang="it-IT" sz="2000" dirty="0" smtClean="0">
                <a:sym typeface="Wingdings" pitchFamily="2" charset="2"/>
              </a:rPr>
              <a:t>, </a:t>
            </a:r>
            <a:r>
              <a:rPr lang="it-IT" sz="2000" dirty="0" err="1" smtClean="0">
                <a:sym typeface="Wingdings" pitchFamily="2" charset="2"/>
              </a:rPr>
              <a:t>access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err="1" smtClean="0">
                <a:sym typeface="Wingdings" pitchFamily="2" charset="2"/>
              </a:rPr>
              <a:t>complexity</a:t>
            </a:r>
            <a:r>
              <a:rPr lang="it-IT" sz="2000" dirty="0" smtClean="0">
                <a:sym typeface="Wingdings" pitchFamily="2" charset="2"/>
              </a:rPr>
              <a:t>, </a:t>
            </a:r>
            <a:r>
              <a:rPr lang="it-IT" sz="2000" dirty="0" err="1" smtClean="0">
                <a:sym typeface="Wingdings" pitchFamily="2" charset="2"/>
              </a:rPr>
              <a:t>authentication</a:t>
            </a:r>
            <a:endParaRPr lang="it-IT" sz="2000" dirty="0" smtClean="0">
              <a:sym typeface="Wingdings" pitchFamily="2" charset="2"/>
            </a:endParaRPr>
          </a:p>
          <a:p>
            <a:pPr lvl="1"/>
            <a:r>
              <a:rPr lang="it-IT" sz="2400" dirty="0" err="1" smtClean="0">
                <a:sym typeface="Wingdings" pitchFamily="2" charset="2"/>
              </a:rPr>
              <a:t>Explanatory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variables</a:t>
            </a:r>
            <a:endParaRPr lang="it-IT" sz="2400" dirty="0" smtClean="0">
              <a:sym typeface="Wingdings" pitchFamily="2" charset="2"/>
            </a:endParaRPr>
          </a:p>
          <a:p>
            <a:pPr lvl="2"/>
            <a:r>
              <a:rPr lang="it-IT" sz="2000" dirty="0" smtClean="0">
                <a:sym typeface="Wingdings" pitchFamily="2" charset="2"/>
              </a:rPr>
              <a:t>CVSS Score, Database</a:t>
            </a:r>
          </a:p>
          <a:p>
            <a:r>
              <a:rPr lang="it-IT" sz="2400" dirty="0" smtClean="0">
                <a:sym typeface="Wingdings" pitchFamily="2" charset="2"/>
              </a:rPr>
              <a:t>CVSS Score+DB as a “medical test”</a:t>
            </a:r>
          </a:p>
          <a:p>
            <a:pPr lvl="1"/>
            <a:r>
              <a:rPr lang="it-IT" sz="2400" dirty="0" smtClean="0">
                <a:sym typeface="Wingdings" pitchFamily="2" charset="2"/>
              </a:rPr>
              <a:t>Sensitivity  true positives  vs all sick people</a:t>
            </a:r>
          </a:p>
          <a:p>
            <a:pPr lvl="2"/>
            <a:r>
              <a:rPr lang="it-IT" sz="2000" dirty="0" smtClean="0">
                <a:sym typeface="Wingdings" pitchFamily="2" charset="2"/>
              </a:rPr>
              <a:t>You want to capture as many sick people as possible</a:t>
            </a:r>
          </a:p>
          <a:p>
            <a:pPr lvl="1"/>
            <a:r>
              <a:rPr lang="it-IT" sz="2400" dirty="0" smtClean="0">
                <a:sym typeface="Wingdings" pitchFamily="2" charset="2"/>
              </a:rPr>
              <a:t>Specificity  true negatives vs all healthy people</a:t>
            </a:r>
          </a:p>
          <a:p>
            <a:pPr lvl="2"/>
            <a:r>
              <a:rPr lang="it-IT" sz="2000" dirty="0" smtClean="0">
                <a:sym typeface="Wingdings" pitchFamily="2" charset="2"/>
              </a:rPr>
              <a:t>You don’t want to cure people who don’t need it</a:t>
            </a:r>
          </a:p>
        </p:txBody>
      </p:sp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45</a:t>
            </a:fld>
            <a:endParaRPr lang="en-US"/>
          </a:p>
        </p:txBody>
      </p:sp>
      <p:sp>
        <p:nvSpPr>
          <p:cNvPr id="1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CVSS case </a:t>
            </a:r>
            <a:r>
              <a:rPr lang="it-IT" dirty="0" err="1" smtClean="0"/>
              <a:t>controlled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1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removing High-risk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5689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</a:t>
            </a:r>
            <a:r>
              <a:rPr lang="en-US" sz="2800" dirty="0" smtClean="0"/>
              <a:t>categorized </a:t>
            </a:r>
            <a:r>
              <a:rPr lang="en-US" sz="2800" dirty="0"/>
              <a:t>o</a:t>
            </a:r>
            <a:r>
              <a:rPr lang="en-US" sz="2800" dirty="0" smtClean="0"/>
              <a:t>ur datasets per software type</a:t>
            </a:r>
          </a:p>
          <a:p>
            <a:pPr lvl="1"/>
            <a:r>
              <a:rPr lang="en-US" sz="2800" dirty="0" smtClean="0"/>
              <a:t>7 categories</a:t>
            </a:r>
          </a:p>
          <a:p>
            <a:pPr lvl="1"/>
            <a:r>
              <a:rPr lang="en-US" sz="2800" dirty="0" smtClean="0"/>
              <a:t>BUSS(</a:t>
            </a:r>
            <a:r>
              <a:rPr lang="en-US" sz="2800" dirty="0" err="1" smtClean="0"/>
              <a:t>iness</a:t>
            </a:r>
            <a:r>
              <a:rPr lang="en-US" sz="2800" dirty="0" smtClean="0"/>
              <a:t>), PLUGIN, SERVER, WINDOWS, BROWSER…</a:t>
            </a:r>
          </a:p>
          <a:p>
            <a:r>
              <a:rPr lang="en-US" sz="2800" dirty="0" smtClean="0"/>
              <a:t>Test for </a:t>
            </a:r>
            <a:r>
              <a:rPr lang="en-US" sz="2800" dirty="0" smtClean="0">
                <a:solidFill>
                  <a:srgbClr val="FF0000"/>
                </a:solidFill>
              </a:rPr>
              <a:t>Effectiveness</a:t>
            </a:r>
            <a:r>
              <a:rPr lang="en-US" sz="2800" dirty="0" smtClean="0"/>
              <a:t> considering as confounding variables:</a:t>
            </a:r>
          </a:p>
          <a:p>
            <a:pPr lvl="1"/>
            <a:r>
              <a:rPr lang="en-US" sz="2800" dirty="0" smtClean="0"/>
              <a:t>Year</a:t>
            </a:r>
            <a:endParaRPr lang="en-US" sz="2800" dirty="0" smtClean="0"/>
          </a:p>
          <a:p>
            <a:pPr lvl="1"/>
            <a:r>
              <a:rPr lang="en-US" sz="2800" dirty="0" smtClean="0"/>
              <a:t>CATEGORY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632179"/>
            <a:ext cx="78001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Removing High-risk Vulnerabilities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vulnerabilities into two categories: High-risk vs. Low &amp; Medium-risk</a:t>
            </a:r>
          </a:p>
          <a:p>
            <a:pPr lvl="1"/>
            <a:r>
              <a:rPr lang="en-US" dirty="0" smtClean="0"/>
              <a:t>CVSS:  CVSS (&gt;9) vs. </a:t>
            </a:r>
            <a:r>
              <a:rPr lang="en-US" dirty="0" err="1" smtClean="0"/>
              <a:t>Low&amp;Medium</a:t>
            </a:r>
            <a:r>
              <a:rPr lang="en-US" dirty="0" smtClean="0"/>
              <a:t> CVSS (&lt;=9)</a:t>
            </a:r>
          </a:p>
          <a:p>
            <a:pPr lvl="1"/>
            <a:r>
              <a:rPr lang="en-US" dirty="0" smtClean="0"/>
              <a:t>EDB &amp; EKITS: In the dataset vs. Not in the dataset</a:t>
            </a:r>
          </a:p>
          <a:p>
            <a:r>
              <a:rPr lang="en-US" dirty="0" smtClean="0"/>
              <a:t>Based on Evans(1986), we calculate the effectiveness of removing high-risk vulnerabilities (i.e., w/ High CVSS, in EDB, and in EKITS) in reducing the risk of vulnerability exploitation in the wild.</a:t>
            </a:r>
          </a:p>
          <a:p>
            <a:r>
              <a:rPr lang="en-US" dirty="0" smtClean="0"/>
              <a:t>Effectiveness</a:t>
            </a:r>
          </a:p>
          <a:p>
            <a:pPr lvl="1"/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56701"/>
              </p:ext>
            </p:extLst>
          </p:nvPr>
        </p:nvGraphicFramePr>
        <p:xfrm>
          <a:off x="933448" y="5188678"/>
          <a:ext cx="690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097"/>
                <a:gridCol w="46551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EFFECTIVENESS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CVSS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82.12 ± 2.06%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55.63 ± 5.22%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EKITS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96.80 ± 0.58%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40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632179"/>
            <a:ext cx="78001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Removing High-risk Vulnerabilities </a:t>
            </a:r>
            <a:r>
              <a:rPr lang="en-US" dirty="0" smtClean="0"/>
              <a:t>(YEAR)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Estimated Effectiveness (exponential model)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143512"/>
              </p:ext>
            </p:extLst>
          </p:nvPr>
        </p:nvGraphicFramePr>
        <p:xfrm>
          <a:off x="1407936" y="1775179"/>
          <a:ext cx="5965214" cy="304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45664"/>
              </p:ext>
            </p:extLst>
          </p:nvPr>
        </p:nvGraphicFramePr>
        <p:xfrm>
          <a:off x="2030792" y="5345300"/>
          <a:ext cx="4245016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00"/>
                <a:gridCol w="2860516"/>
              </a:tblGrid>
              <a:tr h="2219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Dataset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EFFECTIVENESS</a:t>
                      </a:r>
                      <a:endParaRPr lang="en-GB" sz="1400" dirty="0"/>
                    </a:p>
                  </a:txBody>
                  <a:tcPr/>
                </a:tc>
              </a:tr>
              <a:tr h="2699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CVSS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56.77 ± 3.37%</a:t>
                      </a:r>
                      <a:endParaRPr lang="en-GB" sz="1400" dirty="0"/>
                    </a:p>
                  </a:txBody>
                  <a:tcPr/>
                </a:tc>
              </a:tr>
              <a:tr h="2699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36.81 ± 4.69% </a:t>
                      </a:r>
                      <a:endParaRPr lang="en-GB" sz="1400" dirty="0"/>
                    </a:p>
                  </a:txBody>
                  <a:tcPr/>
                </a:tc>
              </a:tr>
              <a:tr h="2699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EKITS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78.72 ± 3.39%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0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632179"/>
            <a:ext cx="78001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Removing High-risk Vulnerabilities </a:t>
            </a:r>
            <a:r>
              <a:rPr lang="en-US" dirty="0" smtClean="0"/>
              <a:t>(CATEGORY)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Estimated </a:t>
            </a:r>
            <a:r>
              <a:rPr lang="en-US" dirty="0" smtClean="0"/>
              <a:t>Effectiveness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GB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72565"/>
              </p:ext>
            </p:extLst>
          </p:nvPr>
        </p:nvGraphicFramePr>
        <p:xfrm>
          <a:off x="1362363" y="1775179"/>
          <a:ext cx="5579248" cy="305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96604"/>
              </p:ext>
            </p:extLst>
          </p:nvPr>
        </p:nvGraphicFramePr>
        <p:xfrm>
          <a:off x="1907497" y="5320641"/>
          <a:ext cx="4466950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82"/>
                <a:gridCol w="3010068"/>
              </a:tblGrid>
              <a:tr h="2219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Dataset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EFFECTIVENESS</a:t>
                      </a:r>
                      <a:endParaRPr lang="en-GB" sz="1400" dirty="0"/>
                    </a:p>
                  </a:txBody>
                  <a:tcPr/>
                </a:tc>
              </a:tr>
              <a:tr h="2699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CVSS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39.80 ± 4.89%</a:t>
                      </a:r>
                      <a:endParaRPr lang="en-GB" sz="1400" dirty="0"/>
                    </a:p>
                  </a:txBody>
                  <a:tcPr/>
                </a:tc>
              </a:tr>
              <a:tr h="2699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42.11 ± 4.89%</a:t>
                      </a:r>
                      <a:endParaRPr lang="en-GB" sz="1400" dirty="0"/>
                    </a:p>
                  </a:txBody>
                  <a:tcPr/>
                </a:tc>
              </a:tr>
              <a:tr h="2699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EKITS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64.76 ± 6.03% </a:t>
                      </a:r>
                      <a:endParaRPr lang="en-GB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1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 guidelines</a:t>
            </a:r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7610" y="2830523"/>
            <a:ext cx="59985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“</a:t>
            </a:r>
            <a:r>
              <a:rPr lang="en-US" sz="2800" i="1" dirty="0"/>
              <a:t>Organizations should use CVSS base scores to assist in prioritizing the remediation of known security-related software flaws based on the relative severity of the flaws.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US Government SCAP Protocol for </a:t>
            </a:r>
            <a:r>
              <a:rPr lang="en-US" sz="3200" dirty="0" smtClean="0">
                <a:solidFill>
                  <a:srgbClr val="FF0000"/>
                </a:solidFill>
              </a:rPr>
              <a:t>vulnerability remediation </a:t>
            </a:r>
            <a:r>
              <a:rPr lang="en-US" sz="3200" dirty="0" smtClean="0"/>
              <a:t>[</a:t>
            </a:r>
            <a:r>
              <a:rPr lang="en-US" sz="3200" dirty="0" err="1"/>
              <a:t>Scarfone</a:t>
            </a:r>
            <a:r>
              <a:rPr lang="en-US" sz="3200" dirty="0"/>
              <a:t> 2010]</a:t>
            </a:r>
          </a:p>
          <a:p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ClrTx/>
              <a:buFont typeface="Lucida Grande"/>
              <a:buChar char="➡"/>
            </a:pPr>
            <a:r>
              <a:rPr lang="en-US" sz="3200" dirty="0" smtClean="0">
                <a:solidFill>
                  <a:srgbClr val="FF0000"/>
                </a:solidFill>
              </a:rPr>
              <a:t> bother with every software vulnerability, use CVSS to prioritize your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12" name="Picture 11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Picture so </a:t>
            </a:r>
            <a:r>
              <a:rPr lang="en-US" dirty="0" smtClean="0"/>
              <a:t>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2" y="1723490"/>
            <a:ext cx="7768958" cy="4800600"/>
          </a:xfrm>
        </p:spPr>
        <p:txBody>
          <a:bodyPr>
            <a:noAutofit/>
          </a:bodyPr>
          <a:lstStyle/>
          <a:p>
            <a:r>
              <a:rPr lang="it-IT" sz="2400" dirty="0" err="1"/>
              <a:t>What</a:t>
            </a:r>
            <a:r>
              <a:rPr lang="it-IT" sz="2400" dirty="0"/>
              <a:t> the CIO </a:t>
            </a:r>
            <a:r>
              <a:rPr lang="it-IT" sz="2400" dirty="0" err="1"/>
              <a:t>really</a:t>
            </a:r>
            <a:r>
              <a:rPr lang="it-IT" sz="2400" dirty="0"/>
              <a:t> </a:t>
            </a:r>
            <a:r>
              <a:rPr lang="it-IT" sz="2400" dirty="0" err="1"/>
              <a:t>wants</a:t>
            </a:r>
            <a:r>
              <a:rPr lang="it-IT" sz="2400" dirty="0"/>
              <a:t> to </a:t>
            </a:r>
            <a:r>
              <a:rPr lang="it-IT" sz="2400" dirty="0" err="1"/>
              <a:t>know</a:t>
            </a:r>
            <a:r>
              <a:rPr lang="it-IT" sz="2400" dirty="0"/>
              <a:t>:</a:t>
            </a:r>
          </a:p>
          <a:p>
            <a:pPr lvl="1"/>
            <a:r>
              <a:rPr lang="it-IT" sz="2400" dirty="0"/>
              <a:t> I </a:t>
            </a:r>
            <a:r>
              <a:rPr lang="it-IT" sz="2400" dirty="0" err="1"/>
              <a:t>read</a:t>
            </a:r>
            <a:r>
              <a:rPr lang="it-IT" sz="2400" dirty="0"/>
              <a:t> on the news  </a:t>
            </a:r>
            <a:r>
              <a:rPr lang="it-IT" sz="2400" dirty="0" err="1"/>
              <a:t>that</a:t>
            </a:r>
            <a:r>
              <a:rPr lang="it-IT" sz="2400" dirty="0"/>
              <a:t> a “security </a:t>
            </a:r>
            <a:r>
              <a:rPr lang="it-IT" sz="2400" dirty="0" err="1"/>
              <a:t>researcher</a:t>
            </a:r>
            <a:r>
              <a:rPr lang="it-IT" sz="2400" dirty="0"/>
              <a:t>” </a:t>
            </a:r>
            <a:r>
              <a:rPr lang="it-IT" sz="2400" dirty="0" err="1"/>
              <a:t>exploited</a:t>
            </a:r>
            <a:r>
              <a:rPr lang="it-IT" sz="2400" dirty="0"/>
              <a:t> a </a:t>
            </a:r>
            <a:r>
              <a:rPr lang="it-IT" sz="2400" dirty="0" err="1"/>
              <a:t>vulnerability</a:t>
            </a:r>
            <a:r>
              <a:rPr lang="it-IT" sz="2400" dirty="0"/>
              <a:t> on X to do some </a:t>
            </a:r>
            <a:r>
              <a:rPr lang="it-IT" sz="2400" dirty="0" err="1"/>
              <a:t>bad</a:t>
            </a:r>
            <a:r>
              <a:rPr lang="it-IT" sz="2400" dirty="0"/>
              <a:t> </a:t>
            </a:r>
            <a:r>
              <a:rPr lang="it-IT" sz="2400" dirty="0" err="1"/>
              <a:t>stuff</a:t>
            </a:r>
            <a:r>
              <a:rPr lang="it-IT" sz="2400" dirty="0"/>
              <a:t>.</a:t>
            </a:r>
          </a:p>
          <a:p>
            <a:pPr lvl="1"/>
            <a:r>
              <a:rPr lang="it-IT" sz="2400" dirty="0" err="1">
                <a:solidFill>
                  <a:srgbClr val="FF0000"/>
                </a:solidFill>
              </a:rPr>
              <a:t>Should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we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worry</a:t>
            </a:r>
            <a:r>
              <a:rPr lang="it-IT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Answers…</a:t>
            </a:r>
          </a:p>
          <a:p>
            <a:pPr lvl="1"/>
            <a:r>
              <a:rPr lang="en-US" sz="2400" dirty="0"/>
              <a:t>A security researcher published a proof of concept exploit?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decline </a:t>
            </a:r>
            <a:r>
              <a:rPr lang="en-US" sz="2000" dirty="0">
                <a:solidFill>
                  <a:srgbClr val="FF0000"/>
                </a:solidFill>
              </a:rPr>
              <a:t>by </a:t>
            </a:r>
            <a:r>
              <a:rPr lang="en-US" sz="2000" dirty="0" smtClean="0">
                <a:solidFill>
                  <a:srgbClr val="FF0000"/>
                </a:solidFill>
              </a:rPr>
              <a:t>3-14% </a:t>
            </a:r>
            <a:r>
              <a:rPr lang="en-US" sz="2000" dirty="0">
                <a:sym typeface="Wingdings" pitchFamily="2" charset="2"/>
              </a:rPr>
              <a:t> delete email, life is too short</a:t>
            </a:r>
          </a:p>
          <a:p>
            <a:pPr lvl="1"/>
            <a:r>
              <a:rPr lang="en-US" sz="2400" dirty="0"/>
              <a:t>An exploit kit has marketed  it and it has a CVSS high score?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decline </a:t>
            </a:r>
            <a:r>
              <a:rPr lang="en-US" sz="2000" dirty="0">
                <a:solidFill>
                  <a:srgbClr val="FF0000"/>
                </a:solidFill>
              </a:rPr>
              <a:t>by </a:t>
            </a:r>
            <a:r>
              <a:rPr lang="en-US" sz="2000" dirty="0" smtClean="0">
                <a:solidFill>
                  <a:srgbClr val="FF0000"/>
                </a:solidFill>
              </a:rPr>
              <a:t>46% </a:t>
            </a:r>
            <a:r>
              <a:rPr lang="en-US" sz="2000" dirty="0">
                <a:sym typeface="Wingdings" pitchFamily="2" charset="2"/>
              </a:rPr>
              <a:t> ask antivirus company or upgrade software, post a huge notice on the web site customers should update </a:t>
            </a:r>
            <a:r>
              <a:rPr lang="en-US" sz="2000" dirty="0" err="1">
                <a:sym typeface="Wingdings" pitchFamily="2" charset="2"/>
              </a:rPr>
              <a:t>sw</a:t>
            </a:r>
            <a:endParaRPr lang="en-US" sz="2000" dirty="0">
              <a:sym typeface="Wingdings" pitchFamily="2" charset="2"/>
            </a:endParaRPr>
          </a:p>
          <a:p>
            <a:pPr lvl="2"/>
            <a:endParaRPr lang="en-US" sz="2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94" y="484231"/>
            <a:ext cx="8038952" cy="1143000"/>
          </a:xfrm>
        </p:spPr>
        <p:txBody>
          <a:bodyPr/>
          <a:lstStyle/>
          <a:p>
            <a:r>
              <a:rPr lang="en-US" dirty="0" smtClean="0"/>
              <a:t>Don’t cite me on that (they said)</a:t>
            </a:r>
            <a:endParaRPr lang="en-US" dirty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solidFill>
                  <a:srgbClr val="292934"/>
                </a:solidFill>
              </a:rPr>
              <a:t>“</a:t>
            </a:r>
            <a:r>
              <a:rPr lang="en-US" sz="3200" i="1" dirty="0" smtClean="0">
                <a:solidFill>
                  <a:srgbClr val="292934"/>
                </a:solidFill>
              </a:rPr>
              <a:t>My job is </a:t>
            </a:r>
            <a:r>
              <a:rPr lang="en-US" sz="3200" b="1" i="1" dirty="0" smtClean="0">
                <a:solidFill>
                  <a:srgbClr val="292934"/>
                </a:solidFill>
              </a:rPr>
              <a:t>the</a:t>
            </a:r>
            <a:r>
              <a:rPr lang="en-US" sz="3200" i="1" dirty="0" smtClean="0">
                <a:solidFill>
                  <a:srgbClr val="292934"/>
                </a:solidFill>
              </a:rPr>
              <a:t> professional nightmare: if everything goes well, I am not doing anything. </a:t>
            </a:r>
            <a:r>
              <a:rPr lang="en-US" sz="3200" i="1" dirty="0" smtClean="0">
                <a:solidFill>
                  <a:srgbClr val="292934"/>
                </a:solidFill>
              </a:rPr>
              <a:t>If </a:t>
            </a:r>
            <a:r>
              <a:rPr lang="en-US" sz="3200" i="1" dirty="0" smtClean="0">
                <a:solidFill>
                  <a:srgbClr val="292934"/>
                </a:solidFill>
              </a:rPr>
              <a:t>something goes badly wrong, I am fired.</a:t>
            </a:r>
            <a:r>
              <a:rPr lang="en-US" sz="3200" dirty="0" smtClean="0">
                <a:solidFill>
                  <a:srgbClr val="292934"/>
                </a:solidFill>
              </a:rPr>
              <a:t>” </a:t>
            </a:r>
            <a:r>
              <a:rPr lang="en-US" sz="3200" dirty="0" smtClean="0"/>
              <a:t>– </a:t>
            </a:r>
            <a:r>
              <a:rPr lang="en-US" sz="2600" dirty="0" smtClean="0"/>
              <a:t>Security Manager of big Italian player in </a:t>
            </a:r>
            <a:r>
              <a:rPr lang="en-US" sz="2600" dirty="0" err="1" smtClean="0"/>
              <a:t>sw</a:t>
            </a:r>
            <a:r>
              <a:rPr lang="en-US" sz="2600" dirty="0" smtClean="0"/>
              <a:t> </a:t>
            </a:r>
            <a:r>
              <a:rPr lang="en-US" sz="2600" dirty="0" smtClean="0"/>
              <a:t>industry</a:t>
            </a:r>
          </a:p>
          <a:p>
            <a:endParaRPr lang="en-US" sz="2600" dirty="0" smtClean="0"/>
          </a:p>
          <a:p>
            <a:r>
              <a:rPr lang="en-US" sz="3200" dirty="0" smtClean="0">
                <a:solidFill>
                  <a:srgbClr val="292934"/>
                </a:solidFill>
              </a:rPr>
              <a:t>“</a:t>
            </a:r>
            <a:r>
              <a:rPr lang="en-US" sz="3200" i="1" dirty="0" smtClean="0">
                <a:solidFill>
                  <a:srgbClr val="292934"/>
                </a:solidFill>
              </a:rPr>
              <a:t>Just acknowledging there is a bug costs hundreds of euros</a:t>
            </a:r>
            <a:r>
              <a:rPr lang="en-US" sz="3200" dirty="0" smtClean="0">
                <a:solidFill>
                  <a:srgbClr val="292934"/>
                </a:solidFill>
              </a:rPr>
              <a:t>” – </a:t>
            </a:r>
            <a:r>
              <a:rPr lang="en-US" sz="2600" dirty="0">
                <a:solidFill>
                  <a:srgbClr val="292934"/>
                </a:solidFill>
              </a:rPr>
              <a:t>R</a:t>
            </a:r>
            <a:r>
              <a:rPr lang="en-US" sz="2600" dirty="0" smtClean="0">
                <a:solidFill>
                  <a:srgbClr val="292934"/>
                </a:solidFill>
              </a:rPr>
              <a:t>epresentative of EU </a:t>
            </a:r>
            <a:r>
              <a:rPr lang="en-US" sz="2600" dirty="0" smtClean="0">
                <a:solidFill>
                  <a:srgbClr val="292934"/>
                </a:solidFill>
              </a:rPr>
              <a:t>leader in </a:t>
            </a:r>
            <a:r>
              <a:rPr lang="en-US" sz="2600" dirty="0" err="1" smtClean="0">
                <a:solidFill>
                  <a:srgbClr val="292934"/>
                </a:solidFill>
              </a:rPr>
              <a:t>sw</a:t>
            </a:r>
            <a:r>
              <a:rPr lang="en-US" sz="2600" dirty="0" smtClean="0">
                <a:solidFill>
                  <a:srgbClr val="292934"/>
                </a:solidFill>
              </a:rPr>
              <a:t> </a:t>
            </a:r>
            <a:r>
              <a:rPr lang="en-US" sz="2600" dirty="0" smtClean="0">
                <a:solidFill>
                  <a:srgbClr val="292934"/>
                </a:solidFill>
              </a:rPr>
              <a:t>management</a:t>
            </a:r>
          </a:p>
          <a:p>
            <a:endParaRPr lang="en-US" sz="2600" dirty="0" smtClean="0">
              <a:solidFill>
                <a:srgbClr val="292934"/>
              </a:solidFill>
            </a:endParaRPr>
          </a:p>
          <a:p>
            <a:r>
              <a:rPr lang="en-US" sz="3200" dirty="0"/>
              <a:t>“</a:t>
            </a:r>
            <a:r>
              <a:rPr lang="en-US" sz="3200" i="1" dirty="0"/>
              <a:t>You are crazy if you think I’ll install all the patches</a:t>
            </a:r>
            <a:r>
              <a:rPr lang="en-US" sz="3200" dirty="0"/>
              <a:t>” </a:t>
            </a:r>
            <a:r>
              <a:rPr lang="en-US" sz="2600" dirty="0"/>
              <a:t>– IT Admin of big US telecommunication </a:t>
            </a:r>
            <a:r>
              <a:rPr lang="en-US" sz="2600" dirty="0" smtClean="0"/>
              <a:t>company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0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2" y="410257"/>
            <a:ext cx="8297875" cy="1143000"/>
          </a:xfrm>
        </p:spPr>
        <p:txBody>
          <a:bodyPr/>
          <a:lstStyle/>
          <a:p>
            <a:r>
              <a:rPr lang="en-US" dirty="0" smtClean="0"/>
              <a:t>Vulnerabilities: research question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295912" y="1600200"/>
            <a:ext cx="8125260" cy="4810874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800" dirty="0"/>
              <a:t>What the CIO would like to know</a:t>
            </a:r>
          </a:p>
          <a:p>
            <a:pPr marL="742950" lvl="2" indent="-342900"/>
            <a:r>
              <a:rPr lang="en-US" sz="2400" dirty="0" smtClean="0">
                <a:solidFill>
                  <a:srgbClr val="FF0000"/>
                </a:solidFill>
              </a:rPr>
              <a:t>If I follow SCAP or equivalent guidelines, how much will my final risk decrease?</a:t>
            </a:r>
          </a:p>
          <a:p>
            <a:pPr marL="742950" lvl="2" indent="-342900"/>
            <a:endParaRPr lang="en-US" sz="2400" dirty="0"/>
          </a:p>
          <a:p>
            <a:pPr marL="377190" lvl="1" indent="-342900"/>
            <a:r>
              <a:rPr lang="it-IT" sz="3000" dirty="0"/>
              <a:t>A </a:t>
            </a:r>
            <a:r>
              <a:rPr lang="it-IT" sz="3000" dirty="0" err="1"/>
              <a:t>clear</a:t>
            </a:r>
            <a:r>
              <a:rPr lang="it-IT" sz="3000" dirty="0"/>
              <a:t> </a:t>
            </a:r>
            <a:r>
              <a:rPr lang="it-IT" sz="3000" dirty="0" err="1"/>
              <a:t>value</a:t>
            </a:r>
            <a:r>
              <a:rPr lang="it-IT" sz="3000" dirty="0"/>
              <a:t> </a:t>
            </a:r>
            <a:r>
              <a:rPr lang="it-IT" sz="3000" dirty="0" err="1" smtClean="0"/>
              <a:t>proposition</a:t>
            </a:r>
            <a:r>
              <a:rPr lang="it-IT" sz="3000" dirty="0"/>
              <a:t>:</a:t>
            </a:r>
            <a:endParaRPr lang="it-IT" sz="3000" dirty="0" smtClean="0"/>
          </a:p>
          <a:p>
            <a:pPr marL="742950" lvl="2" indent="-342900"/>
            <a:r>
              <a:rPr lang="it-IT" sz="2400" dirty="0" err="1" smtClean="0">
                <a:sym typeface="Wingdings" pitchFamily="2" charset="2"/>
              </a:rPr>
              <a:t>if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we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fix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>
                <a:solidFill>
                  <a:srgbClr val="FF0000"/>
                </a:solidFill>
                <a:sym typeface="Wingdings" pitchFamily="2" charset="2"/>
              </a:rPr>
              <a:t>high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smtClean="0">
                <a:sym typeface="Wingdings" pitchFamily="2" charset="2"/>
              </a:rPr>
              <a:t>CVSS </a:t>
            </a:r>
            <a:r>
              <a:rPr lang="it-IT" sz="2400" dirty="0" err="1" smtClean="0">
                <a:sym typeface="Wingdings" pitchFamily="2" charset="2"/>
              </a:rPr>
              <a:t>vulns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we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decrease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risk</a:t>
            </a:r>
            <a:r>
              <a:rPr lang="it-IT" sz="2400" dirty="0">
                <a:sym typeface="Wingdings" pitchFamily="2" charset="2"/>
              </a:rPr>
              <a:t> by </a:t>
            </a:r>
            <a:r>
              <a:rPr lang="it-IT" sz="2400" dirty="0">
                <a:solidFill>
                  <a:srgbClr val="FF0000"/>
                </a:solidFill>
                <a:sym typeface="Wingdings" pitchFamily="2" charset="2"/>
              </a:rPr>
              <a:t>+43</a:t>
            </a:r>
            <a:r>
              <a:rPr lang="it-IT" sz="2400" dirty="0" smtClean="0">
                <a:solidFill>
                  <a:srgbClr val="FF0000"/>
                </a:solidFill>
                <a:sym typeface="Wingdings" pitchFamily="2" charset="2"/>
              </a:rPr>
              <a:t>%</a:t>
            </a:r>
            <a:endParaRPr lang="it-IT" sz="2400" dirty="0">
              <a:solidFill>
                <a:srgbClr val="FF0000"/>
              </a:solidFill>
              <a:sym typeface="Wingdings" pitchFamily="2" charset="2"/>
            </a:endParaRPr>
          </a:p>
          <a:p>
            <a:pPr marL="742950" lvl="2" indent="-342900"/>
            <a:r>
              <a:rPr lang="it-IT" sz="2400" dirty="0" err="1" smtClean="0">
                <a:sym typeface="Wingdings" pitchFamily="2" charset="2"/>
              </a:rPr>
              <a:t>if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we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fix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all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sym typeface="Wingdings" pitchFamily="2" charset="2"/>
              </a:rPr>
              <a:t>medium CVSS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only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raises</a:t>
            </a:r>
            <a:r>
              <a:rPr lang="it-IT" sz="2400" dirty="0">
                <a:sym typeface="Wingdings" pitchFamily="2" charset="2"/>
              </a:rPr>
              <a:t> to </a:t>
            </a:r>
            <a:r>
              <a:rPr lang="it-IT" sz="2400" dirty="0">
                <a:solidFill>
                  <a:srgbClr val="FF0000"/>
                </a:solidFill>
                <a:sym typeface="Wingdings" pitchFamily="2" charset="2"/>
              </a:rPr>
              <a:t>+48%</a:t>
            </a:r>
            <a:r>
              <a:rPr lang="it-IT" sz="2400" dirty="0">
                <a:sym typeface="Wingdings" pitchFamily="2" charset="2"/>
              </a:rPr>
              <a:t> </a:t>
            </a:r>
            <a:endParaRPr lang="it-IT" sz="2400" dirty="0" smtClean="0">
              <a:sym typeface="Wingdings" pitchFamily="2" charset="2"/>
            </a:endParaRPr>
          </a:p>
          <a:p>
            <a:pPr marL="1017270" lvl="3" indent="-342900"/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>
                <a:solidFill>
                  <a:srgbClr val="FF0000"/>
                </a:solidFill>
                <a:sym typeface="Wingdings" pitchFamily="2" charset="2"/>
              </a:rPr>
              <a:t>+5%</a:t>
            </a:r>
            <a:r>
              <a:rPr lang="it-IT" sz="2400" dirty="0">
                <a:sym typeface="Wingdings" pitchFamily="2" charset="2"/>
              </a:rPr>
              <a:t> more </a:t>
            </a:r>
            <a:r>
              <a:rPr lang="it-IT" sz="2400" dirty="0" err="1">
                <a:sym typeface="Wingdings" pitchFamily="2" charset="2"/>
              </a:rPr>
              <a:t>is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olidFill>
                  <a:srgbClr val="FF0000"/>
                </a:solidFill>
                <a:sym typeface="Wingdings" pitchFamily="2" charset="2"/>
              </a:rPr>
              <a:t>not</a:t>
            </a:r>
            <a:r>
              <a:rPr lang="it-IT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400" dirty="0" err="1">
                <a:solidFill>
                  <a:srgbClr val="FF0000"/>
                </a:solidFill>
                <a:sym typeface="Wingdings" pitchFamily="2" charset="2"/>
              </a:rPr>
              <a:t>worth</a:t>
            </a:r>
            <a:r>
              <a:rPr lang="it-IT" sz="2400" dirty="0">
                <a:sym typeface="Wingdings" pitchFamily="2" charset="2"/>
              </a:rPr>
              <a:t> the extra </a:t>
            </a:r>
            <a:r>
              <a:rPr lang="it-IT" sz="2400" dirty="0" err="1">
                <a:sym typeface="Wingdings" pitchFamily="2" charset="2"/>
              </a:rPr>
              <a:t>money</a:t>
            </a:r>
            <a:r>
              <a:rPr lang="it-IT" sz="2400" dirty="0">
                <a:sym typeface="Wingdings" pitchFamily="2" charset="2"/>
              </a:rPr>
              <a:t>, </a:t>
            </a:r>
            <a:r>
              <a:rPr lang="it-IT" sz="2400" dirty="0" err="1">
                <a:sym typeface="Wingdings" pitchFamily="2" charset="2"/>
              </a:rPr>
              <a:t>maybe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even</a:t>
            </a:r>
            <a:r>
              <a:rPr lang="it-IT" sz="2400" dirty="0">
                <a:sym typeface="Wingdings" pitchFamily="2" charset="2"/>
              </a:rPr>
              <a:t> +43% </a:t>
            </a:r>
            <a:r>
              <a:rPr lang="it-IT" sz="2400" dirty="0" err="1">
                <a:sym typeface="Wingdings" pitchFamily="2" charset="2"/>
              </a:rPr>
              <a:t>is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>
                <a:sym typeface="Wingdings" pitchFamily="2" charset="2"/>
              </a:rPr>
              <a:t>not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worth</a:t>
            </a:r>
            <a:endParaRPr lang="it-IT" sz="2400" dirty="0">
              <a:sym typeface="Wingdings" pitchFamily="2" charset="2"/>
            </a:endParaRPr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2" y="410257"/>
            <a:ext cx="8297875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295912" y="1600200"/>
            <a:ext cx="8125260" cy="4810874"/>
          </a:xfrm>
        </p:spPr>
        <p:txBody>
          <a:bodyPr>
            <a:noAutofit/>
          </a:bodyPr>
          <a:lstStyle/>
          <a:p>
            <a:pPr marL="34290" lvl="1" indent="0" algn="ctr">
              <a:buNone/>
            </a:pPr>
            <a:endParaRPr lang="it-IT" sz="3400" dirty="0" smtClean="0">
              <a:sym typeface="Wingdings" pitchFamily="2" charset="2"/>
            </a:endParaRPr>
          </a:p>
          <a:p>
            <a:pPr marL="34290" lvl="1" indent="0" algn="ctr">
              <a:buNone/>
            </a:pPr>
            <a:endParaRPr lang="it-IT" sz="3400" dirty="0">
              <a:sym typeface="Wingdings" pitchFamily="2" charset="2"/>
            </a:endParaRPr>
          </a:p>
          <a:p>
            <a:pPr marL="34290" lvl="1" indent="0" algn="ctr">
              <a:buNone/>
            </a:pPr>
            <a:r>
              <a:rPr lang="it-IT" sz="3400" dirty="0" err="1" smtClean="0">
                <a:sym typeface="Wingdings" pitchFamily="2" charset="2"/>
              </a:rPr>
              <a:t>Vulnerabilities</a:t>
            </a:r>
            <a:r>
              <a:rPr lang="it-IT" sz="3400" dirty="0" smtClean="0">
                <a:sym typeface="Wingdings" pitchFamily="2" charset="2"/>
              </a:rPr>
              <a:t>: </a:t>
            </a:r>
            <a:r>
              <a:rPr lang="it-IT" sz="3400" dirty="0" err="1" smtClean="0">
                <a:sym typeface="Wingdings" pitchFamily="2" charset="2"/>
              </a:rPr>
              <a:t>landscapes</a:t>
            </a:r>
            <a:endParaRPr lang="it-IT" sz="32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1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Vulnerabilities: the good guys</a:t>
            </a:r>
            <a:endParaRPr lang="en-US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sz="5100" dirty="0" smtClean="0"/>
              <a:t>Databases for </a:t>
            </a:r>
            <a:r>
              <a:rPr lang="it-IT" sz="5100" dirty="0" err="1" smtClean="0">
                <a:solidFill>
                  <a:srgbClr val="FF0000"/>
                </a:solidFill>
              </a:rPr>
              <a:t>vulnerabilities</a:t>
            </a:r>
            <a:r>
              <a:rPr lang="it-IT" sz="5100" dirty="0" smtClean="0"/>
              <a:t>:</a:t>
            </a:r>
          </a:p>
          <a:p>
            <a:pPr lvl="1"/>
            <a:r>
              <a:rPr lang="it-IT" sz="3800" dirty="0" err="1" smtClean="0"/>
              <a:t>Lots</a:t>
            </a:r>
            <a:r>
              <a:rPr lang="it-IT" sz="3800" dirty="0" smtClean="0"/>
              <a:t> </a:t>
            </a:r>
            <a:r>
              <a:rPr lang="it-IT" sz="3800" dirty="0" smtClean="0"/>
              <a:t>of </a:t>
            </a:r>
            <a:r>
              <a:rPr lang="it-IT" sz="3800" dirty="0" err="1" smtClean="0"/>
              <a:t>Vulnerabilities</a:t>
            </a:r>
            <a:r>
              <a:rPr lang="it-IT" sz="3800" dirty="0" smtClean="0"/>
              <a:t> are </a:t>
            </a:r>
            <a:r>
              <a:rPr lang="it-IT" sz="3800" dirty="0" err="1" smtClean="0"/>
              <a:t>published</a:t>
            </a:r>
            <a:r>
              <a:rPr lang="it-IT" sz="3800" dirty="0" smtClean="0"/>
              <a:t> </a:t>
            </a:r>
            <a:r>
              <a:rPr lang="it-IT" sz="3800" dirty="0" err="1" smtClean="0"/>
              <a:t>daily</a:t>
            </a:r>
            <a:endParaRPr lang="it-IT" sz="3800" dirty="0" smtClean="0"/>
          </a:p>
          <a:p>
            <a:pPr lvl="1"/>
            <a:r>
              <a:rPr lang="it-IT" sz="3800" dirty="0" smtClean="0"/>
              <a:t>NVD runs at 50K</a:t>
            </a:r>
          </a:p>
          <a:p>
            <a:pPr lvl="1"/>
            <a:r>
              <a:rPr lang="it-IT" sz="3800" dirty="0" smtClean="0"/>
              <a:t>CVSS </a:t>
            </a:r>
            <a:r>
              <a:rPr lang="it-IT" sz="3800" dirty="0" err="1" smtClean="0"/>
              <a:t>scoring</a:t>
            </a:r>
            <a:r>
              <a:rPr lang="it-IT" sz="3800" dirty="0" smtClean="0"/>
              <a:t> system </a:t>
            </a:r>
            <a:r>
              <a:rPr lang="it-IT" sz="3800" dirty="0" err="1" smtClean="0"/>
              <a:t>is</a:t>
            </a:r>
            <a:r>
              <a:rPr lang="it-IT" sz="3800" dirty="0" smtClean="0"/>
              <a:t> </a:t>
            </a:r>
            <a:r>
              <a:rPr lang="it-IT" sz="3800" dirty="0" err="1" smtClean="0"/>
              <a:t>now</a:t>
            </a:r>
            <a:r>
              <a:rPr lang="it-IT" sz="3800" dirty="0" smtClean="0"/>
              <a:t> </a:t>
            </a:r>
            <a:r>
              <a:rPr lang="it-IT" sz="3800" dirty="0" err="1" smtClean="0"/>
              <a:t>drafting</a:t>
            </a:r>
            <a:r>
              <a:rPr lang="it-IT" sz="3800" dirty="0" smtClean="0"/>
              <a:t> V.</a:t>
            </a:r>
            <a:r>
              <a:rPr lang="it-IT" sz="3800" dirty="0" smtClean="0"/>
              <a:t>3</a:t>
            </a:r>
          </a:p>
          <a:p>
            <a:pPr lvl="1"/>
            <a:endParaRPr lang="it-IT" sz="3800" dirty="0" smtClean="0"/>
          </a:p>
          <a:p>
            <a:r>
              <a:rPr lang="it-IT" sz="5100" dirty="0" smtClean="0"/>
              <a:t>Databases for </a:t>
            </a:r>
            <a:r>
              <a:rPr lang="it-IT" sz="5100" dirty="0" smtClean="0">
                <a:solidFill>
                  <a:srgbClr val="FF0000"/>
                </a:solidFill>
              </a:rPr>
              <a:t>exploits</a:t>
            </a:r>
            <a:r>
              <a:rPr lang="it-IT" sz="5100" dirty="0" smtClean="0"/>
              <a:t>:</a:t>
            </a:r>
            <a:endParaRPr lang="it-IT" sz="5100" dirty="0" smtClean="0"/>
          </a:p>
          <a:p>
            <a:pPr lvl="1"/>
            <a:r>
              <a:rPr lang="it-IT" sz="3800" dirty="0" err="1" smtClean="0"/>
              <a:t>Vendors</a:t>
            </a:r>
            <a:r>
              <a:rPr lang="it-IT" sz="3800" dirty="0" smtClean="0"/>
              <a:t>’ “</a:t>
            </a:r>
            <a:r>
              <a:rPr lang="it-IT" sz="3800" dirty="0" err="1" smtClean="0"/>
              <a:t>Bounty</a:t>
            </a:r>
            <a:r>
              <a:rPr lang="it-IT" sz="3800" dirty="0" smtClean="0"/>
              <a:t> </a:t>
            </a:r>
            <a:r>
              <a:rPr lang="it-IT" sz="3800" dirty="0" err="1" smtClean="0"/>
              <a:t>programs</a:t>
            </a:r>
            <a:r>
              <a:rPr lang="it-IT" sz="3800" dirty="0" smtClean="0"/>
              <a:t>”</a:t>
            </a:r>
          </a:p>
          <a:p>
            <a:pPr lvl="1"/>
            <a:r>
              <a:rPr lang="it-IT" sz="3800" dirty="0" err="1" smtClean="0"/>
              <a:t>iDefender</a:t>
            </a:r>
            <a:r>
              <a:rPr lang="it-IT" sz="3800" dirty="0" smtClean="0"/>
              <a:t>, </a:t>
            </a:r>
            <a:r>
              <a:rPr lang="it-IT" sz="3800" dirty="0" err="1" smtClean="0"/>
              <a:t>TippingPoint</a:t>
            </a:r>
            <a:r>
              <a:rPr lang="it-IT" sz="3800" dirty="0" smtClean="0"/>
              <a:t> </a:t>
            </a:r>
            <a:r>
              <a:rPr lang="it-IT" sz="3800" dirty="0" err="1" smtClean="0"/>
              <a:t>acquisition</a:t>
            </a:r>
            <a:r>
              <a:rPr lang="it-IT" sz="3800" dirty="0" smtClean="0"/>
              <a:t> </a:t>
            </a:r>
            <a:r>
              <a:rPr lang="it-IT" sz="3800" dirty="0" err="1" smtClean="0"/>
              <a:t>program</a:t>
            </a:r>
            <a:endParaRPr lang="it-IT" sz="3800" dirty="0" smtClean="0"/>
          </a:p>
          <a:p>
            <a:pPr lvl="1"/>
            <a:r>
              <a:rPr lang="it-IT" sz="3800" dirty="0" smtClean="0"/>
              <a:t>“</a:t>
            </a:r>
            <a:r>
              <a:rPr lang="it-IT" sz="3800" dirty="0" err="1" smtClean="0"/>
              <a:t>Responsible</a:t>
            </a:r>
            <a:r>
              <a:rPr lang="it-IT" sz="3800" dirty="0" smtClean="0"/>
              <a:t> </a:t>
            </a:r>
            <a:r>
              <a:rPr lang="it-IT" sz="3800" dirty="0" err="1" smtClean="0"/>
              <a:t>Disclosure</a:t>
            </a:r>
            <a:r>
              <a:rPr lang="it-IT" sz="3800" dirty="0" smtClean="0"/>
              <a:t>” </a:t>
            </a:r>
            <a:r>
              <a:rPr lang="it-IT" sz="3800" dirty="0" err="1" smtClean="0"/>
              <a:t>debate</a:t>
            </a:r>
            <a:endParaRPr lang="it-IT" sz="3800" dirty="0" smtClean="0"/>
          </a:p>
          <a:p>
            <a:pPr lvl="1"/>
            <a:endParaRPr lang="it-IT" sz="3800" dirty="0" smtClean="0"/>
          </a:p>
          <a:p>
            <a:pPr marL="342900" lvl="1">
              <a:buClr>
                <a:schemeClr val="accent1"/>
              </a:buClr>
            </a:pPr>
            <a:r>
              <a:rPr lang="it-IT" sz="5100" dirty="0">
                <a:sym typeface="Wingdings" pitchFamily="2" charset="2"/>
              </a:rPr>
              <a:t>Analysis of complete </a:t>
            </a:r>
            <a:r>
              <a:rPr lang="it-IT" sz="5100" dirty="0" err="1">
                <a:sym typeface="Wingdings" pitchFamily="2" charset="2"/>
              </a:rPr>
              <a:t>protection</a:t>
            </a:r>
            <a:r>
              <a:rPr lang="it-IT" sz="5100" dirty="0">
                <a:sym typeface="Wingdings" pitchFamily="2" charset="2"/>
              </a:rPr>
              <a:t> </a:t>
            </a:r>
            <a:r>
              <a:rPr lang="it-IT" sz="5100" dirty="0" err="1">
                <a:sym typeface="Wingdings" pitchFamily="2" charset="2"/>
              </a:rPr>
              <a:t>against</a:t>
            </a:r>
            <a:r>
              <a:rPr lang="it-IT" sz="5100" dirty="0">
                <a:sym typeface="Wingdings" pitchFamily="2" charset="2"/>
              </a:rPr>
              <a:t> a </a:t>
            </a:r>
            <a:r>
              <a:rPr lang="it-IT" sz="5100" dirty="0" err="1">
                <a:sym typeface="Wingdings" pitchFamily="2" charset="2"/>
              </a:rPr>
              <a:t>powerful</a:t>
            </a:r>
            <a:r>
              <a:rPr lang="it-IT" sz="5100" dirty="0">
                <a:sym typeface="Wingdings" pitchFamily="2" charset="2"/>
              </a:rPr>
              <a:t> </a:t>
            </a:r>
            <a:r>
              <a:rPr lang="it-IT" sz="5100" dirty="0" err="1" smtClean="0">
                <a:sym typeface="Wingdings" pitchFamily="2" charset="2"/>
              </a:rPr>
              <a:t>adversary</a:t>
            </a:r>
            <a:r>
              <a:rPr lang="it-IT" sz="5100" dirty="0" smtClean="0">
                <a:sym typeface="Wingdings" pitchFamily="2" charset="2"/>
              </a:rPr>
              <a:t> </a:t>
            </a:r>
          </a:p>
          <a:p>
            <a:pPr marL="708660" lvl="2">
              <a:buClr>
                <a:schemeClr val="accent1"/>
              </a:buClr>
            </a:pPr>
            <a:r>
              <a:rPr lang="it-IT" sz="5100" dirty="0" smtClean="0">
                <a:sym typeface="Wingdings" pitchFamily="2" charset="2"/>
              </a:rPr>
              <a:t>Classic model of the </a:t>
            </a:r>
            <a:r>
              <a:rPr lang="it-IT" sz="5100" dirty="0" err="1" smtClean="0">
                <a:sym typeface="Wingdings" pitchFamily="2" charset="2"/>
              </a:rPr>
              <a:t>attacker</a:t>
            </a:r>
            <a:r>
              <a:rPr lang="it-IT" sz="5100" dirty="0" smtClean="0">
                <a:sym typeface="Wingdings" pitchFamily="2" charset="2"/>
              </a:rPr>
              <a:t> [</a:t>
            </a:r>
            <a:r>
              <a:rPr lang="it-IT" sz="5100" dirty="0" err="1" smtClean="0">
                <a:solidFill>
                  <a:srgbClr val="FF0000"/>
                </a:solidFill>
                <a:sym typeface="Wingdings" pitchFamily="2" charset="2"/>
              </a:rPr>
              <a:t>Dolev</a:t>
            </a:r>
            <a:r>
              <a:rPr lang="it-IT" sz="5100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it-IT" sz="5100" dirty="0" err="1">
                <a:solidFill>
                  <a:srgbClr val="FF0000"/>
                </a:solidFill>
                <a:sym typeface="Wingdings" pitchFamily="2" charset="2"/>
              </a:rPr>
              <a:t>Schneier</a:t>
            </a:r>
            <a:r>
              <a:rPr lang="it-IT" sz="5100" dirty="0" smtClean="0">
                <a:solidFill>
                  <a:srgbClr val="FF0000"/>
                </a:solidFill>
                <a:sym typeface="Wingdings" pitchFamily="2" charset="2"/>
              </a:rPr>
              <a:t>…</a:t>
            </a:r>
            <a:r>
              <a:rPr lang="it-IT" sz="3800" dirty="0" smtClean="0">
                <a:solidFill>
                  <a:srgbClr val="000000"/>
                </a:solidFill>
                <a:sym typeface="Wingdings" pitchFamily="2" charset="2"/>
              </a:rPr>
              <a:t>]</a:t>
            </a:r>
          </a:p>
          <a:p>
            <a:pPr marL="342900" lvl="1">
              <a:buClr>
                <a:schemeClr val="accent1"/>
              </a:buClr>
            </a:pPr>
            <a:endParaRPr lang="it-IT" sz="5100" dirty="0">
              <a:solidFill>
                <a:srgbClr val="FF0000"/>
              </a:solidFill>
              <a:sym typeface="Wingdings" pitchFamily="2" charset="2"/>
            </a:endParaRPr>
          </a:p>
          <a:p>
            <a:pPr marL="377190" lvl="1" indent="-342900" algn="ctr">
              <a:buFont typeface="Wingdings" charset="2"/>
              <a:buChar char="Ø"/>
            </a:pPr>
            <a:r>
              <a:rPr lang="it-IT" sz="5100" dirty="0" err="1">
                <a:solidFill>
                  <a:srgbClr val="FF0000"/>
                </a:solidFill>
                <a:sym typeface="Wingdings" pitchFamily="2" charset="2"/>
              </a:rPr>
              <a:t>Fix</a:t>
            </a:r>
            <a:r>
              <a:rPr lang="it-IT" sz="51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5100" dirty="0" err="1">
                <a:solidFill>
                  <a:srgbClr val="FF0000"/>
                </a:solidFill>
                <a:sym typeface="Wingdings" pitchFamily="2" charset="2"/>
              </a:rPr>
              <a:t>all</a:t>
            </a:r>
            <a:r>
              <a:rPr lang="it-IT" sz="51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5100" dirty="0" err="1">
                <a:sym typeface="Wingdings" pitchFamily="2" charset="2"/>
              </a:rPr>
              <a:t>vulnerabilities</a:t>
            </a:r>
            <a:r>
              <a:rPr lang="it-IT" sz="5100" dirty="0">
                <a:sym typeface="Wingdings" pitchFamily="2" charset="2"/>
              </a:rPr>
              <a:t> </a:t>
            </a:r>
            <a:r>
              <a:rPr lang="it-IT" sz="5100" dirty="0">
                <a:solidFill>
                  <a:srgbClr val="FF0000"/>
                </a:solidFill>
                <a:sym typeface="Wingdings" pitchFamily="2" charset="2"/>
              </a:rPr>
              <a:t>or </a:t>
            </a:r>
            <a:r>
              <a:rPr lang="it-IT" sz="5100" dirty="0" smtClean="0">
                <a:solidFill>
                  <a:srgbClr val="FF0000"/>
                </a:solidFill>
                <a:sym typeface="Wingdings" pitchFamily="2" charset="2"/>
              </a:rPr>
              <a:t>die</a:t>
            </a:r>
            <a:endParaRPr lang="it-IT" sz="5100" dirty="0">
              <a:sym typeface="Wingdings" pitchFamily="2" charset="2"/>
            </a:endParaRPr>
          </a:p>
          <a:p>
            <a:endParaRPr lang="it-IT" sz="3000" dirty="0" smtClean="0"/>
          </a:p>
        </p:txBody>
      </p:sp>
      <p:pic>
        <p:nvPicPr>
          <p:cNvPr id="7" name="Picture 6" descr="logo_unitn1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89941" l="765" r="95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"/>
            <a:ext cx="3746500" cy="968132"/>
          </a:xfrm>
          <a:prstGeom prst="rect">
            <a:avLst/>
          </a:prstGeom>
        </p:spPr>
      </p:pic>
      <p:pic>
        <p:nvPicPr>
          <p:cNvPr id="8" name="Picture 7" descr="LOGO_SECONOMICS_CMYK-215x149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7163515" y="47625"/>
            <a:ext cx="1865042" cy="729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0418" y="497221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60414"/>
            <a:ext cx="233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UNIVERSITY OF TRENTO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9175</TotalTime>
  <Words>3209</Words>
  <Application>Microsoft Macintosh PowerPoint</Application>
  <PresentationFormat>On-screen Show (4:3)</PresentationFormat>
  <Paragraphs>625</Paragraphs>
  <Slides>50</Slides>
  <Notes>16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Adjacency</vt:lpstr>
      <vt:lpstr>Exploitation in the wild: what do attackers do, and what should(n’t) we care about.</vt:lpstr>
      <vt:lpstr>Outline</vt:lpstr>
      <vt:lpstr>PowerPoint Presentation</vt:lpstr>
      <vt:lpstr>Vulnerabilities guidelines</vt:lpstr>
      <vt:lpstr>Vulnerabilities guidelines</vt:lpstr>
      <vt:lpstr>Don’t cite me on that (they said)</vt:lpstr>
      <vt:lpstr>Vulnerabilities: research question</vt:lpstr>
      <vt:lpstr>PowerPoint Presentation</vt:lpstr>
      <vt:lpstr>Vulnerabilities: the good guys</vt:lpstr>
      <vt:lpstr>Vulnerabilities: most bad guys</vt:lpstr>
      <vt:lpstr>Vulnerabilities: most bad guys</vt:lpstr>
      <vt:lpstr>Vulnerabilities: our baseline</vt:lpstr>
      <vt:lpstr>Reality so far</vt:lpstr>
      <vt:lpstr>PowerPoint Presentation</vt:lpstr>
      <vt:lpstr>CVSS Study</vt:lpstr>
      <vt:lpstr>CVSS Distribution: HIST</vt:lpstr>
      <vt:lpstr>CVSS Distribution: HIST</vt:lpstr>
      <vt:lpstr>CVSS Distribution: HIST</vt:lpstr>
      <vt:lpstr>CVSS Distribution: HIST</vt:lpstr>
      <vt:lpstr>CVSS Distribution: HIST</vt:lpstr>
      <vt:lpstr>CVSS Distribution: VENN</vt:lpstr>
      <vt:lpstr>Observational conclusions</vt:lpstr>
      <vt:lpstr>PowerPoint Presentation</vt:lpstr>
      <vt:lpstr>CVSS Metrics</vt:lpstr>
      <vt:lpstr>CVSS Metrics: Impact</vt:lpstr>
      <vt:lpstr>CVSS Metrics: Exploitability</vt:lpstr>
      <vt:lpstr>CVSS Metrics: Exploitability explained</vt:lpstr>
      <vt:lpstr>CVSS case controlled experiment</vt:lpstr>
      <vt:lpstr>CVSS case controlled experiment</vt:lpstr>
      <vt:lpstr>CVSS case controlled experiment</vt:lpstr>
      <vt:lpstr>CVSS Case Controlled Experiment</vt:lpstr>
      <vt:lpstr>Security Rating as “Generate Panic” test</vt:lpstr>
      <vt:lpstr>Security Rating as “Generate Panic” test</vt:lpstr>
      <vt:lpstr>Security Rating as “Generate Panic” test - Explained</vt:lpstr>
      <vt:lpstr>Ok, but is at least my risk decreasing?</vt:lpstr>
      <vt:lpstr>Not really, no.</vt:lpstr>
      <vt:lpstr>What does this mean?</vt:lpstr>
      <vt:lpstr>Preliminary conclusions</vt:lpstr>
      <vt:lpstr>Questions</vt:lpstr>
      <vt:lpstr>What security researchers deliver</vt:lpstr>
      <vt:lpstr>Vulnerabilities: most bad guys</vt:lpstr>
      <vt:lpstr>Vulnerabilities: reality according to data</vt:lpstr>
      <vt:lpstr>CVSS distribution explained</vt:lpstr>
      <vt:lpstr>CVSS case controlled experiment</vt:lpstr>
      <vt:lpstr>CVSS case controlled experiment</vt:lpstr>
      <vt:lpstr>Effects of removing High-risk Vulnerabilities</vt:lpstr>
      <vt:lpstr>Effects of Removing High-risk Vulnerabilities</vt:lpstr>
      <vt:lpstr>Effects of Removing High-risk Vulnerabilities (YEAR)</vt:lpstr>
      <vt:lpstr>Effects of Removing High-risk Vulnerabilities (CATEGORY)</vt:lpstr>
      <vt:lpstr>The Picture so Far</vt:lpstr>
    </vt:vector>
  </TitlesOfParts>
  <Company>Unitn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software has a vulnerability: should I worry?</dc:title>
  <dc:creator>Luca</dc:creator>
  <cp:lastModifiedBy>Luca</cp:lastModifiedBy>
  <cp:revision>380</cp:revision>
  <dcterms:created xsi:type="dcterms:W3CDTF">2013-01-04T10:41:48Z</dcterms:created>
  <dcterms:modified xsi:type="dcterms:W3CDTF">2013-02-11T10:33:25Z</dcterms:modified>
</cp:coreProperties>
</file>