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8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94" r:id="rId35"/>
    <p:sldId id="261" r:id="rId36"/>
    <p:sldId id="317" r:id="rId37"/>
    <p:sldId id="315" r:id="rId38"/>
    <p:sldId id="316" r:id="rId39"/>
    <p:sldId id="318" r:id="rId40"/>
    <p:sldId id="262" r:id="rId41"/>
    <p:sldId id="296" r:id="rId42"/>
    <p:sldId id="295" r:id="rId43"/>
    <p:sldId id="263" r:id="rId44"/>
    <p:sldId id="297" r:id="rId45"/>
    <p:sldId id="298" r:id="rId46"/>
    <p:sldId id="299" r:id="rId47"/>
    <p:sldId id="300" r:id="rId48"/>
    <p:sldId id="342" r:id="rId49"/>
    <p:sldId id="306" r:id="rId50"/>
    <p:sldId id="305" r:id="rId51"/>
    <p:sldId id="343" r:id="rId52"/>
    <p:sldId id="30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1" autoAdjust="0"/>
    <p:restoredTop sz="94677" autoAdjust="0"/>
  </p:normalViewPr>
  <p:slideViewPr>
    <p:cSldViewPr>
      <p:cViewPr>
        <p:scale>
          <a:sx n="100" d="100"/>
          <a:sy n="100" d="100"/>
        </p:scale>
        <p:origin x="-97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D7EE-6804-C743-AF28-848527EF9B37}" type="datetimeFigureOut">
              <a:rPr lang="en-US" smtClean="0"/>
              <a:pPr/>
              <a:t>4/2/2013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D367-CD65-7040-87F3-BD32CA2B9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154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F5B73-9FE0-4B4E-999C-AD471CCDB5EF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F7A51D-978A-47A6-8FB7-9689F26FF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799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DABF8B-0776-4D27-97DB-199A43FB7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F7E4-9494-4028-9E7F-B8374FE8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1268-0761-49AC-9444-EC109BE7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0" y="0"/>
            <a:ext cx="1428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7BDF6F-2860-418C-AB6F-6686659D9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AB742E-7008-4A36-AA27-9EFB8E6BA95E}" type="slidenum">
              <a:rPr 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oter Placeholder 18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© </a:t>
            </a:r>
            <a:r>
              <a:rPr lang="en-US" dirty="0" err="1">
                <a:latin typeface="+mn-lt"/>
                <a:cs typeface="+mn-cs"/>
              </a:rPr>
              <a:t>Haris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Mouratidis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6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15DF88-7463-4685-86E8-A297FB3B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9FB62-D8CA-46D8-AB23-8ED93BB7F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F9569-8842-45EE-B3A5-E04E0B316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E6F166-2CBD-40BF-B8F8-61D0A785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E7FB99-9263-400D-8FC6-CF68A7A3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9648723-0165-4CD7-907D-0822DA67A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9563" y="0"/>
            <a:ext cx="1214437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35793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C4802-ACB4-4BD0-AD48-18D6703C9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el.ac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75" y="2071688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i="1" dirty="0" smtClean="0"/>
              <a:t>Secure </a:t>
            </a:r>
            <a:r>
              <a:rPr lang="en-GB" sz="6000" i="1" dirty="0" err="1" smtClean="0"/>
              <a:t>Tropos</a:t>
            </a:r>
            <a:endParaRPr lang="en-US" sz="6000" i="1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900" dirty="0" smtClean="0"/>
              <a:t>Michalis Pavlidis</a:t>
            </a:r>
            <a:r>
              <a:rPr lang="en-GB" sz="3500" dirty="0" smtClean="0"/>
              <a:t>	</a:t>
            </a:r>
            <a:r>
              <a:rPr lang="en-GB" dirty="0" smtClean="0"/>
              <a:t>	        </a:t>
            </a:r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/>
              <a:t>8 May 2012</a:t>
            </a:r>
            <a:endParaRPr lang="en-US" dirty="0" smtClean="0"/>
          </a:p>
        </p:txBody>
      </p:sp>
      <p:pic>
        <p:nvPicPr>
          <p:cNvPr id="14345" name="Picture 9" descr="University of East London Logo">
            <a:hlinkClick r:id="rId2" tooltip="Go to UEL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90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crucial role is given to early requirements analysis that precedes the prescriptive requirements specification of the system. </a:t>
            </a:r>
          </a:p>
          <a:p>
            <a:pPr lvl="1"/>
            <a:r>
              <a:rPr lang="en-GB" dirty="0" smtClean="0"/>
              <a:t>This means that </a:t>
            </a:r>
            <a:r>
              <a:rPr lang="en-GB" dirty="0" err="1" smtClean="0"/>
              <a:t>Tropos</a:t>
            </a:r>
            <a:r>
              <a:rPr lang="en-GB" dirty="0" smtClean="0"/>
              <a:t> includes earlier phases of the software development process than those supported by other software engineering methodologies</a:t>
            </a:r>
          </a:p>
          <a:p>
            <a:r>
              <a:rPr lang="en-GB" dirty="0" smtClean="0"/>
              <a:t>Model the </a:t>
            </a:r>
            <a:r>
              <a:rPr lang="en-GB" i="1" dirty="0" smtClean="0"/>
              <a:t>what,</a:t>
            </a:r>
            <a:r>
              <a:rPr lang="en-GB" dirty="0" smtClean="0"/>
              <a:t> the </a:t>
            </a:r>
            <a:r>
              <a:rPr lang="en-GB" i="1" dirty="0" smtClean="0"/>
              <a:t>how</a:t>
            </a:r>
            <a:r>
              <a:rPr lang="en-GB" dirty="0" smtClean="0"/>
              <a:t> and the </a:t>
            </a:r>
            <a:r>
              <a:rPr lang="en-GB" i="1" dirty="0" smtClean="0"/>
              <a:t>why</a:t>
            </a:r>
          </a:p>
          <a:p>
            <a:r>
              <a:rPr lang="en-GB" dirty="0" err="1" smtClean="0"/>
              <a:t>Tropos</a:t>
            </a:r>
            <a:r>
              <a:rPr lang="en-GB" dirty="0" smtClean="0"/>
              <a:t> rests on the idea of building a model of the system and its environment, that is incrementally refined and extended</a:t>
            </a:r>
          </a:p>
          <a:p>
            <a:r>
              <a:rPr lang="en-GB" dirty="0" smtClean="0"/>
              <a:t>It Spans across the overall software development process, from early requirements to implementation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dirty="0" smtClean="0"/>
              <a:t>Actor</a:t>
            </a:r>
            <a:r>
              <a:rPr lang="en-GB" sz="20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sz="2000" dirty="0" smtClean="0"/>
              <a:t>Entity that has strategic goals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sz="2000" dirty="0" smtClean="0"/>
              <a:t>Social or Artificial (HW or SW) agent, role, position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Goal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Actors’ strategic interests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Soft goal – not clear criteria whether satisfied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Plan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 way of doing something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Resource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 Physical or an informational entity</a:t>
            </a:r>
            <a:endParaRPr lang="en-GB" sz="1800" b="1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Dependency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Indicates that an actor depends on another in order to achieve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000" dirty="0" smtClean="0"/>
              <a:t>some goal/task or to obtain a resource</a:t>
            </a:r>
            <a:endParaRPr lang="en-GB" sz="1800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Requirements Analysis</a:t>
            </a:r>
          </a:p>
          <a:p>
            <a:pPr lvl="1"/>
            <a:r>
              <a:rPr lang="en-GB" dirty="0" smtClean="0"/>
              <a:t>Identifies the domain stakeholders and models them as social actors, who depend on one another for goals to be achieved, plans to be performed, and resources to be furnished.</a:t>
            </a:r>
          </a:p>
          <a:p>
            <a:r>
              <a:rPr lang="en-GB" dirty="0" smtClean="0"/>
              <a:t>Late Requirements Analysis</a:t>
            </a:r>
          </a:p>
          <a:p>
            <a:pPr lvl="1"/>
            <a:r>
              <a:rPr lang="en-GB" dirty="0" smtClean="0"/>
              <a:t>The conceptual model is extended including a new actor, which represents the system, and a number of dependencies with other actors of the environment. These dependencies define all the functional and non-functional </a:t>
            </a:r>
            <a:r>
              <a:rPr lang="en-US" dirty="0" smtClean="0"/>
              <a:t>requirements of the system-to-be.</a:t>
            </a:r>
          </a:p>
          <a:p>
            <a:r>
              <a:rPr lang="en-GB" dirty="0" smtClean="0"/>
              <a:t>Both share the same conceptual and methodological approach.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Phases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Architectural Design </a:t>
            </a:r>
          </a:p>
          <a:p>
            <a:pPr lvl="1"/>
            <a:r>
              <a:rPr lang="en-GB" dirty="0" smtClean="0"/>
              <a:t>defines the system’s global architecture in terms of sub-systems, interconnected through data and control flows. Sub-systems are represented, in the model, as actors and data/control interconnections are represented as dependencies.</a:t>
            </a:r>
          </a:p>
          <a:p>
            <a:pPr lvl="1"/>
            <a:r>
              <a:rPr lang="en-GB" dirty="0" smtClean="0"/>
              <a:t>The architectural design provides also a mapping of the system actors to a set of software agents, each characterized by specific capabilities. </a:t>
            </a:r>
          </a:p>
          <a:p>
            <a:r>
              <a:rPr lang="en-GB" dirty="0" smtClean="0"/>
              <a:t>The Detailed Design</a:t>
            </a:r>
          </a:p>
          <a:p>
            <a:pPr lvl="1"/>
            <a:r>
              <a:rPr lang="en-GB" dirty="0" smtClean="0"/>
              <a:t>Specifies agent capabilities and interactions. </a:t>
            </a:r>
          </a:p>
          <a:p>
            <a:r>
              <a:rPr lang="en-GB" dirty="0" smtClean="0"/>
              <a:t>Implementation </a:t>
            </a:r>
          </a:p>
          <a:p>
            <a:pPr lvl="1"/>
            <a:r>
              <a:rPr lang="en-GB" dirty="0" smtClean="0"/>
              <a:t>follows step by step, in a natural way, the detailed design specification on the basis of the established mapping between the implementation platform constructs and the detailed design notions.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Actor modelling </a:t>
            </a:r>
          </a:p>
          <a:p>
            <a:pPr lvl="1"/>
            <a:r>
              <a:rPr lang="en-GB" dirty="0" smtClean="0"/>
              <a:t>Consists of identifying and analyzing both the actors of the environment and the system’s actors and agents.</a:t>
            </a:r>
          </a:p>
          <a:p>
            <a:r>
              <a:rPr lang="en-GB" dirty="0" smtClean="0"/>
              <a:t>Dependency modelling </a:t>
            </a:r>
          </a:p>
          <a:p>
            <a:pPr lvl="1"/>
            <a:r>
              <a:rPr lang="en-GB" dirty="0" smtClean="0"/>
              <a:t>Consists of identifying actors which depend on one another for goals to be achieved, plans to be performed, and resources to be </a:t>
            </a:r>
            <a:r>
              <a:rPr lang="en-US" dirty="0" smtClean="0"/>
              <a:t>furnished.</a:t>
            </a:r>
          </a:p>
          <a:p>
            <a:r>
              <a:rPr lang="en-GB" dirty="0" smtClean="0"/>
              <a:t>Goal modelling </a:t>
            </a:r>
          </a:p>
          <a:p>
            <a:pPr lvl="1"/>
            <a:r>
              <a:rPr lang="en-GB" dirty="0" smtClean="0"/>
              <a:t>rests on the analysis of an actor goals, conducted from the point of view of the actor, by using three basic reasoning techniques: means-end analysis, contribution analysis, and AND/OR decomposition.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Analysis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Actor Diagrams</a:t>
            </a:r>
          </a:p>
          <a:p>
            <a:pPr lvl="1"/>
            <a:r>
              <a:rPr lang="en-GB" dirty="0" smtClean="0"/>
              <a:t>Describe actors, their goals and the network of dependency relationships among actors</a:t>
            </a:r>
          </a:p>
          <a:p>
            <a:r>
              <a:rPr lang="en-GB" dirty="0" smtClean="0"/>
              <a:t>Goal Diagrams</a:t>
            </a:r>
          </a:p>
          <a:p>
            <a:pPr lvl="1"/>
            <a:r>
              <a:rPr lang="en-GB" dirty="0" smtClean="0"/>
              <a:t>Describe the internal analysis of an actor</a:t>
            </a:r>
          </a:p>
          <a:p>
            <a:r>
              <a:rPr lang="en-GB" dirty="0" smtClean="0"/>
              <a:t>Both used for Early and Late Requirements</a:t>
            </a:r>
          </a:p>
          <a:p>
            <a:pPr lvl="1"/>
            <a:r>
              <a:rPr lang="en-GB" dirty="0" smtClean="0"/>
              <a:t>During Early Requirements depict system environment</a:t>
            </a:r>
          </a:p>
          <a:p>
            <a:pPr lvl="1"/>
            <a:r>
              <a:rPr lang="en-GB" dirty="0" smtClean="0"/>
              <a:t>During Late Requirements depict the system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Actor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643734" cy="49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Goal Diagram: Early Requirements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4929222" cy="488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Requirements Actor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143668" cy="481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actors (including sub-actors) are introduced in the system as a result of analysis performed at different levels of abstraction, such as inclusion of new actors and delegation of sub-goals to sub-actors upon goal </a:t>
            </a:r>
            <a:r>
              <a:rPr lang="en-US" dirty="0" smtClean="0"/>
              <a:t>analysis of system’s goals,</a:t>
            </a:r>
          </a:p>
          <a:p>
            <a:r>
              <a:rPr lang="en-GB" dirty="0" smtClean="0"/>
              <a:t>Inclusion of new actors according to the choice of a specific architectural style</a:t>
            </a:r>
          </a:p>
          <a:p>
            <a:r>
              <a:rPr lang="en-GB" dirty="0" smtClean="0"/>
              <a:t>Inclusion of actors contributing positively to the </a:t>
            </a:r>
            <a:r>
              <a:rPr lang="en-GB" dirty="0" err="1" smtClean="0"/>
              <a:t>fulfillment</a:t>
            </a:r>
            <a:r>
              <a:rPr lang="en-GB" dirty="0" smtClean="0"/>
              <a:t> of some specific </a:t>
            </a:r>
            <a:r>
              <a:rPr lang="en-US" dirty="0" smtClean="0"/>
              <a:t>functional and non-functional requirement.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Seminar Agenda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History and Foundation</a:t>
            </a:r>
          </a:p>
          <a:p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Basics</a:t>
            </a:r>
          </a:p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Concepts / Modelling Activities</a:t>
            </a:r>
          </a:p>
          <a:p>
            <a:pPr lvl="1"/>
            <a:r>
              <a:rPr lang="en-GB" dirty="0" smtClean="0"/>
              <a:t>Process / Models</a:t>
            </a:r>
          </a:p>
          <a:p>
            <a:pPr eaLnBrk="1" hangingPunct="1"/>
            <a:r>
              <a:rPr lang="en-GB" dirty="0" err="1" smtClean="0"/>
              <a:t>SecTro</a:t>
            </a:r>
            <a:r>
              <a:rPr lang="en-GB" dirty="0" smtClean="0"/>
              <a:t> – Tool Support for 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eaLnBrk="1" hangingPunct="1"/>
            <a:r>
              <a:rPr lang="en-GB" dirty="0" smtClean="0"/>
              <a:t>Conclusions</a:t>
            </a:r>
          </a:p>
        </p:txBody>
      </p:sp>
      <p:sp>
        <p:nvSpPr>
          <p:cNvPr id="16388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697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 II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643050"/>
            <a:ext cx="77162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 involves identification of the capabilities needed by the actors to fulfil their goals and plans. </a:t>
            </a:r>
          </a:p>
          <a:p>
            <a:pPr lvl="1"/>
            <a:r>
              <a:rPr lang="en-GB" dirty="0" smtClean="0"/>
              <a:t>Capabilities are not derived automatically but they can be easily identified by analyzing the extended actor diagram.</a:t>
            </a:r>
          </a:p>
          <a:p>
            <a:r>
              <a:rPr lang="en-GB" dirty="0" smtClean="0"/>
              <a:t>The last step consists of defining a set of agent types and assigning each of them one or more different capabilities (agent assignment).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Tropos</a:t>
            </a:r>
            <a:r>
              <a:rPr lang="en-GB" dirty="0" smtClean="0"/>
              <a:t> adapts existing results from approaches to agent system design.</a:t>
            </a:r>
          </a:p>
          <a:p>
            <a:pPr lvl="1"/>
            <a:r>
              <a:rPr lang="en-GB" dirty="0" smtClean="0"/>
              <a:t>UML activity diagrams for representing capabilities and plans</a:t>
            </a:r>
          </a:p>
          <a:p>
            <a:pPr lvl="1"/>
            <a:r>
              <a:rPr lang="en-GB" dirty="0" smtClean="0"/>
              <a:t>a subset of the AUML diagrams for </a:t>
            </a:r>
            <a:r>
              <a:rPr lang="en-US" dirty="0" smtClean="0"/>
              <a:t>specifying agent protocols.</a:t>
            </a:r>
            <a:endParaRPr lang="en-GB" dirty="0" smtClean="0"/>
          </a:p>
          <a:p>
            <a:r>
              <a:rPr lang="en-GB" dirty="0" smtClean="0"/>
              <a:t>It takes as input the specifications resulting from the architectural design phase and the reasons for a given element, designed at this level, can be traced back to early requirement analysis.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Diagram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029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Concepts, Stages, Activities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Back to Secure </a:t>
            </a:r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786710" y="0"/>
            <a:ext cx="135729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Security requirements in Secure </a:t>
            </a:r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How can we define and model security requirements?</a:t>
            </a:r>
          </a:p>
          <a:p>
            <a:pPr lvl="1" eaLnBrk="1" hangingPunct="1"/>
            <a:r>
              <a:rPr lang="en-GB" smtClean="0"/>
              <a:t>As constraints!</a:t>
            </a:r>
          </a:p>
          <a:p>
            <a:pPr lvl="1" eaLnBrk="1" hangingPunct="1"/>
            <a:r>
              <a:rPr lang="en-GB" smtClean="0"/>
              <a:t>Security requirements are most usefully defined as requirements for constraints on system functions</a:t>
            </a:r>
          </a:p>
          <a:p>
            <a:pPr eaLnBrk="1" hangingPunct="1"/>
            <a:r>
              <a:rPr lang="en-GB" smtClean="0"/>
              <a:t>In Secure Tropos security constraints define the system’s security requirements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Concepts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b="1" smtClean="0"/>
              <a:t>Security Constraint: </a:t>
            </a:r>
          </a:p>
          <a:p>
            <a:pPr lvl="1" eaLnBrk="1" hangingPunct="1"/>
            <a:r>
              <a:rPr lang="en-GB" smtClean="0"/>
              <a:t>A security condition imposed to an actor that restricts achievement of an actor’s goals, execution of plans or availability of resources. </a:t>
            </a:r>
          </a:p>
          <a:p>
            <a:pPr eaLnBrk="1" hangingPunct="1"/>
            <a:r>
              <a:rPr lang="en-GB" smtClean="0"/>
              <a:t>Security constraints are outside of the control of an actor. </a:t>
            </a:r>
          </a:p>
          <a:p>
            <a:pPr eaLnBrk="1" hangingPunct="1"/>
            <a:r>
              <a:rPr lang="en-GB" smtClean="0"/>
              <a:t>Contributes to a higher level of abstraction – no protocol related</a:t>
            </a:r>
          </a:p>
          <a:p>
            <a:pPr lvl="1" eaLnBrk="1" hangingPunct="1"/>
            <a:r>
              <a:rPr lang="en-GB" smtClean="0"/>
              <a:t>Human-imposed and environment imposed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pic>
        <p:nvPicPr>
          <p:cNvPr id="194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857750"/>
            <a:ext cx="1306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Concepts II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Secure dependency</a:t>
            </a:r>
          </a:p>
          <a:p>
            <a:pPr lvl="1" eaLnBrk="1" hangingPunct="1"/>
            <a:r>
              <a:rPr lang="en-GB" smtClean="0"/>
              <a:t>Introduces security constraint (s) that must be fulfilled for the dependency to be satisfied</a:t>
            </a:r>
          </a:p>
          <a:p>
            <a:pPr eaLnBrk="1" hangingPunct="1"/>
            <a:r>
              <a:rPr lang="en-GB" smtClean="0"/>
              <a:t>Three different types depending on which actor needs to satisfy the security constraint(s)</a:t>
            </a:r>
          </a:p>
          <a:p>
            <a:pPr lvl="1" eaLnBrk="1" hangingPunct="1"/>
            <a:r>
              <a:rPr lang="en-GB" smtClean="0"/>
              <a:t>The depender must satisfy the security constraint(s)</a:t>
            </a:r>
          </a:p>
          <a:p>
            <a:pPr lvl="1" eaLnBrk="1" hangingPunct="1"/>
            <a:r>
              <a:rPr lang="en-GB" smtClean="0"/>
              <a:t>The dependee must satisfy the security constraint(s)</a:t>
            </a:r>
          </a:p>
          <a:p>
            <a:pPr lvl="1" eaLnBrk="1" hangingPunct="1"/>
            <a:r>
              <a:rPr lang="en-GB" smtClean="0"/>
              <a:t>Both must satisfy the security constraints</a:t>
            </a:r>
          </a:p>
          <a:p>
            <a:pPr eaLnBrk="1" hangingPunct="1"/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Types of Secure Dependencies</a:t>
            </a:r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14500"/>
            <a:ext cx="65579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622425"/>
            <a:ext cx="70723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History, Motivation and Foundations</a:t>
            </a:r>
            <a:endParaRPr lang="en-US" dirty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 to Secure </a:t>
            </a:r>
            <a:r>
              <a:rPr lang="en-GB" dirty="0" err="1" smtClean="0"/>
              <a:t>Tropos</a:t>
            </a:r>
            <a:endParaRPr lang="en-US" dirty="0" smtClean="0"/>
          </a:p>
        </p:txBody>
      </p:sp>
      <p:sp>
        <p:nvSpPr>
          <p:cNvPr id="3891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Goal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Represents strategic interests of an actor with respect to security</a:t>
            </a:r>
          </a:p>
          <a:p>
            <a:pPr eaLnBrk="1" hangingPunct="1">
              <a:defRPr/>
            </a:pPr>
            <a:r>
              <a:rPr lang="en-GB" dirty="0" smtClean="0"/>
              <a:t>Secure goals are mainly introduced in order to contribute towards the achievement of an actor’s or system’s security constraints.</a:t>
            </a:r>
          </a:p>
          <a:p>
            <a:pPr eaLnBrk="1" hangingPunct="1">
              <a:defRPr/>
            </a:pPr>
            <a:r>
              <a:rPr lang="en-GB" dirty="0" smtClean="0"/>
              <a:t>The satisfaction of one or more security constraints by a secure goal is defined through a </a:t>
            </a:r>
            <a:r>
              <a:rPr lang="en-GB" b="1" dirty="0" smtClean="0"/>
              <a:t>Satisfies</a:t>
            </a:r>
            <a:r>
              <a:rPr lang="en-GB" dirty="0" smtClean="0"/>
              <a:t> relationship.</a:t>
            </a:r>
          </a:p>
          <a:p>
            <a:pPr eaLnBrk="1" hangingPunct="1">
              <a:defRPr/>
            </a:pPr>
            <a:r>
              <a:rPr lang="en-GB" dirty="0" smtClean="0"/>
              <a:t>A secure goal does not particularly define how the security constraints can be achieved, since alternatives can be considered.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An Example</a:t>
            </a:r>
            <a:endParaRPr lang="en-US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pic>
        <p:nvPicPr>
          <p:cNvPr id="235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676400"/>
            <a:ext cx="543401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Plans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A secure plan represents a particular way for satisfying a secure goal</a:t>
            </a:r>
          </a:p>
          <a:p>
            <a:pPr eaLnBrk="1" hangingPunct="1"/>
            <a:r>
              <a:rPr lang="en-GB" smtClean="0"/>
              <a:t>In the context of Secure Tropos, this means a specific and defined action that an actor executes to operationalise a secure goal.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pic>
        <p:nvPicPr>
          <p:cNvPr id="245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3857625"/>
            <a:ext cx="33353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Resource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An informational entity that is needed for the achievement of a secure goal or the fulfilment of a secure task.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15" y="2667000"/>
            <a:ext cx="605139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Capability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It represents the ability of an actor to achieve a secure goal, carry out a secure task and/or deliver a secure resource.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For example, consider an actor that is responsible for providing cryptographic services in a system.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This actor should possess secure capabilities to decrypt incoming data and encrypt outgoing data.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Another example is an actor responsible for providing authorisation services to a system.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Such an actor should be provided with secure capabilities to allow her to provide authorisation clearance or reject an authorisation request. </a:t>
            </a:r>
            <a:endParaRPr lang="en-US" dirty="0"/>
          </a:p>
        </p:txBody>
      </p:sp>
      <p:sp>
        <p:nvSpPr>
          <p:cNvPr id="48132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Modelling Activities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security constraint modelling</a:t>
            </a:r>
            <a:r>
              <a:rPr lang="en-GB" dirty="0" smtClean="0"/>
              <a:t> involves the modelling of the security constraints imposed to the actors and the system, and it allows developers to perform an analysis by introducing relationships between the security constraints or a security constraint and its context. 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secure entities modelling</a:t>
            </a:r>
            <a:r>
              <a:rPr lang="en-GB" dirty="0" smtClean="0"/>
              <a:t> involves the analysis of the secure entities of the system, and it is considered complimentary to the security constraints modelling. 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secure capability modelling</a:t>
            </a:r>
            <a:r>
              <a:rPr lang="en-GB" dirty="0" smtClean="0"/>
              <a:t> involves the identification of the secure capabilities of the actors and the actors of the system to guarantee the satisfaction of the security constraints. </a:t>
            </a:r>
            <a:endParaRPr lang="en-US" dirty="0"/>
          </a:p>
        </p:txBody>
      </p:sp>
      <p:sp>
        <p:nvSpPr>
          <p:cNvPr id="4915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808196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76413"/>
            <a:ext cx="54768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8712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Started as a PhD project at the University of Sheffield, U.K. In 2000;</a:t>
            </a:r>
          </a:p>
          <a:p>
            <a:r>
              <a:rPr lang="en-GB" dirty="0" smtClean="0"/>
              <a:t>Effort to analyse a national secure health care system for elderly</a:t>
            </a:r>
          </a:p>
          <a:p>
            <a:r>
              <a:rPr lang="en-GB" dirty="0" smtClean="0"/>
              <a:t>Initially the need for a security-aware process was identified</a:t>
            </a:r>
          </a:p>
          <a:p>
            <a:r>
              <a:rPr lang="en-GB" dirty="0" smtClean="0"/>
              <a:t>It became apparent that such a process should be integrated within a methodological framework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Process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The security-oriented process has the following objectives: </a:t>
            </a:r>
          </a:p>
          <a:p>
            <a:pPr lvl="1" eaLnBrk="1" hangingPunct="1"/>
            <a:r>
              <a:rPr lang="en-GB" smtClean="0"/>
              <a:t>The identification of security requirements of the system; </a:t>
            </a:r>
          </a:p>
          <a:p>
            <a:pPr lvl="1" eaLnBrk="1" hangingPunct="1"/>
            <a:r>
              <a:rPr lang="en-GB" smtClean="0"/>
              <a:t>The selection amongst alternative architectural styles for the system according to the identified security requirements; </a:t>
            </a:r>
          </a:p>
          <a:p>
            <a:pPr lvl="1" eaLnBrk="1" hangingPunct="1"/>
            <a:r>
              <a:rPr lang="en-GB" smtClean="0"/>
              <a:t>The development of a design that satisfies the security requirements of the system; </a:t>
            </a:r>
          </a:p>
          <a:p>
            <a:pPr lvl="1" eaLnBrk="1" hangingPunct="1"/>
            <a:r>
              <a:rPr lang="en-GB" smtClean="0"/>
              <a:t>The attack testing of the system under development.</a:t>
            </a:r>
            <a:endParaRPr lang="en-US" smtClean="0"/>
          </a:p>
        </p:txBody>
      </p:sp>
      <p:sp>
        <p:nvSpPr>
          <p:cNvPr id="50180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Process Activities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Environment Security Analysis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understand the environment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identify security considerations imposed by that environment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Perform a security balance analysis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System Security Analysis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identify system security requirements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System Design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Develop secure architecture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Design testing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Validation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Model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Design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51204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Process II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Iterative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Uses the same stages as </a:t>
            </a:r>
            <a:r>
              <a:rPr lang="en-GB" sz="2800" dirty="0" err="1" smtClean="0"/>
              <a:t>Tropos</a:t>
            </a:r>
            <a:r>
              <a:rPr lang="en-GB" sz="2800" dirty="0" smtClean="0"/>
              <a:t> process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500" dirty="0" smtClean="0"/>
              <a:t>Early and Late Requirements Analysis, Architectural Design, Detailed Design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The process has recognizable stages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400" dirty="0" smtClean="0"/>
              <a:t>artefacts that are successively closer representations of a working system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400" dirty="0" smtClean="0"/>
              <a:t>Models</a:t>
            </a:r>
            <a:endParaRPr lang="en-GB" sz="2800" dirty="0" smtClean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Focus on two important models used mostly during Early and Late Requirements but also during Architectural Design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GB" sz="2400" dirty="0" smtClean="0"/>
          </a:p>
        </p:txBody>
      </p:sp>
      <p:sp>
        <p:nvSpPr>
          <p:cNvPr id="52228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Diagrams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dirty="0" smtClean="0"/>
              <a:t>Security Enhanced Actor Diagram (SEAD)</a:t>
            </a:r>
          </a:p>
          <a:p>
            <a:pPr lvl="1" eaLnBrk="1" hangingPunct="1"/>
            <a:r>
              <a:rPr lang="en-GB" dirty="0" smtClean="0"/>
              <a:t>Defines a set of actors along with their secure dependencies and any security constraints that might be </a:t>
            </a:r>
            <a:r>
              <a:rPr lang="en-US" dirty="0" smtClean="0"/>
              <a:t>imposed to these actors.</a:t>
            </a:r>
          </a:p>
          <a:p>
            <a:pPr eaLnBrk="1" hangingPunct="1"/>
            <a:r>
              <a:rPr lang="en-GB" dirty="0" smtClean="0"/>
              <a:t>Security Enhanced Goal Diagram (SEGD)</a:t>
            </a:r>
          </a:p>
          <a:p>
            <a:pPr lvl="1" eaLnBrk="1" hangingPunct="1"/>
            <a:r>
              <a:rPr lang="en-GB" dirty="0" smtClean="0"/>
              <a:t>Assist to analyse the security issues of a particular Actor by understanding the implications that Security Constraints, </a:t>
            </a:r>
            <a:r>
              <a:rPr lang="en-US" dirty="0" smtClean="0"/>
              <a:t>identified in SEAD , have.</a:t>
            </a:r>
          </a:p>
        </p:txBody>
      </p:sp>
      <p:sp>
        <p:nvSpPr>
          <p:cNvPr id="53252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Enhanced Actor Diagram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86915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Graphical Representation</a:t>
            </a:r>
            <a:endParaRPr lang="en-US" smtClean="0"/>
          </a:p>
        </p:txBody>
      </p:sp>
      <p:sp>
        <p:nvSpPr>
          <p:cNvPr id="55300" name="Date Placeholder 1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521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Enhanced Goal Diagram</a:t>
            </a:r>
            <a:endParaRPr lang="en-US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Graphical Representation</a:t>
            </a:r>
            <a:endParaRPr lang="en-US" smtClean="0"/>
          </a:p>
        </p:txBody>
      </p:sp>
      <p:sp>
        <p:nvSpPr>
          <p:cNvPr id="57347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90748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Stages, Activities, Outputs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1333641"/>
          <a:ext cx="9144000" cy="5524359"/>
        </p:xfrm>
        <a:graphic>
          <a:graphicData uri="http://schemas.openxmlformats.org/presentationml/2006/ole">
            <p:oleObj spid="_x0000_s66570" name="Visio" r:id="rId3" imgW="9553207" imgH="693324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Loading Page of SecTro</a:t>
            </a:r>
            <a:endParaRPr lang="en-US" smtClean="0"/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89" b="3789"/>
          <a:stretch>
            <a:fillRect/>
          </a:stretch>
        </p:blipFill>
        <p:spPr>
          <a:xfrm>
            <a:off x="1560513" y="0"/>
            <a:ext cx="7583487" cy="4568825"/>
          </a:xfrm>
          <a:noFill/>
        </p:spPr>
      </p:pic>
      <p:sp>
        <p:nvSpPr>
          <p:cNvPr id="58373" name="Date Placeholder 10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r>
              <a:rPr lang="en-GB" i="1" dirty="0" smtClean="0"/>
              <a:t>The current state of the art fails to report on methodologies that consider security issues in a structured way from the early stages and throughout the development process.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The main workspace</a:t>
            </a:r>
            <a:endParaRPr lang="en-US" smtClean="0"/>
          </a:p>
        </p:txBody>
      </p:sp>
      <p:sp>
        <p:nvSpPr>
          <p:cNvPr id="1028" name="Date Placeholder 9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239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See in Practice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 May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History and Foundation</a:t>
            </a:r>
          </a:p>
          <a:p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Basics</a:t>
            </a:r>
          </a:p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Concepts / Modelling Activities</a:t>
            </a:r>
          </a:p>
          <a:p>
            <a:pPr lvl="1"/>
            <a:r>
              <a:rPr lang="en-GB" dirty="0" smtClean="0"/>
              <a:t>Process / Models</a:t>
            </a:r>
          </a:p>
          <a:p>
            <a:pPr eaLnBrk="1" hangingPunct="1"/>
            <a:r>
              <a:rPr lang="en-GB" dirty="0" err="1" smtClean="0"/>
              <a:t>SecTro</a:t>
            </a:r>
            <a:r>
              <a:rPr lang="en-GB" dirty="0" smtClean="0"/>
              <a:t> – Tool Support for 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eaLnBrk="1" hangingPunct="1"/>
            <a:r>
              <a:rPr lang="en-GB" dirty="0" smtClean="0"/>
              <a:t>Conclusions</a:t>
            </a:r>
          </a:p>
        </p:txBody>
      </p:sp>
      <p:sp>
        <p:nvSpPr>
          <p:cNvPr id="5939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8 May 2012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Develop a methodology that creates a security focus development process, i.e. “force” software engineers to think about security</a:t>
            </a:r>
          </a:p>
          <a:p>
            <a:r>
              <a:rPr lang="en-GB" dirty="0" smtClean="0"/>
              <a:t>Support analysis not just of the system but also of its environment</a:t>
            </a:r>
          </a:p>
          <a:p>
            <a:pPr lvl="1"/>
            <a:r>
              <a:rPr lang="en-GB" dirty="0" smtClean="0"/>
              <a:t>Security is affected by the system environment</a:t>
            </a:r>
          </a:p>
          <a:p>
            <a:r>
              <a:rPr lang="en-GB" dirty="0" smtClean="0"/>
              <a:t>Support simultaneous analysis of security and functional requirements</a:t>
            </a:r>
          </a:p>
          <a:p>
            <a:pPr lvl="1"/>
            <a:r>
              <a:rPr lang="en-GB" dirty="0" smtClean="0"/>
              <a:t>Assist in limiting conflicts</a:t>
            </a:r>
          </a:p>
          <a:p>
            <a:r>
              <a:rPr lang="en-GB" dirty="0" smtClean="0"/>
              <a:t>Support all the development stages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Based on the </a:t>
            </a:r>
            <a:r>
              <a:rPr lang="en-GB" dirty="0" err="1" smtClean="0"/>
              <a:t>Tropos</a:t>
            </a:r>
            <a:r>
              <a:rPr lang="en-GB" dirty="0" smtClean="0"/>
              <a:t> methodology</a:t>
            </a:r>
          </a:p>
          <a:p>
            <a:r>
              <a:rPr lang="en-GB" dirty="0" smtClean="0"/>
              <a:t>Extends </a:t>
            </a:r>
            <a:r>
              <a:rPr lang="en-GB" dirty="0" err="1" smtClean="0"/>
              <a:t>Tropos</a:t>
            </a:r>
            <a:r>
              <a:rPr lang="en-GB" dirty="0" smtClean="0"/>
              <a:t> in two important ways</a:t>
            </a:r>
          </a:p>
          <a:p>
            <a:r>
              <a:rPr lang="en-GB" dirty="0" smtClean="0"/>
              <a:t>Concepts Extension</a:t>
            </a:r>
          </a:p>
          <a:p>
            <a:pPr lvl="1"/>
            <a:r>
              <a:rPr lang="en-GB" dirty="0" smtClean="0"/>
              <a:t>Introduction of security related concepts</a:t>
            </a:r>
          </a:p>
          <a:p>
            <a:pPr lvl="1"/>
            <a:r>
              <a:rPr lang="en-GB" dirty="0" smtClean="0"/>
              <a:t>Redefinition of existing concepts with security in mind</a:t>
            </a:r>
          </a:p>
          <a:p>
            <a:r>
              <a:rPr lang="en-GB" dirty="0" smtClean="0"/>
              <a:t>Process Extension</a:t>
            </a:r>
          </a:p>
          <a:p>
            <a:pPr lvl="1"/>
            <a:r>
              <a:rPr lang="en-GB" dirty="0" smtClean="0"/>
              <a:t>Definition of security related modelling activities</a:t>
            </a:r>
          </a:p>
          <a:p>
            <a:pPr lvl="1"/>
            <a:r>
              <a:rPr lang="en-GB" dirty="0" smtClean="0"/>
              <a:t>Definition of security methods</a:t>
            </a:r>
          </a:p>
          <a:p>
            <a:pPr lvl="1"/>
            <a:r>
              <a:rPr lang="en-GB" dirty="0" smtClean="0"/>
              <a:t>Redefinition of development process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Methodology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786710" y="0"/>
            <a:ext cx="135729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Agent Oriented Software Engineering Methodology</a:t>
            </a:r>
          </a:p>
          <a:p>
            <a:pPr lvl="1"/>
            <a:r>
              <a:rPr lang="en-GB" dirty="0" smtClean="0"/>
              <a:t>adopts ideas from multi-agent system technologies, mostly to define the latest stages of the development process</a:t>
            </a:r>
          </a:p>
          <a:p>
            <a:r>
              <a:rPr lang="en-GB" dirty="0" smtClean="0"/>
              <a:t>Strongly Requirements Driven</a:t>
            </a:r>
          </a:p>
          <a:p>
            <a:pPr lvl="1"/>
            <a:r>
              <a:rPr lang="en-US" i="1" dirty="0" smtClean="0"/>
              <a:t>Adopts </a:t>
            </a:r>
            <a:r>
              <a:rPr lang="en-US" i="1" dirty="0" err="1" smtClean="0"/>
              <a:t>i</a:t>
            </a:r>
            <a:r>
              <a:rPr lang="en-US" i="1" dirty="0" smtClean="0"/>
              <a:t>*, </a:t>
            </a:r>
            <a:r>
              <a:rPr lang="en-GB" dirty="0" smtClean="0"/>
              <a:t>which offers actors, goals, and actor dependencies as primitive concepts for modelling during early requirements analysis</a:t>
            </a:r>
          </a:p>
          <a:p>
            <a:pPr lvl="1"/>
            <a:r>
              <a:rPr lang="en-GB" dirty="0" smtClean="0"/>
              <a:t>Same concepts are used throughout the development process</a:t>
            </a:r>
          </a:p>
          <a:p>
            <a:r>
              <a:rPr lang="en-GB" dirty="0" smtClean="0"/>
              <a:t>It describes both the organisational environment of the system and the system itself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2128</TotalTime>
  <Words>1943</Words>
  <Application>Microsoft Macintosh PowerPoint</Application>
  <PresentationFormat>On-screen Show (4:3)</PresentationFormat>
  <Paragraphs>265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Median</vt:lpstr>
      <vt:lpstr>Visio</vt:lpstr>
      <vt:lpstr>Secure Tropos</vt:lpstr>
      <vt:lpstr>Seminar Agenda</vt:lpstr>
      <vt:lpstr>Introduction to Secure Tropos</vt:lpstr>
      <vt:lpstr>Secure Tropos History</vt:lpstr>
      <vt:lpstr>Secure Tropos motivation</vt:lpstr>
      <vt:lpstr>Secure Tropos Objectives</vt:lpstr>
      <vt:lpstr>Secure Tropos Foundations</vt:lpstr>
      <vt:lpstr>Tropos Methodology</vt:lpstr>
      <vt:lpstr>Tropos</vt:lpstr>
      <vt:lpstr>Tropos Key points</vt:lpstr>
      <vt:lpstr>Tropos Concepts</vt:lpstr>
      <vt:lpstr>Development Phases</vt:lpstr>
      <vt:lpstr>Development Phases II</vt:lpstr>
      <vt:lpstr>Modelling Activities</vt:lpstr>
      <vt:lpstr>Requirements Analysis Diagrams</vt:lpstr>
      <vt:lpstr>Example of Actor Diagram</vt:lpstr>
      <vt:lpstr>Example of Goal Diagram: Early Requirements</vt:lpstr>
      <vt:lpstr>Late Requirements Actor Diagram</vt:lpstr>
      <vt:lpstr>Architectural Design</vt:lpstr>
      <vt:lpstr>Architectural Design</vt:lpstr>
      <vt:lpstr>Architectural Design II</vt:lpstr>
      <vt:lpstr>Architectural Design (cont.)</vt:lpstr>
      <vt:lpstr>Detail Design</vt:lpstr>
      <vt:lpstr>Capability Diagram Example</vt:lpstr>
      <vt:lpstr>Going Back to Secure Tropos</vt:lpstr>
      <vt:lpstr>Security requirements in Secure Tropos</vt:lpstr>
      <vt:lpstr>Secure Tropos Concepts</vt:lpstr>
      <vt:lpstr>Secure Tropos Concepts II</vt:lpstr>
      <vt:lpstr>Types of Secure Dependencies</vt:lpstr>
      <vt:lpstr>Secure Goal</vt:lpstr>
      <vt:lpstr>An Example</vt:lpstr>
      <vt:lpstr>Secure Plans</vt:lpstr>
      <vt:lpstr>Secure Resource</vt:lpstr>
      <vt:lpstr>Secure Capability</vt:lpstr>
      <vt:lpstr>Modelling Activities</vt:lpstr>
      <vt:lpstr>Security Constraint Modelling I</vt:lpstr>
      <vt:lpstr>Security Constraint Modelling II</vt:lpstr>
      <vt:lpstr>Security Constraint Modelling III</vt:lpstr>
      <vt:lpstr>Secure Entities</vt:lpstr>
      <vt:lpstr>Security Process</vt:lpstr>
      <vt:lpstr>Process Activities</vt:lpstr>
      <vt:lpstr>Secure Tropos Process II</vt:lpstr>
      <vt:lpstr>Diagrams</vt:lpstr>
      <vt:lpstr>Security Enhanced Actor Diagram</vt:lpstr>
      <vt:lpstr>Graphical Representation</vt:lpstr>
      <vt:lpstr>Security Enhanced Goal Diagram</vt:lpstr>
      <vt:lpstr>Graphical Representation</vt:lpstr>
      <vt:lpstr>Stages, Activities, Outputs</vt:lpstr>
      <vt:lpstr>Loading Page of SecTro</vt:lpstr>
      <vt:lpstr>The main workspace</vt:lpstr>
      <vt:lpstr>Let’s See in Practice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Federica Paci</cp:lastModifiedBy>
  <cp:revision>103</cp:revision>
  <cp:lastPrinted>2011-05-12T22:16:08Z</cp:lastPrinted>
  <dcterms:created xsi:type="dcterms:W3CDTF">2011-05-19T17:22:55Z</dcterms:created>
  <dcterms:modified xsi:type="dcterms:W3CDTF">2013-04-03T13:54:54Z</dcterms:modified>
</cp:coreProperties>
</file>