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media/image06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54863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4844510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  <a:lvl6pPr rtl="0">
              <a:defRPr>
                <a:solidFill>
                  <a:schemeClr val="accent1"/>
                </a:solidFill>
              </a:defRPr>
            </a:lvl6pPr>
            <a:lvl7pPr rtl="0">
              <a:defRPr>
                <a:solidFill>
                  <a:schemeClr val="accent1"/>
                </a:solidFill>
              </a:defRPr>
            </a:lvl7pPr>
            <a:lvl8pPr rtl="0">
              <a:defRPr>
                <a:solidFill>
                  <a:schemeClr val="accent1"/>
                </a:solidFill>
              </a:defRPr>
            </a:lvl8pPr>
            <a:lvl9pPr rtl="0">
              <a:defRPr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5757014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50852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 Slide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31" name="Shape 31"/>
          <p:cNvCxnSpPr/>
          <p:nvPr/>
        </p:nvCxnSpPr>
        <p:spPr>
          <a:xfrm>
            <a:off y="6324600" x="381000"/>
            <a:ext cy="1587" cx="8458200"/>
          </a:xfrm>
          <a:prstGeom prst="straightConnector1">
            <a:avLst/>
          </a:prstGeom>
          <a:noFill/>
          <a:ln w="12700" cap="flat">
            <a:solidFill>
              <a:srgbClr val="008000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y="274637" x="342900"/>
            <a:ext cy="639762" cx="689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066800" x="381000"/>
            <a:ext cy="5181600" cx="8426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Clr>
                <a:srgbClr val="00A600"/>
              </a:buClr>
              <a:buFont typeface="Arial Narrow"/>
              <a:buChar char="❑"/>
              <a:defRPr b="1" sz="26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 indent="-203200" marL="355600">
              <a:buClr>
                <a:srgbClr val="00A600"/>
              </a:buClr>
              <a:buFont typeface="Arial Narrow"/>
              <a:buChar char="✓"/>
              <a:defRPr sz="24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 indent="-177800" marL="533400">
              <a:defRPr sz="2200">
                <a:latin typeface="Arial Narrow"/>
                <a:ea typeface="Arial Narrow"/>
                <a:cs typeface="Arial Narrow"/>
                <a:sym typeface="Arial Narrow"/>
              </a:defRPr>
            </a:lvl3pPr>
            <a:lvl4pPr rtl="0" indent="-279400" marL="812800">
              <a:defRPr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defRPr sz="1400"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y="6400800" x="381000"/>
            <a:ext cy="365125" cx="1790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1" cap="none" baseline="0" sz="1100" i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y="6400800" x="7924800"/>
            <a:ext cy="365125" cx="914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1" cap="none" baseline="0" sz="1200" i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/>
          <p:nvPr/>
        </p:nvSpPr>
        <p:spPr>
          <a:xfrm>
            <a:off y="0" x="7391400"/>
            <a:ext cy="701675" cx="219551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6400800" x="2819400"/>
            <a:ext cy="3810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1" cap="none" baseline="0" sz="1200" i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" name="Shape 38"/>
          <p:cNvCxnSpPr/>
          <p:nvPr/>
        </p:nvCxnSpPr>
        <p:spPr>
          <a:xfrm>
            <a:off y="990600" x="381000"/>
            <a:ext cy="1587" cx="8458200"/>
          </a:xfrm>
          <a:prstGeom prst="straightConnector1">
            <a:avLst/>
          </a:prstGeom>
          <a:noFill/>
          <a:ln w="12700" cap="flat">
            <a:solidFill>
              <a:srgbClr val="008000"/>
            </a:solidFill>
            <a:prstDash val="dash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ext Slide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0" name="Shape 40"/>
          <p:cNvCxnSpPr/>
          <p:nvPr/>
        </p:nvCxnSpPr>
        <p:spPr>
          <a:xfrm>
            <a:off y="6324600" x="381000"/>
            <a:ext cy="1587" cx="8458200"/>
          </a:xfrm>
          <a:prstGeom prst="straightConnector1">
            <a:avLst/>
          </a:prstGeom>
          <a:noFill/>
          <a:ln w="12700" cap="flat">
            <a:solidFill>
              <a:srgbClr val="008000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y="274637" x="342900"/>
            <a:ext cy="639762" cx="689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32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066800" x="381000"/>
            <a:ext cy="5181600" cx="4190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Clr>
                <a:srgbClr val="00A600"/>
              </a:buClr>
              <a:buFont typeface="Arial Narrow"/>
              <a:buChar char="❑"/>
              <a:defRPr b="1" sz="26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 indent="-203200" marL="355600">
              <a:buClr>
                <a:srgbClr val="00A600"/>
              </a:buClr>
              <a:buFont typeface="Arial Narrow"/>
              <a:buChar char="✓"/>
              <a:defRPr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 indent="-177800" marL="533400">
              <a:defRPr sz="2200">
                <a:latin typeface="Arial Narrow"/>
                <a:ea typeface="Arial Narrow"/>
                <a:cs typeface="Arial Narrow"/>
                <a:sym typeface="Arial Narrow"/>
              </a:defRPr>
            </a:lvl3pPr>
            <a:lvl4pPr rtl="0" indent="-279400" marL="812800">
              <a:defRPr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defRPr sz="1400"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y="6400800" x="381000"/>
            <a:ext cy="365125" cx="1790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1" cap="none" baseline="0" sz="1100" i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y="6400800" x="8153400"/>
            <a:ext cy="365125" cx="914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1" cap="none" baseline="0" sz="1200" i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/>
          <p:nvPr/>
        </p:nvSpPr>
        <p:spPr>
          <a:xfrm>
            <a:off y="0" x="7391400"/>
            <a:ext cy="701675" cx="219551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400800" x="2819400"/>
            <a:ext cy="3810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1" cap="none" baseline="0" sz="1200" i="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" name="Shape 47"/>
          <p:cNvCxnSpPr/>
          <p:nvPr/>
        </p:nvCxnSpPr>
        <p:spPr>
          <a:xfrm>
            <a:off y="990600" x="381000"/>
            <a:ext cy="1587" cx="8458200"/>
          </a:xfrm>
          <a:prstGeom prst="straightConnector1">
            <a:avLst/>
          </a:prstGeom>
          <a:noFill/>
          <a:ln w="12700" cap="flat">
            <a:solidFill>
              <a:srgbClr val="008000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48" name="Shape 48"/>
          <p:cNvSpPr txBox="1"/>
          <p:nvPr>
            <p:ph idx="2" type="body"/>
          </p:nvPr>
        </p:nvSpPr>
        <p:spPr>
          <a:xfrm>
            <a:off y="1066800" x="4648200"/>
            <a:ext cy="5181600" cx="4190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buClr>
                <a:srgbClr val="00A600"/>
              </a:buClr>
              <a:buFont typeface="Arial Narrow"/>
              <a:buChar char="❑"/>
              <a:defRPr b="1" sz="2600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 indent="-203200" marL="355600">
              <a:buClr>
                <a:srgbClr val="00A600"/>
              </a:buClr>
              <a:buFont typeface="Arial Narrow"/>
              <a:buChar char="✓"/>
              <a:defRPr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 indent="-177800" marL="533400">
              <a:defRPr sz="2200">
                <a:latin typeface="Arial Narrow"/>
                <a:ea typeface="Arial Narrow"/>
                <a:cs typeface="Arial Narrow"/>
                <a:sym typeface="Arial Narrow"/>
              </a:defRPr>
            </a:lvl3pPr>
            <a:lvl4pPr rtl="0" indent="-279400" marL="812800">
              <a:defRPr sz="1800"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defRPr sz="1400"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653725" x="457200"/>
            <a:ext cy="1852800" cx="850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000" lang="en-GB"/>
              <a:t>An Experimental Comparison of Two Risk-Based Security Methods</a:t>
            </a:r>
          </a:p>
          <a:p>
            <a:r>
              <a:t/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y="4955200" x="457200"/>
            <a:ext cy="7922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2400" lang="en-GB"/>
              <a:t>ESEM, Baltimore, US</a:t>
            </a:r>
          </a:p>
          <a:p>
            <a:pPr algn="ctr" rtl="0" lvl="0">
              <a:buNone/>
            </a:pPr>
            <a:r>
              <a:rPr sz="2400" lang="en-GB"/>
              <a:t>October 11th, 2013</a:t>
            </a:r>
          </a:p>
        </p:txBody>
      </p:sp>
      <p:sp>
        <p:nvSpPr>
          <p:cNvPr id="52" name="Shape 52"/>
          <p:cNvSpPr txBox="1"/>
          <p:nvPr>
            <p:ph idx="2" type="subTitle"/>
          </p:nvPr>
        </p:nvSpPr>
        <p:spPr>
          <a:xfrm>
            <a:off y="2663450" x="457200"/>
            <a:ext cy="792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-GB"/>
              <a:t>Katsiaryna Labunets, Fabio Massacci, </a:t>
            </a:r>
            <a:r>
              <a:rPr u="sng" sz="2400" lang="en-GB"/>
              <a:t>Federica Paci</a:t>
            </a:r>
            <a:r>
              <a:rPr sz="2400" lang="en-GB"/>
              <a:t>, and Le Minh Sang Tran</a:t>
            </a:r>
          </a:p>
          <a:p>
            <a:pPr rtl="0" lvl="0">
              <a:buNone/>
            </a:pPr>
            <a:r>
              <a:rPr sz="2400" lang="en-GB"/>
              <a:t>University of Trento, Italy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y="3808650" x="70417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4" name="Shape 54"/>
          <p:cNvSpPr/>
          <p:nvPr/>
        </p:nvSpPr>
        <p:spPr>
          <a:xfrm>
            <a:off y="5747500" x="457200"/>
            <a:ext cy="792300" cx="24823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y="5601950" x="6291200"/>
            <a:ext cy="937850" cx="2395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Experiment Design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800" lang="en-GB"/>
              <a:t>Variables and Metrics</a:t>
            </a:r>
          </a:p>
          <a:p>
            <a:pPr rtl="0" lvl="1" indent="-393700" marL="9144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u="sng" sz="2600" lang="en-GB"/>
              <a:t>Actual Effectiveness</a:t>
            </a:r>
          </a:p>
          <a:p>
            <a:pPr rtl="0" lvl="2" indent="-381000" marL="1371600">
              <a:buClr>
                <a:schemeClr val="dk1"/>
              </a:buClr>
              <a:buSzPct val="80000"/>
              <a:buFont typeface="Arial"/>
              <a:buChar char="■"/>
            </a:pPr>
            <a:r>
              <a:rPr lang="en-GB"/>
              <a:t>N° of “good quality” threats and mitigations</a:t>
            </a:r>
          </a:p>
          <a:p>
            <a:pPr rtl="0" lvl="2" indent="-381000" marL="1371600">
              <a:buClr>
                <a:schemeClr val="dk1"/>
              </a:buClr>
              <a:buSzPct val="80000"/>
              <a:buFont typeface="Arial"/>
              <a:buChar char="■"/>
            </a:pPr>
            <a:r>
              <a:rPr lang="en-GB"/>
              <a:t>Quality Evaluated by a Security Expert</a:t>
            </a:r>
          </a:p>
          <a:p>
            <a:pPr rtl="0" lvl="1" indent="-393700" marL="9144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u="sng" sz="2600" lang="en-GB"/>
              <a:t>Perceived Ease of Use</a:t>
            </a:r>
            <a:r>
              <a:rPr sz="2600" lang="en-GB"/>
              <a:t> (PEOU), </a:t>
            </a:r>
            <a:r>
              <a:rPr u="sng" sz="2600" lang="en-GB"/>
              <a:t>Perceived Usefulness</a:t>
            </a:r>
            <a:r>
              <a:rPr sz="2600" lang="en-GB"/>
              <a:t> (PU), I</a:t>
            </a:r>
            <a:r>
              <a:rPr u="sng" sz="2600" lang="en-GB"/>
              <a:t>ntention to Use </a:t>
            </a:r>
            <a:r>
              <a:rPr sz="2600" lang="en-GB"/>
              <a:t>(ITU)</a:t>
            </a:r>
          </a:p>
          <a:p>
            <a:pPr rtl="0" lvl="2" indent="-381000" marL="1371600">
              <a:buClr>
                <a:schemeClr val="dk1"/>
              </a:buClr>
              <a:buSzPct val="80000"/>
              <a:buFont typeface="Arial"/>
              <a:buChar char="■"/>
            </a:pPr>
            <a:r>
              <a:rPr lang="en-GB"/>
              <a:t>Post-task questionnaire</a:t>
            </a:r>
          </a:p>
          <a:p>
            <a:pPr rtl="0" lvl="0" indent="-4064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800" lang="en-GB"/>
              <a:t>Design</a:t>
            </a:r>
            <a:r>
              <a:rPr sz="2800" lang="en-GB"/>
              <a:t>: Within-subject design/Randomized Group Assignment</a:t>
            </a:r>
          </a:p>
          <a:p>
            <a:pPr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16 groups, 4 threats and mitigations identification tasks, 1 application scenario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10/23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-GB"/>
              <a:t>Experiment Execution 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11/23</a:t>
            </a:r>
          </a:p>
        </p:txBody>
      </p:sp>
      <p:sp>
        <p:nvSpPr>
          <p:cNvPr id="137" name="Shape 137"/>
          <p:cNvSpPr/>
          <p:nvPr/>
        </p:nvSpPr>
        <p:spPr>
          <a:xfrm>
            <a:off y="2071141" x="0"/>
            <a:ext cy="3477718" cx="9144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401437" x="591525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-GB"/>
              <a:t>Data Analysis and Results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12/23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Reports’ Analysis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chemeClr val="dk1"/>
              </a:buClr>
              <a:buSzPct val="108333"/>
              <a:buFont typeface="Arial"/>
              <a:buChar char="●"/>
            </a:pPr>
            <a:r>
              <a:rPr u="sng" sz="2400" lang="en-GB"/>
              <a:t>Coding</a:t>
            </a:r>
            <a:r>
              <a:rPr sz="2400" lang="en-GB"/>
              <a:t>: N° of Threats and Mitigations</a:t>
            </a:r>
            <a:r>
              <a:rPr sz="2600" lang="en-GB"/>
              <a:t> </a:t>
            </a:r>
          </a:p>
          <a:p>
            <a:pPr rtl="0" lvl="0" indent="-393700" marL="457200">
              <a:buClr>
                <a:schemeClr val="dk1"/>
              </a:buClr>
              <a:buSzPct val="108333"/>
              <a:buFont typeface="Arial"/>
              <a:buChar char="●"/>
            </a:pPr>
            <a:r>
              <a:rPr u="sng" sz="2400" lang="en-GB"/>
              <a:t>Expert Assessment of Results’ Quality</a:t>
            </a:r>
            <a:r>
              <a:rPr sz="2400" lang="en-GB"/>
              <a:t> </a:t>
            </a:r>
            <a:r>
              <a:rPr sz="2600" lang="en-GB"/>
              <a:t> 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Are identified threats meaningful?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Are identified mitigations appropriate?</a:t>
            </a:r>
          </a:p>
          <a:p>
            <a:pPr lvl="0" indent="-3810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400" lang="en-GB"/>
              <a:t>Statistical analysis</a:t>
            </a:r>
            <a:r>
              <a:rPr sz="2400" lang="en-GB"/>
              <a:t>: ANOVA with </a:t>
            </a:r>
            <a:r>
              <a:rPr sz="2400" lang="en-GB">
                <a:solidFill>
                  <a:srgbClr val="000000"/>
                </a:solidFill>
              </a:rPr>
              <a:t>α =</a:t>
            </a:r>
            <a:r>
              <a:rPr sz="2400" lang="en-GB"/>
              <a:t> 0.05  </a:t>
            </a:r>
          </a:p>
        </p:txBody>
      </p:sp>
      <p:sp>
        <p:nvSpPr>
          <p:cNvPr id="150" name="Shape 150"/>
          <p:cNvSpPr/>
          <p:nvPr/>
        </p:nvSpPr>
        <p:spPr>
          <a:xfrm>
            <a:off y="3814500" x="2360925"/>
            <a:ext cy="2829600" cx="34083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1" name="Shape 151"/>
          <p:cNvSpPr/>
          <p:nvPr/>
        </p:nvSpPr>
        <p:spPr>
          <a:xfrm>
            <a:off y="4678050" x="1241175"/>
            <a:ext cy="711000" cx="1440900"/>
          </a:xfrm>
          <a:prstGeom prst="wedgeRectCallout">
            <a:avLst>
              <a:gd fmla="val 82497" name="adj1"/>
              <a:gd fmla="val 103228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-GB"/>
              <a:t>Some results were not so good</a:t>
            </a:r>
          </a:p>
        </p:txBody>
      </p:sp>
      <p:sp>
        <p:nvSpPr>
          <p:cNvPr id="152" name="Shape 152"/>
          <p:cNvSpPr/>
          <p:nvPr/>
        </p:nvSpPr>
        <p:spPr>
          <a:xfrm>
            <a:off y="3963175" x="5805325"/>
            <a:ext cy="1143000" cx="1908900"/>
          </a:xfrm>
          <a:prstGeom prst="wedgeRectCallout">
            <a:avLst>
              <a:gd fmla="val -105300" name="adj1"/>
              <a:gd fmla="val 59097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lnSpc>
                <a:spcPct val="115000"/>
              </a:lnSpc>
              <a:buClr>
                <a:srgbClr val="000000"/>
              </a:buClr>
              <a:buSzPct val="68750"/>
              <a:buFont typeface="Arial"/>
              <a:buNone/>
            </a:pPr>
            <a:r>
              <a:rPr sz="1600" lang="en-GB"/>
              <a:t>
</a:t>
            </a:r>
            <a:r>
              <a:rPr sz="1600" lang="en-GB"/>
              <a:t>Many threats are generic but there is a good number of specific ones</a:t>
            </a:r>
          </a:p>
          <a:p>
            <a:r>
              <a:t/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13/23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Actual Effectiveness (RQ1)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524000" x="304800"/>
            <a:ext cy="4967700" cx="4869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-GB"/>
              <a:t>Threats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Visual Method is better than Tabular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Both for Good and All Groups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Statistically significant for both groups</a:t>
            </a:r>
          </a:p>
          <a:p>
            <a:pPr rtl="0" lvl="0" indent="-3937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-GB"/>
              <a:t>Mitigations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Textual slightly better than Visual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Only tiny difference between Good and All groups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But Not statistically significant</a:t>
            </a:r>
          </a:p>
          <a:p>
            <a:r>
              <a:t/>
            </a:r>
          </a:p>
        </p:txBody>
      </p:sp>
      <p:sp>
        <p:nvSpPr>
          <p:cNvPr id="160" name="Shape 160"/>
          <p:cNvSpPr/>
          <p:nvPr/>
        </p:nvSpPr>
        <p:spPr>
          <a:xfrm>
            <a:off y="1666725" x="5142875"/>
            <a:ext cy="2445399" cx="39938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1" name="Shape 161"/>
          <p:cNvSpPr/>
          <p:nvPr/>
        </p:nvSpPr>
        <p:spPr>
          <a:xfrm>
            <a:off y="4191000" x="5296535"/>
            <a:ext cy="2386012" cx="36877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2" name="Shape 162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14/23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Questionnaire’s  Analysis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600200" x="381000"/>
            <a:ext cy="4967700" cx="5216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-GB"/>
              <a:t>22 questions in opposite statement format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12 questions on PEOU, PU, ITU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5 questions on specific method’ aspects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4 questions on tasks’ difficulty</a:t>
            </a:r>
          </a:p>
          <a:p>
            <a:r>
              <a:t/>
            </a:r>
          </a:p>
          <a:p>
            <a:pPr lvl="0" indent="-4064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800" lang="en-GB"/>
              <a:t>Statistical test</a:t>
            </a:r>
            <a:r>
              <a:rPr sz="2800" lang="en-GB"/>
              <a:t>: Wilcoxon rank-sum test with </a:t>
            </a:r>
            <a:r>
              <a:rPr sz="2800" lang="en-GB">
                <a:solidFill>
                  <a:srgbClr val="000000"/>
                </a:solidFill>
              </a:rPr>
              <a:t>α =</a:t>
            </a:r>
            <a:r>
              <a:rPr sz="2800" lang="en-GB"/>
              <a:t> 0.05</a:t>
            </a:r>
          </a:p>
        </p:txBody>
      </p:sp>
      <p:sp>
        <p:nvSpPr>
          <p:cNvPr id="169" name="Shape 169"/>
          <p:cNvSpPr/>
          <p:nvPr/>
        </p:nvSpPr>
        <p:spPr>
          <a:xfrm>
            <a:off y="1690308" x="5539725"/>
            <a:ext cy="4099083" cx="35492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0" name="Shape 170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15/23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Participants’ perception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-GB"/>
              <a:t>Perceived Easy of Use (RQ4)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○"/>
            </a:pPr>
            <a:r>
              <a:rPr sz="2000" lang="en-GB"/>
              <a:t>Preference is higher for visual method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○"/>
            </a:pPr>
            <a:r>
              <a:rPr sz="2000" lang="en-GB"/>
              <a:t>Not statistically significant for all participants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○"/>
            </a:pPr>
            <a:r>
              <a:rPr sz="2000" lang="en-GB"/>
              <a:t>10% statistical significance for good participants</a:t>
            </a:r>
          </a:p>
          <a:p>
            <a:pPr rtl="0" lvl="0" indent="-406400" marL="4572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-GB"/>
              <a:t>Perceived Usefulness (RQ5)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○"/>
            </a:pPr>
            <a:r>
              <a:rPr sz="2000" lang="en-GB"/>
              <a:t>Higher preference for visual method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○"/>
            </a:pPr>
            <a:r>
              <a:rPr sz="2000" lang="en-GB"/>
              <a:t>Not statistically significant for all participants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/>
              <a:buChar char="○"/>
            </a:pPr>
            <a:r>
              <a:rPr sz="2000" lang="en-GB"/>
              <a:t>10% statistical significance for good participants</a:t>
            </a:r>
          </a:p>
          <a:p>
            <a:pPr rtl="0" lvl="0" indent="-406400" marL="4572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-GB"/>
              <a:t>Intention to Use (RQ6)</a:t>
            </a:r>
          </a:p>
          <a:p>
            <a:pPr rtl="0" lvl="1" indent="-406400" marL="914400">
              <a:lnSpc>
                <a:spcPct val="115000"/>
              </a:lnSpc>
              <a:buClr>
                <a:schemeClr val="dk1"/>
              </a:buClr>
              <a:buSzPct val="140000"/>
              <a:buFont typeface="Arial"/>
              <a:buChar char="○"/>
            </a:pPr>
            <a:r>
              <a:rPr sz="2000" lang="en-GB"/>
              <a:t>Higher for visual method with statistical significance only for good participants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77" name="Shape 177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16/23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Interviews’ Analysis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600200" x="381000"/>
            <a:ext cy="4967700" cx="5279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sz="2800" lang="en-GB"/>
              <a:t>Qualitative analysis </a:t>
            </a:r>
          </a:p>
          <a:p>
            <a:pPr rtl="0" lvl="0" indent="-3810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Identify recurrent statements</a:t>
            </a:r>
          </a:p>
          <a:p>
            <a:pPr rtl="0" lvl="0" indent="-3810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Identify main emerging categories for each group of statements</a:t>
            </a:r>
          </a:p>
          <a:p>
            <a:pPr rtl="0" lvl="0" indent="-3810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-GB"/>
              <a:t>Count the frequency of statements</a:t>
            </a:r>
          </a:p>
          <a:p>
            <a:r>
              <a:t/>
            </a:r>
          </a:p>
        </p:txBody>
      </p:sp>
      <p:grpSp>
        <p:nvGrpSpPr>
          <p:cNvPr id="184" name="Shape 184"/>
          <p:cNvGrpSpPr/>
          <p:nvPr/>
        </p:nvGrpSpPr>
        <p:grpSpPr>
          <a:xfrm>
            <a:off y="1691575" x="5532750"/>
            <a:ext cy="4793624" cx="3687451"/>
            <a:chOff y="1691575" x="5380350"/>
            <a:chExt cy="4793624" cx="3687451"/>
          </a:xfrm>
        </p:grpSpPr>
        <p:sp>
          <p:nvSpPr>
            <p:cNvPr id="185" name="Shape 185"/>
            <p:cNvSpPr/>
            <p:nvPr/>
          </p:nvSpPr>
          <p:spPr>
            <a:xfrm>
              <a:off y="1691575" x="5380350"/>
              <a:ext cy="4784950" cx="368745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86" name="Shape 186"/>
            <p:cNvSpPr/>
            <p:nvPr/>
          </p:nvSpPr>
          <p:spPr>
            <a:xfrm>
              <a:off y="1699600" x="5382050"/>
              <a:ext cy="4785599" cx="3473699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</p:grpSp>
      <p:sp>
        <p:nvSpPr>
          <p:cNvPr id="187" name="Shape 187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17/23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-GB"/>
              <a:t>Why Methods ARE Effective: Visual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18/23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600200" x="346975"/>
            <a:ext cy="4967700" cx="8339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➔"/>
            </a:pPr>
            <a:r>
              <a:rPr lang="en-GB"/>
              <a:t>Visual summary for security analysis</a:t>
            </a:r>
          </a:p>
          <a:p>
            <a:pPr rtl="0" lvl="0" indent="0" marL="914400">
              <a:buNone/>
            </a:pPr>
            <a:r>
              <a:rPr sz="2400" lang="en-GB" i="1"/>
              <a:t>"Diagrams are useful. You have an overview of the possible threat scenarios and you can find links among the scenarios"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➔"/>
            </a:pPr>
            <a:r>
              <a:rPr lang="en-GB"/>
              <a:t>Helps in identifying threats</a:t>
            </a:r>
          </a:p>
          <a:p>
            <a:pPr rtl="0" lvl="0" indent="0" marL="914400">
              <a:buNone/>
            </a:pPr>
            <a:r>
              <a:rPr sz="2400" lang="en-GB" i="1"/>
              <a:t>"Yes, it helped to identify which are the threats. In CORAS method everything is visualized. The diagrams helped brainstorming on threats"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-GB"/>
              <a:t>Why Methods ARE Effective: Textual 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y="6187375" x="1736187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18/23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19/23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600200" x="346975"/>
            <a:ext cy="4967700" cx="8339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➔"/>
            </a:pPr>
            <a:r>
              <a:rPr lang="en-GB"/>
              <a:t>Clear Process</a:t>
            </a:r>
          </a:p>
          <a:p>
            <a:pPr rtl="0" lvl="0" indent="0" marL="914400">
              <a:buNone/>
            </a:pPr>
            <a:r>
              <a:rPr sz="2400" lang="en-GB" i="1"/>
              <a:t>"Well defined steps. Clear process to follow"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➔"/>
            </a:pPr>
            <a:r>
              <a:rPr lang="en-GB"/>
              <a:t>Helps in identifying mitigations</a:t>
            </a:r>
          </a:p>
          <a:p>
            <a:pPr rtl="0" lvl="0" indent="0" marL="914400">
              <a:buNone/>
            </a:pPr>
            <a:r>
              <a:rPr sz="2400" lang="en-GB" i="1"/>
              <a:t>"The order of steps helped to identify security mitigations"</a:t>
            </a:r>
          </a:p>
          <a:p>
            <a:pPr rtl="0" lvl="0" indent="0" marL="914400">
              <a:buNone/>
            </a:pPr>
            <a:r>
              <a:rPr sz="2400" lang="en-GB" i="1"/>
              <a:t>"Steps by steps helped to discover more"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en-GB"/>
              <a:t>Outline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Motivation and Research Context</a:t>
            </a:r>
          </a:p>
          <a:p>
            <a:pPr rtl="0" lvl="0" indent="-419100" marL="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Experiment Design and Execution</a:t>
            </a:r>
          </a:p>
          <a:p>
            <a:pPr rtl="0" lvl="0" indent="-419100" marL="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Analysis and Results</a:t>
            </a:r>
          </a:p>
          <a:p>
            <a:pPr lvl="0" indent="-419100" marL="45720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Conclusions and Future Work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2/23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20/23</a:t>
            </a:r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-GB"/>
              <a:t>Why Methods ARE NOT Effective: Visual 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600200" x="346975"/>
            <a:ext cy="4967700" cx="8339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➔"/>
            </a:pPr>
            <a:r>
              <a:rPr lang="en-GB"/>
              <a:t>Scalability of Visual Notation</a:t>
            </a:r>
          </a:p>
          <a:p>
            <a:pPr rtl="0" lvl="0" indent="0" marL="914400">
              <a:buNone/>
            </a:pPr>
            <a:r>
              <a:rPr sz="2400" lang="en-GB" i="1"/>
              <a:t>"The diagrams are not scalable when there are too many links"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➔"/>
            </a:pPr>
            <a:r>
              <a:rPr lang="en-GB"/>
              <a:t>Primitive Tool</a:t>
            </a:r>
          </a:p>
          <a:p>
            <a:pPr rtl="0" lvl="0" indent="0" marL="914400">
              <a:buNone/>
            </a:pPr>
            <a:r>
              <a:rPr sz="2400" lang="en-GB" i="1"/>
              <a:t>"The tool takes too much to arrange things"</a:t>
            </a:r>
          </a:p>
          <a:p>
            <a:pPr rtl="0" lvl="0" indent="0" marL="914400">
              <a:buNone/>
            </a:pPr>
            <a:r>
              <a:rPr sz="2400" lang="en-GB" i="1"/>
              <a:t>"When the diagrams are too large, the tool occupies too much memory"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-GB"/>
              <a:t>Why Methods ARE NOT Effective: Textual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21/23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1600200" x="346975"/>
            <a:ext cy="4967700" cx="8339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➔"/>
            </a:pPr>
            <a:r>
              <a:rPr lang="en-GB"/>
              <a:t>Tabular Summary of Results</a:t>
            </a:r>
          </a:p>
          <a:p>
            <a:pPr rtl="0" lvl="0" indent="0" marL="914400">
              <a:buNone/>
            </a:pPr>
            <a:r>
              <a:rPr sz="2400" lang="en-GB" i="1"/>
              <a:t>"It is not easy to represent what you think because there are a lot of tables. If you are a project manager and you want to show the results of the security analysis to your boss it is difficult because you use tables"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Threats to validity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-GB"/>
              <a:t>Conclusion Validity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Statistical Power -&gt; ANOVA power = 0.89, Wilcoxon power = 0.86 </a:t>
            </a:r>
          </a:p>
          <a:p>
            <a:pPr rtl="0" lvl="0" indent="-3937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-GB"/>
              <a:t>Internal Validity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Bias in data analysis -&gt; 3 different researchers, expert assessment </a:t>
            </a:r>
          </a:p>
          <a:p>
            <a:pPr rtl="0" lvl="0" indent="-3937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-GB"/>
              <a:t>Construct Validity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Research instruments -&gt; post-task questionnaire and interview guide reviewed by 3 different researchers</a:t>
            </a:r>
          </a:p>
          <a:p>
            <a:pPr rtl="0" lvl="0" indent="-3937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-GB"/>
              <a:t>External Validity</a:t>
            </a:r>
          </a:p>
          <a:p>
            <a:pPr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-GB"/>
              <a:t>Realism of application scenarios and tasks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22/23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Conclusions and Future Work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-GB"/>
              <a:t>Controlled experiment with 28 Msc students to compare visual vs textual risk-based methods</a:t>
            </a:r>
          </a:p>
          <a:p>
            <a:pPr rtl="0" lvl="0" indent="-381000" marL="4572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400" lang="en-GB"/>
              <a:t>Ma</a:t>
            </a:r>
            <a:r>
              <a:rPr u="sng" sz="2200" lang="en-GB"/>
              <a:t>in findings</a:t>
            </a:r>
          </a:p>
          <a:p>
            <a:pPr rtl="0" lvl="1" indent="-3683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Visual method more effective in identifying threats </a:t>
            </a:r>
          </a:p>
          <a:p>
            <a:pPr rtl="0" lvl="2" indent="-355600" marL="13716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■"/>
            </a:pPr>
            <a:r>
              <a:rPr sz="2000" lang="en-GB"/>
              <a:t>Why: diagrams help brainstorming</a:t>
            </a:r>
          </a:p>
          <a:p>
            <a:pPr rtl="0" lvl="1" indent="-3683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Textual method more effective in identifying mitigations</a:t>
            </a:r>
          </a:p>
          <a:p>
            <a:pPr rtl="0" lvl="2" indent="-355600" marL="13716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■"/>
            </a:pPr>
            <a:r>
              <a:rPr sz="2000" lang="en-GB"/>
              <a:t>Why: clear and systematic process</a:t>
            </a:r>
          </a:p>
          <a:p>
            <a:pPr rtl="0" lvl="1" indent="-3683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Visual method perception higher than the textual one</a:t>
            </a:r>
          </a:p>
          <a:p>
            <a:pPr rtl="0" lvl="0" indent="-368300" marL="4572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u="sng" sz="2200" lang="en-GB"/>
              <a:t>Future work</a:t>
            </a:r>
          </a:p>
          <a:p>
            <a:pPr rtl="0" lvl="1" indent="-3683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Guidelines that provide decision support for selection</a:t>
            </a:r>
          </a:p>
          <a:p>
            <a:pPr rtl="0" lvl="1" indent="-368300" marL="914400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Causal explanations of why choosing a risk assessment method in given circumstances will be the best decision 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30" name="Shape 230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23/23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401437" x="591525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-GB"/>
              <a:t>Motivation and Research Context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3/23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/>
        </p:nvSpPr>
        <p:spPr>
          <a:xfrm>
            <a:off y="1600200" x="5260100"/>
            <a:ext cy="4392899" cx="37403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4" name="Shape 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Motivation and Background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967700" cx="4859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-GB"/>
              <a:t>Several methodologies and standards to identify </a:t>
            </a:r>
            <a:r>
              <a:rPr u="sng" sz="2400" lang="en-GB"/>
              <a:t>threats</a:t>
            </a:r>
            <a:r>
              <a:rPr sz="2400" lang="en-GB"/>
              <a:t> and possible </a:t>
            </a:r>
            <a:r>
              <a:rPr u="sng" sz="2400" lang="en-GB"/>
              <a:t>mitigations</a:t>
            </a:r>
            <a:r>
              <a:rPr sz="2400" lang="en-GB"/>
              <a:t> are available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Risk-based e.g SREP, SeCRAM, ISO 27005, NIST SP 800-30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Goal-based e.g SABSA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Problem-based e.g SECURITY ARGUMENTATION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-GB"/>
              <a:t>What standard to use?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-GB"/>
              <a:t>What methodology to follow?</a:t>
            </a:r>
          </a:p>
          <a:p>
            <a:r>
              <a:t/>
            </a:r>
          </a:p>
          <a:p>
            <a:pPr lvl="0">
              <a:buNone/>
            </a:pPr>
            <a:r>
              <a:rPr sz="2800" lang="en-GB"/>
              <a:t>	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4/23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Research Goal (1)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600200" x="304800"/>
            <a:ext cy="4967700" cx="4515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-GB"/>
              <a:t>Limited empirical evidence on how classes of security engineering methods work in practice</a:t>
            </a:r>
          </a:p>
          <a:p>
            <a:pPr rtl="0" lvl="1" indent="-406400" marL="914400">
              <a:lnSpc>
                <a:spcPct val="115000"/>
              </a:lnSpc>
              <a:spcBef>
                <a:spcPts val="50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sz="2200" lang="en-GB">
                <a:solidFill>
                  <a:srgbClr val="000000"/>
                </a:solidFill>
              </a:rPr>
              <a:t>Opdahl et al. [Inf.Sof.Tech,2009] misuse cases vs attack trees</a:t>
            </a:r>
          </a:p>
          <a:p>
            <a:pPr rtl="0" lvl="1" indent="-368300" marL="914400">
              <a:buClr>
                <a:schemeClr val="dk1"/>
              </a:buClr>
              <a:buSzPct val="100000"/>
              <a:buFont typeface="Arial"/>
              <a:buChar char="○"/>
            </a:pPr>
            <a:r>
              <a:rPr sz="2200" lang="en-GB"/>
              <a:t>Massacci et al. [NordSec2012] risk-based vs goal-based vs  problem-based</a:t>
            </a:r>
          </a:p>
          <a:p>
            <a:r>
              <a:t/>
            </a: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84" name="Shape 84"/>
          <p:cNvSpPr/>
          <p:nvPr/>
        </p:nvSpPr>
        <p:spPr>
          <a:xfrm>
            <a:off y="1758037" x="2979187"/>
            <a:ext cy="5566424" cx="7420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5" name="Shape 85"/>
          <p:cNvSpPr/>
          <p:nvPr/>
        </p:nvSpPr>
        <p:spPr>
          <a:xfrm>
            <a:off y="3197025" x="2065300"/>
            <a:ext cy="1720116" cx="5320727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lang="en-GB">
                <a:solidFill>
                  <a:srgbClr val="FF0000"/>
                </a:solidFill>
              </a:rPr>
              <a:t>OUR RESEARCH GOAL:</a:t>
            </a:r>
          </a:p>
          <a:p>
            <a:pPr algn="ctr">
              <a:buNone/>
            </a:pPr>
            <a:r>
              <a:rPr b="1" lang="en-GB"/>
              <a:t>Compare these classes of methods with respect to how “successful” they are in identifying threats and mitigations </a:t>
            </a:r>
          </a:p>
        </p:txBody>
      </p:sp>
      <p:sp>
        <p:nvSpPr>
          <p:cNvPr id="86" name="Shape 86"/>
          <p:cNvSpPr/>
          <p:nvPr/>
        </p:nvSpPr>
        <p:spPr>
          <a:xfrm>
            <a:off y="1752600" x="7363375"/>
            <a:ext cy="633299" cx="1121099"/>
          </a:xfrm>
          <a:prstGeom prst="wedgeRectCallout">
            <a:avLst>
              <a:gd fmla="val -33930" name="adj1"/>
              <a:gd fmla="val 92852" name="adj2"/>
            </a:avLst>
          </a:prstGeom>
          <a:noFill/>
          <a:ln w="19050" cap="flat">
            <a:solidFill>
              <a:srgbClr val="FF0000"/>
            </a:solidFill>
            <a:prstDash val="dashDot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b="1" lang="en-GB">
                <a:solidFill>
                  <a:srgbClr val="FF0000"/>
                </a:solidFill>
              </a:rPr>
              <a:t>Our Focus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5/23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Research Goal (2)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6/23</a:t>
            </a:r>
          </a:p>
        </p:txBody>
      </p:sp>
      <p:sp>
        <p:nvSpPr>
          <p:cNvPr id="94" name="Shape 94"/>
          <p:cNvSpPr/>
          <p:nvPr/>
        </p:nvSpPr>
        <p:spPr>
          <a:xfrm>
            <a:off y="1752600" x="381000"/>
            <a:ext cy="2936617" cx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5" name="Shape 95"/>
          <p:cNvSpPr/>
          <p:nvPr/>
        </p:nvSpPr>
        <p:spPr>
          <a:xfrm>
            <a:off y="3657600" x="4724400"/>
            <a:ext cy="2720181" cx="38774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6" name="Shape 96"/>
          <p:cNvSpPr/>
          <p:nvPr/>
        </p:nvSpPr>
        <p:spPr>
          <a:xfrm>
            <a:off y="1729383" x="4572000"/>
            <a:ext cy="919499" cx="4114800"/>
          </a:xfrm>
          <a:prstGeom prst="wedgeRoundRectCallout">
            <a:avLst>
              <a:gd fmla="val -92444" name="adj1"/>
              <a:gd fmla="val 35771" name="adj2"/>
              <a:gd fmla="val 16667" name="adj3"/>
            </a:avLst>
          </a:prstGeom>
          <a:noFill/>
          <a:ln w="25400" cap="flat">
            <a:solidFill>
              <a:srgbClr val="4A7DBB"/>
            </a:solidFill>
            <a:prstDash val="lgDashDot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6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CORAS = Graphical Method, 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6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 &amp; Countermeasures in 1 diagram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6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book describes methodology </a:t>
            </a:r>
          </a:p>
        </p:txBody>
      </p:sp>
      <p:sp>
        <p:nvSpPr>
          <p:cNvPr id="97" name="Shape 97"/>
          <p:cNvSpPr/>
          <p:nvPr/>
        </p:nvSpPr>
        <p:spPr>
          <a:xfrm>
            <a:off y="5237857" x="152400"/>
            <a:ext cy="953399" cx="4114800"/>
          </a:xfrm>
          <a:prstGeom prst="wedgeRoundRectCallout">
            <a:avLst>
              <a:gd fmla="val 60255" name="adj1"/>
              <a:gd fmla="val -85602" name="adj2"/>
              <a:gd fmla="val 16667" name="adj3"/>
            </a:avLst>
          </a:prstGeom>
          <a:noFill/>
          <a:ln w="25400" cap="flat">
            <a:solidFill>
              <a:srgbClr val="4A7DBB"/>
            </a:solidFill>
            <a:prstDash val="lgDashDot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6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SREP = Tabular Method, 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6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 &amp; Security Requirements in 2 Tables</a:t>
            </a:r>
          </a:p>
          <a:p>
            <a:pPr algn="ctr" rtl="0" lvl="0" marR="0" indent="0" marL="0">
              <a:buSzPct val="25000"/>
              <a:buNone/>
            </a:pPr>
            <a:r>
              <a:rPr strike="noStrike" u="none" b="0" cap="none" baseline="0" sz="1600" lang="en-GB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papers describe the approach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Research Model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Theoretical model from Moody, 2003</a:t>
            </a:r>
          </a:p>
        </p:txBody>
      </p:sp>
      <p:sp>
        <p:nvSpPr>
          <p:cNvPr id="104" name="Shape 104"/>
          <p:cNvSpPr/>
          <p:nvPr/>
        </p:nvSpPr>
        <p:spPr>
          <a:xfrm>
            <a:off y="2652148" x="804173"/>
            <a:ext cy="3504250" cx="77673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5" name="Shape 105"/>
          <p:cNvSpPr/>
          <p:nvPr/>
        </p:nvSpPr>
        <p:spPr>
          <a:xfrm>
            <a:off y="3267975" x="404575"/>
            <a:ext cy="695100" cx="1418099"/>
          </a:xfrm>
          <a:prstGeom prst="wedgeRectCallout">
            <a:avLst>
              <a:gd fmla="val 46665" name="adj1"/>
              <a:gd fmla="val 121781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buClr>
                <a:srgbClr val="000000"/>
              </a:buClr>
              <a:buSzPct val="91666"/>
              <a:buFont typeface="Arial"/>
              <a:buNone/>
            </a:pPr>
            <a:r>
              <a:rPr sz="1200" lang="en-GB"/>
              <a:t>degree to which a method achieves its objectives</a:t>
            </a:r>
          </a:p>
        </p:txBody>
      </p:sp>
      <p:sp>
        <p:nvSpPr>
          <p:cNvPr id="106" name="Shape 106"/>
          <p:cNvSpPr/>
          <p:nvPr/>
        </p:nvSpPr>
        <p:spPr>
          <a:xfrm>
            <a:off y="2139900" x="1939575"/>
            <a:ext cy="825000" cx="2191799"/>
          </a:xfrm>
          <a:prstGeom prst="wedgeRectCallout">
            <a:avLst>
              <a:gd fmla="val 34621" name="adj1"/>
              <a:gd fmla="val 96882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buNone/>
            </a:pPr>
            <a:r>
              <a:rPr sz="1200" lang="en-GB"/>
              <a:t>degree to  which a person believes that using a particular method would be free of effort</a:t>
            </a:r>
          </a:p>
        </p:txBody>
      </p:sp>
      <p:sp>
        <p:nvSpPr>
          <p:cNvPr id="107" name="Shape 107"/>
          <p:cNvSpPr/>
          <p:nvPr/>
        </p:nvSpPr>
        <p:spPr>
          <a:xfrm>
            <a:off y="4604025" x="5469925"/>
            <a:ext cy="1065900" cx="2297700"/>
          </a:xfrm>
          <a:prstGeom prst="wedgeRectCallout">
            <a:avLst>
              <a:gd fmla="val -87717" name="adj1"/>
              <a:gd fmla="val -10685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buNone/>
            </a:pPr>
            <a:r>
              <a:rPr sz="1200" lang="en-GB"/>
              <a:t>degree to which a person believes that a particular method will be effective in achieving its intended objectives</a:t>
            </a:r>
          </a:p>
        </p:txBody>
      </p:sp>
      <p:sp>
        <p:nvSpPr>
          <p:cNvPr id="108" name="Shape 108"/>
          <p:cNvSpPr/>
          <p:nvPr/>
        </p:nvSpPr>
        <p:spPr>
          <a:xfrm>
            <a:off y="2812200" x="5677325"/>
            <a:ext cy="918300" cx="1418099"/>
          </a:xfrm>
          <a:prstGeom prst="wedgeRectCallout">
            <a:avLst>
              <a:gd fmla="val -37094" name="adj1"/>
              <a:gd fmla="val 107779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buClr>
                <a:srgbClr val="000000"/>
              </a:buClr>
              <a:buSzPct val="91666"/>
              <a:buFont typeface="Arial"/>
              <a:buNone/>
            </a:pPr>
            <a:r>
              <a:rPr sz="1200" lang="en-GB"/>
              <a:t>
</a:t>
            </a:r>
            <a:r>
              <a:rPr sz="1200" lang="en-GB"/>
              <a:t>the extent to which a person intends to use a particular method</a:t>
            </a:r>
          </a:p>
          <a:p>
            <a:r>
              <a:t/>
            </a:r>
          </a:p>
        </p:txBody>
      </p:sp>
      <p:sp>
        <p:nvSpPr>
          <p:cNvPr id="109" name="Shape 109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7/23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/>
        </p:nvSpPr>
        <p:spPr>
          <a:xfrm>
            <a:off y="2792700" x="6949087"/>
            <a:ext cy="2133600" cx="2143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5" name="Shape 1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Research Questions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600200" x="457200"/>
            <a:ext cy="4967700" cx="6976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500"/>
              </a:spcBef>
              <a:buNone/>
            </a:pPr>
            <a:r>
              <a:rPr sz="2400" lang="en-GB" i="1">
                <a:solidFill>
                  <a:srgbClr val="303030"/>
                </a:solidFill>
              </a:rPr>
              <a:t>Is there a difference between visual and textual risk-based methods with respect to? </a:t>
            </a:r>
          </a:p>
          <a:p>
            <a:pPr rtl="0" lvl="1" indent="-381000" marL="914400">
              <a:lnSpc>
                <a:spcPct val="150000"/>
              </a:lnSpc>
              <a:spcBef>
                <a:spcPts val="500"/>
              </a:spcBef>
              <a:buClr>
                <a:srgbClr val="303030"/>
              </a:buClr>
              <a:buSzPct val="80000"/>
              <a:buFont typeface="Arial"/>
              <a:buChar char="○"/>
            </a:pPr>
            <a:r>
              <a:rPr lang="en-GB" i="1">
                <a:solidFill>
                  <a:srgbClr val="303030"/>
                </a:solidFill>
              </a:rPr>
              <a:t>effectiveness (RQ2)</a:t>
            </a:r>
          </a:p>
          <a:p>
            <a:pPr rtl="0" lvl="1" indent="-381000" marL="914400">
              <a:lnSpc>
                <a:spcPct val="150000"/>
              </a:lnSpc>
              <a:spcBef>
                <a:spcPts val="500"/>
              </a:spcBef>
              <a:buClr>
                <a:srgbClr val="303030"/>
              </a:buClr>
              <a:buSzPct val="80000"/>
              <a:buFont typeface="Arial"/>
              <a:buChar char="○"/>
            </a:pPr>
            <a:r>
              <a:rPr lang="en-GB" i="1">
                <a:solidFill>
                  <a:srgbClr val="303030"/>
                </a:solidFill>
              </a:rPr>
              <a:t>overall preference (RQ3)</a:t>
            </a:r>
          </a:p>
          <a:p>
            <a:pPr rtl="0" lvl="1" indent="-381000" marL="914400">
              <a:lnSpc>
                <a:spcPct val="150000"/>
              </a:lnSpc>
              <a:spcBef>
                <a:spcPts val="500"/>
              </a:spcBef>
              <a:buClr>
                <a:srgbClr val="303030"/>
              </a:buClr>
              <a:buSzPct val="80000"/>
              <a:buFont typeface="Arial"/>
              <a:buChar char="○"/>
            </a:pPr>
            <a:r>
              <a:rPr lang="en-GB" i="1">
                <a:solidFill>
                  <a:srgbClr val="303030"/>
                </a:solidFill>
              </a:rPr>
              <a:t>perceived ease of use(RQ4)</a:t>
            </a:r>
          </a:p>
          <a:p>
            <a:pPr rtl="0" lvl="1" indent="-381000" marL="914400">
              <a:lnSpc>
                <a:spcPct val="150000"/>
              </a:lnSpc>
              <a:spcBef>
                <a:spcPts val="500"/>
              </a:spcBef>
              <a:buClr>
                <a:srgbClr val="303030"/>
              </a:buClr>
              <a:buSzPct val="80000"/>
              <a:buFont typeface="Arial"/>
              <a:buChar char="○"/>
            </a:pPr>
            <a:r>
              <a:rPr lang="en-GB" i="1">
                <a:solidFill>
                  <a:srgbClr val="303030"/>
                </a:solidFill>
              </a:rPr>
              <a:t>perceived usefulness (RQ5)</a:t>
            </a:r>
          </a:p>
          <a:p>
            <a:pPr rtl="0" lvl="1" indent="-381000" marL="914400">
              <a:lnSpc>
                <a:spcPct val="150000"/>
              </a:lnSpc>
              <a:spcBef>
                <a:spcPts val="500"/>
              </a:spcBef>
              <a:buClr>
                <a:srgbClr val="303030"/>
              </a:buClr>
              <a:buSzPct val="80000"/>
              <a:buFont typeface="Arial"/>
              <a:buChar char="○"/>
            </a:pPr>
            <a:r>
              <a:rPr lang="en-GB" i="1">
                <a:solidFill>
                  <a:srgbClr val="303030"/>
                </a:solidFill>
              </a:rPr>
              <a:t>intention to use (RQ6)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17" name="Shape 117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8/23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401437" x="591525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-GB"/>
              <a:t>Experiment Design and Execution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6488700" x="8503125"/>
            <a:ext cy="369299" cx="705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1200" lang="en-GB"/>
              <a:t>9/23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