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9144000"/>
  <p:notesSz cy="10234600" cx="70993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511731" cx="3076362"/>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200" i="0">
                <a:latin typeface="Arial"/>
                <a:ea typeface="Arial"/>
                <a:cs typeface="Arial"/>
                <a:sym typeface="Arial"/>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3" name="Shape 3"/>
          <p:cNvSpPr txBox="1"/>
          <p:nvPr>
            <p:ph idx="10" type="dt"/>
          </p:nvPr>
        </p:nvSpPr>
        <p:spPr>
          <a:xfrm>
            <a:off y="0" x="4021294"/>
            <a:ext cy="511731" cx="3076362"/>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5" name="Shape 5"/>
          <p:cNvSpPr txBox="1"/>
          <p:nvPr>
            <p:ph idx="1" type="body"/>
          </p:nvPr>
        </p:nvSpPr>
        <p:spPr>
          <a:xfrm>
            <a:off y="4861442" x="709931"/>
            <a:ext cy="4605576" cx="567943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9721107" x="0"/>
            <a:ext cy="511731" cx="3076362"/>
          </a:xfrm>
          <a:prstGeom prst="rect">
            <a:avLst/>
          </a:prstGeom>
          <a:noFill/>
          <a:ln>
            <a:noFill/>
          </a:ln>
        </p:spPr>
        <p:txBody>
          <a:bodyPr bIns="91425" rIns="91425" lIns="91425" tIns="91425" anchor="b" anchorCtr="0"/>
          <a:lstStyle>
            <a:lvl1pPr algn="l" rtl="0" marR="0" indent="0" marL="0">
              <a:spcBef>
                <a:spcPts val="0"/>
              </a:spcBef>
              <a:defRPr strike="noStrike" u="none" b="0" cap="none" baseline="0" sz="1200" i="0">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9721107" x="4021294"/>
            <a:ext cy="511731" cx="3076362"/>
          </a:xfrm>
          <a:prstGeom prst="rect">
            <a:avLst/>
          </a:prstGeom>
          <a:noFill/>
          <a:ln>
            <a:noFill/>
          </a:ln>
        </p:spPr>
        <p:txBody>
          <a:bodyPr bIns="91425" rIns="91425" lIns="91425" tIns="91425" anchor="b" anchorCtr="0"/>
          <a:lstStyle>
            <a:lvl1pPr algn="r" rtl="0" marR="0" indent="0" marL="0">
              <a:spcBef>
                <a:spcPts val="0"/>
              </a:spcBef>
              <a:defRPr strike="noStrike" u="none" b="0" cap="none" baseline="0" sz="1200" i="0">
                <a:latin typeface="Arial"/>
                <a:ea typeface="Arial"/>
                <a:cs typeface="Arial"/>
                <a:sym typeface="Arial"/>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8" name="Shape 58"/>
        <p:cNvGrpSpPr/>
        <p:nvPr/>
      </p:nvGrpSpPr>
      <p:grpSpPr>
        <a:xfrm>
          <a:off y="0" x="0"/>
          <a:ext cy="0" cx="0"/>
          <a:chOff y="0" x="0"/>
          <a:chExt cy="0" cx="0"/>
        </a:xfrm>
      </p:grpSpPr>
      <p:sp>
        <p:nvSpPr>
          <p:cNvPr id="59" name="Shape 5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60" name="Shape 60"/>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61" name="Shape 61"/>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62" name="Shape 62"/>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0" name="Shape 160"/>
        <p:cNvGrpSpPr/>
        <p:nvPr/>
      </p:nvGrpSpPr>
      <p:grpSpPr>
        <a:xfrm>
          <a:off y="0" x="0"/>
          <a:ext cy="0" cx="0"/>
          <a:chOff y="0" x="0"/>
          <a:chExt cy="0" cx="0"/>
        </a:xfrm>
      </p:grpSpPr>
      <p:sp>
        <p:nvSpPr>
          <p:cNvPr id="161" name="Shape 16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62" name="Shape 162"/>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63" name="Shape 163"/>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64" name="Shape 164"/>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1" name="Shape 171"/>
        <p:cNvGrpSpPr/>
        <p:nvPr/>
      </p:nvGrpSpPr>
      <p:grpSpPr>
        <a:xfrm>
          <a:off y="0" x="0"/>
          <a:ext cy="0" cx="0"/>
          <a:chOff y="0" x="0"/>
          <a:chExt cy="0" cx="0"/>
        </a:xfrm>
      </p:grpSpPr>
      <p:sp>
        <p:nvSpPr>
          <p:cNvPr id="172" name="Shape 172"/>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73" name="Shape 173"/>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74" name="Shape 174"/>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75" name="Shape 175"/>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84" name="Shape 184"/>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85" name="Shape 185"/>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86" name="Shape 186"/>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3" name="Shape 193"/>
        <p:cNvGrpSpPr/>
        <p:nvPr/>
      </p:nvGrpSpPr>
      <p:grpSpPr>
        <a:xfrm>
          <a:off y="0" x="0"/>
          <a:ext cy="0" cx="0"/>
          <a:chOff y="0" x="0"/>
          <a:chExt cy="0" cx="0"/>
        </a:xfrm>
      </p:grpSpPr>
      <p:sp>
        <p:nvSpPr>
          <p:cNvPr id="194" name="Shape 19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95" name="Shape 195"/>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96" name="Shape 196"/>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97" name="Shape 197"/>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4" name="Shape 204"/>
        <p:cNvGrpSpPr/>
        <p:nvPr/>
      </p:nvGrpSpPr>
      <p:grpSpPr>
        <a:xfrm>
          <a:off y="0" x="0"/>
          <a:ext cy="0" cx="0"/>
          <a:chOff y="0" x="0"/>
          <a:chExt cy="0" cx="0"/>
        </a:xfrm>
      </p:grpSpPr>
      <p:sp>
        <p:nvSpPr>
          <p:cNvPr id="205" name="Shape 20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06" name="Shape 206"/>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07" name="Shape 207"/>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08" name="Shape 208"/>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5" name="Shape 215"/>
        <p:cNvGrpSpPr/>
        <p:nvPr/>
      </p:nvGrpSpPr>
      <p:grpSpPr>
        <a:xfrm>
          <a:off y="0" x="0"/>
          <a:ext cy="0" cx="0"/>
          <a:chOff y="0" x="0"/>
          <a:chExt cy="0" cx="0"/>
        </a:xfrm>
      </p:grpSpPr>
      <p:sp>
        <p:nvSpPr>
          <p:cNvPr id="216" name="Shape 21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17" name="Shape 217"/>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18" name="Shape 218"/>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19" name="Shape 219"/>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6" name="Shape 226"/>
        <p:cNvGrpSpPr/>
        <p:nvPr/>
      </p:nvGrpSpPr>
      <p:grpSpPr>
        <a:xfrm>
          <a:off y="0" x="0"/>
          <a:ext cy="0" cx="0"/>
          <a:chOff y="0" x="0"/>
          <a:chExt cy="0" cx="0"/>
        </a:xfrm>
      </p:grpSpPr>
      <p:sp>
        <p:nvSpPr>
          <p:cNvPr id="227" name="Shape 22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28" name="Shape 228"/>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29" name="Shape 229"/>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30" name="Shape 230"/>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39" name="Shape 239"/>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rPr strike="noStrike" u="none" b="0" cap="none" baseline="0" sz="1800" lang="it-IT" i="0"/>
              <a:t>Another important security concept is the notion of security goal. Typically, a security goal expresses the need of an actor  to protect an asset</a:t>
            </a:r>
          </a:p>
          <a:p>
            <a:pPr>
              <a:spcBef>
                <a:spcPts val="0"/>
              </a:spcBef>
              <a:buNone/>
            </a:pPr>
            <a:r>
              <a:rPr strike="noStrike" u="none" b="0" cap="none" baseline="0" sz="1800" lang="it-IT" i="0"/>
              <a:t>from harm. A security goal is usually satisfied by a security requirement that is a constraint on a functional requirements. </a:t>
            </a:r>
          </a:p>
          <a:p>
            <a:pPr>
              <a:spcBef>
                <a:spcPts val="0"/>
              </a:spcBef>
              <a:buNone/>
            </a:pPr>
            <a:r>
              <a:rPr strike="noStrike" u="none" b="0" cap="none" baseline="0" sz="1800" lang="it-IT" i="0"/>
              <a:t>Security requirements are implemented by a security controls that are typically practice, procedures or mechanisms to protect assets from</a:t>
            </a:r>
          </a:p>
          <a:p>
            <a:pPr>
              <a:spcBef>
                <a:spcPts val="0"/>
              </a:spcBef>
              <a:buNone/>
            </a:pPr>
            <a:r>
              <a:rPr strike="noStrike" u="none" b="0" cap="none" baseline="0" sz="1800" lang="it-IT" i="0"/>
              <a:t>threats. There are several kinds of security controls such as </a:t>
            </a:r>
          </a:p>
          <a:p>
            <a:pPr>
              <a:spcBef>
                <a:spcPts val="0"/>
              </a:spcBef>
              <a:buNone/>
            </a:pPr>
            <a:r>
              <a:t/>
            </a:r>
            <a:endParaRPr strike="noStrike" u="none" b="0" cap="none" baseline="0" sz="1800" i="0"/>
          </a:p>
          <a:p>
            <a:pPr algn="l" rtl="0" lvl="0" marR="0" indent="0" marL="0">
              <a:spcBef>
                <a:spcPts val="0"/>
              </a:spcBef>
              <a:buClr>
                <a:srgbClr val="000000"/>
              </a:buClr>
              <a:buSzPct val="61111"/>
              <a:buFont typeface="Arial"/>
              <a:buChar char="●"/>
            </a:pPr>
            <a:r>
              <a:rPr strike="noStrike" u="none" b="0" cap="none" baseline="0" sz="1800" lang="it-IT" i="0"/>
              <a:t>Management controls that focus on security policies, planning, guidelines and standards that influence the selection of operational and technical controls to reduce </a:t>
            </a:r>
          </a:p>
          <a:p>
            <a:pPr>
              <a:spcBef>
                <a:spcPts val="0"/>
              </a:spcBef>
              <a:buNone/>
            </a:pPr>
            <a:r>
              <a:rPr strike="noStrike" u="none" b="0" cap="none" baseline="0" sz="1800" lang="it-IT" i="0"/>
              <a:t>The risks of loss and to protect the organization’s mission.</a:t>
            </a:r>
          </a:p>
          <a:p>
            <a:pPr algn="l" rtl="0" lvl="0" marR="0" indent="0" marL="0">
              <a:spcBef>
                <a:spcPts val="0"/>
              </a:spcBef>
              <a:buClr>
                <a:srgbClr val="000000"/>
              </a:buClr>
              <a:buSzPct val="61111"/>
              <a:buFont typeface="Arial"/>
              <a:buChar char="●"/>
            </a:pPr>
            <a:r>
              <a:rPr strike="noStrike" u="none" b="0" cap="none" baseline="0" sz="1800" lang="it-IT" i="0"/>
              <a:t>Operational controls relate to mechanisms and procedures that are primarily implemented by people rather than systems</a:t>
            </a:r>
          </a:p>
          <a:p>
            <a:pPr algn="l" rtl="0" lvl="0" marR="0" indent="0" marL="0">
              <a:spcBef>
                <a:spcPts val="0"/>
              </a:spcBef>
              <a:buClr>
                <a:srgbClr val="000000"/>
              </a:buClr>
              <a:buSzPct val="61111"/>
              <a:buFont typeface="Arial"/>
              <a:buChar char="●"/>
            </a:pPr>
            <a:r>
              <a:rPr strike="noStrike" u="none" b="0" cap="none" baseline="0" sz="1800" lang="it-IT" i="0"/>
              <a:t>Technical controls are measures to secure critical and sensitive data, information an IT services and applications</a:t>
            </a:r>
          </a:p>
          <a:p>
            <a:pPr algn="l" rtl="0" lvl="0" marR="0" indent="69850" marL="0">
              <a:spcBef>
                <a:spcPts val="0"/>
              </a:spcBef>
              <a:buFont typeface="Arial"/>
              <a:buNone/>
            </a:pPr>
            <a:r>
              <a:t/>
            </a:r>
            <a:endParaRPr strike="noStrike" u="none" b="0" cap="none" baseline="0" sz="1800" i="0"/>
          </a:p>
          <a:p>
            <a:pPr>
              <a:spcBef>
                <a:spcPts val="0"/>
              </a:spcBef>
              <a:buNone/>
            </a:pPr>
            <a:r>
              <a:t/>
            </a:r>
            <a:endParaRPr strike="noStrike" u="none" b="0" cap="none" baseline="0" sz="1800" i="0"/>
          </a:p>
          <a:p>
            <a:pPr>
              <a:spcBef>
                <a:spcPts val="0"/>
              </a:spcBef>
              <a:buNone/>
            </a:pPr>
            <a:r>
              <a:rPr strike="noStrike" u="none" b="0" cap="none" baseline="0" sz="1800" lang="it-IT" i="0"/>
              <a:t> </a:t>
            </a:r>
          </a:p>
          <a:p>
            <a:pPr>
              <a:spcBef>
                <a:spcPts val="0"/>
              </a:spcBef>
              <a:buNone/>
            </a:pPr>
            <a:r>
              <a:rPr strike="noStrike" u="none" b="0" cap="none" baseline="0" sz="1800" lang="it-IT" i="0"/>
              <a:t> </a:t>
            </a:r>
          </a:p>
        </p:txBody>
      </p:sp>
      <p:sp>
        <p:nvSpPr>
          <p:cNvPr id="240" name="Shape 240"/>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41" name="Shape 241"/>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9" name="Shape 249"/>
        <p:cNvGrpSpPr/>
        <p:nvPr/>
      </p:nvGrpSpPr>
      <p:grpSpPr>
        <a:xfrm>
          <a:off y="0" x="0"/>
          <a:ext cy="0" cx="0"/>
          <a:chOff y="0" x="0"/>
          <a:chExt cy="0" cx="0"/>
        </a:xfrm>
      </p:grpSpPr>
      <p:sp>
        <p:nvSpPr>
          <p:cNvPr id="250" name="Shape 25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51" name="Shape 251"/>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rPr strike="noStrike" u="none" b="0" cap="none" baseline="0" sz="1800" lang="it-IT" i="0"/>
              <a:t>Now let’s instantiate these concepts in a scenario you are familiar with: online payment.</a:t>
            </a:r>
          </a:p>
          <a:p>
            <a:pPr>
              <a:spcBef>
                <a:spcPts val="0"/>
              </a:spcBef>
              <a:buNone/>
            </a:pPr>
            <a:r>
              <a:t/>
            </a:r>
            <a:endParaRPr strike="noStrike" u="none" b="0" cap="none" baseline="0" sz="1800" i="0"/>
          </a:p>
          <a:p>
            <a:pPr>
              <a:spcBef>
                <a:spcPts val="0"/>
              </a:spcBef>
              <a:buNone/>
            </a:pPr>
            <a:r>
              <a:rPr strike="noStrike" u="none" b="0" cap="none" baseline="0" sz="1800" lang="it-IT" i="0"/>
              <a:t>Typically, in this scenario you have </a:t>
            </a:r>
          </a:p>
          <a:p>
            <a:pPr>
              <a:spcBef>
                <a:spcPts val="0"/>
              </a:spcBef>
              <a:buNone/>
            </a:pPr>
            <a:r>
              <a:t/>
            </a:r>
            <a:endParaRPr strike="noStrike" u="none" b="0" cap="none" baseline="0" sz="1800" i="0"/>
          </a:p>
          <a:p>
            <a:pPr>
              <a:spcBef>
                <a:spcPts val="0"/>
              </a:spcBef>
              <a:buNone/>
            </a:pPr>
            <a:r>
              <a:rPr strike="noStrike" u="none" b="0" cap="none" baseline="0" sz="1800" lang="it-IT" i="0"/>
              <a:t>The customer etc…</a:t>
            </a:r>
          </a:p>
        </p:txBody>
      </p:sp>
      <p:sp>
        <p:nvSpPr>
          <p:cNvPr id="252" name="Shape 252"/>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53" name="Shape 253"/>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0" name="Shape 260"/>
        <p:cNvGrpSpPr/>
        <p:nvPr/>
      </p:nvGrpSpPr>
      <p:grpSpPr>
        <a:xfrm>
          <a:off y="0" x="0"/>
          <a:ext cy="0" cx="0"/>
          <a:chOff y="0" x="0"/>
          <a:chExt cy="0" cx="0"/>
        </a:xfrm>
      </p:grpSpPr>
      <p:sp>
        <p:nvSpPr>
          <p:cNvPr id="261" name="Shape 26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62" name="Shape 262"/>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63" name="Shape 263"/>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64" name="Shape 264"/>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71" name="Shape 71"/>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72" name="Shape 72"/>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73" name="Shape 73"/>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1" name="Shape 271"/>
        <p:cNvGrpSpPr/>
        <p:nvPr/>
      </p:nvGrpSpPr>
      <p:grpSpPr>
        <a:xfrm>
          <a:off y="0" x="0"/>
          <a:ext cy="0" cx="0"/>
          <a:chOff y="0" x="0"/>
          <a:chExt cy="0" cx="0"/>
        </a:xfrm>
      </p:grpSpPr>
      <p:sp>
        <p:nvSpPr>
          <p:cNvPr id="272" name="Shape 272"/>
          <p:cNvSpPr txBox="1"/>
          <p:nvPr>
            <p:ph idx="1" type="body"/>
          </p:nvPr>
        </p:nvSpPr>
        <p:spPr>
          <a:xfrm>
            <a:off y="4861442" x="709931"/>
            <a:ext cy="4605576" cx="5679439"/>
          </a:xfrm>
          <a:prstGeom prst="rect">
            <a:avLst/>
          </a:prstGeom>
        </p:spPr>
        <p:txBody>
          <a:bodyPr bIns="91425" rIns="91425" lIns="91425" tIns="91425" anchor="ctr" anchorCtr="0">
            <a:noAutofit/>
          </a:bodyPr>
          <a:lstStyle/>
          <a:p>
            <a:pPr>
              <a:spcBef>
                <a:spcPts val="0"/>
              </a:spcBef>
              <a:buNone/>
            </a:pPr>
            <a:r>
              <a:t/>
            </a:r>
            <a:endParaRPr/>
          </a:p>
        </p:txBody>
      </p:sp>
      <p:sp>
        <p:nvSpPr>
          <p:cNvPr id="273" name="Shape 27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0" name="Shape 280"/>
        <p:cNvGrpSpPr/>
        <p:nvPr/>
      </p:nvGrpSpPr>
      <p:grpSpPr>
        <a:xfrm>
          <a:off y="0" x="0"/>
          <a:ext cy="0" cx="0"/>
          <a:chOff y="0" x="0"/>
          <a:chExt cy="0" cx="0"/>
        </a:xfrm>
      </p:grpSpPr>
      <p:sp>
        <p:nvSpPr>
          <p:cNvPr id="281" name="Shape 28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82" name="Shape 282"/>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83" name="Shape 283"/>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84" name="Shape 284"/>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1" name="Shape 291"/>
        <p:cNvGrpSpPr/>
        <p:nvPr/>
      </p:nvGrpSpPr>
      <p:grpSpPr>
        <a:xfrm>
          <a:off y="0" x="0"/>
          <a:ext cy="0" cx="0"/>
          <a:chOff y="0" x="0"/>
          <a:chExt cy="0" cx="0"/>
        </a:xfrm>
      </p:grpSpPr>
      <p:sp>
        <p:nvSpPr>
          <p:cNvPr id="292" name="Shape 292"/>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93" name="Shape 293"/>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294" name="Shape 294"/>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295" name="Shape 295"/>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2" name="Shape 302"/>
        <p:cNvGrpSpPr/>
        <p:nvPr/>
      </p:nvGrpSpPr>
      <p:grpSpPr>
        <a:xfrm>
          <a:off y="0" x="0"/>
          <a:ext cy="0" cx="0"/>
          <a:chOff y="0" x="0"/>
          <a:chExt cy="0" cx="0"/>
        </a:xfrm>
      </p:grpSpPr>
      <p:sp>
        <p:nvSpPr>
          <p:cNvPr id="303" name="Shape 30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304" name="Shape 304"/>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305" name="Shape 305"/>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306" name="Shape 306"/>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3" name="Shape 313"/>
        <p:cNvGrpSpPr/>
        <p:nvPr/>
      </p:nvGrpSpPr>
      <p:grpSpPr>
        <a:xfrm>
          <a:off y="0" x="0"/>
          <a:ext cy="0" cx="0"/>
          <a:chOff y="0" x="0"/>
          <a:chExt cy="0" cx="0"/>
        </a:xfrm>
      </p:grpSpPr>
      <p:sp>
        <p:nvSpPr>
          <p:cNvPr id="314" name="Shape 31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315" name="Shape 315"/>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316" name="Shape 316"/>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317" name="Shape 317"/>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0" name="Shape 80"/>
        <p:cNvGrpSpPr/>
        <p:nvPr/>
      </p:nvGrpSpPr>
      <p:grpSpPr>
        <a:xfrm>
          <a:off y="0" x="0"/>
          <a:ext cy="0" cx="0"/>
          <a:chOff y="0" x="0"/>
          <a:chExt cy="0" cx="0"/>
        </a:xfrm>
      </p:grpSpPr>
      <p:sp>
        <p:nvSpPr>
          <p:cNvPr id="81" name="Shape 81"/>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82" name="Shape 82"/>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83" name="Shape 83"/>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84" name="Shape 84"/>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2" name="Shape 92"/>
        <p:cNvGrpSpPr/>
        <p:nvPr/>
      </p:nvGrpSpPr>
      <p:grpSpPr>
        <a:xfrm>
          <a:off y="0" x="0"/>
          <a:ext cy="0" cx="0"/>
          <a:chOff y="0" x="0"/>
          <a:chExt cy="0" cx="0"/>
        </a:xfrm>
      </p:grpSpPr>
      <p:sp>
        <p:nvSpPr>
          <p:cNvPr id="93" name="Shape 93"/>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94" name="Shape 94"/>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95" name="Shape 95"/>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96" name="Shape 96"/>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3" name="Shape 103"/>
        <p:cNvGrpSpPr/>
        <p:nvPr/>
      </p:nvGrpSpPr>
      <p:grpSpPr>
        <a:xfrm>
          <a:off y="0" x="0"/>
          <a:ext cy="0" cx="0"/>
          <a:chOff y="0" x="0"/>
          <a:chExt cy="0" cx="0"/>
        </a:xfrm>
      </p:grpSpPr>
      <p:sp>
        <p:nvSpPr>
          <p:cNvPr id="104" name="Shape 104"/>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05" name="Shape 105"/>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06" name="Shape 106"/>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07" name="Shape 107"/>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4" name="Shape 114"/>
        <p:cNvGrpSpPr/>
        <p:nvPr/>
      </p:nvGrpSpPr>
      <p:grpSpPr>
        <a:xfrm>
          <a:off y="0" x="0"/>
          <a:ext cy="0" cx="0"/>
          <a:chOff y="0" x="0"/>
          <a:chExt cy="0" cx="0"/>
        </a:xfrm>
      </p:grpSpPr>
      <p:sp>
        <p:nvSpPr>
          <p:cNvPr id="115" name="Shape 115"/>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16" name="Shape 116"/>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17" name="Shape 117"/>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18" name="Shape 118"/>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5" name="Shape 125"/>
        <p:cNvGrpSpPr/>
        <p:nvPr/>
      </p:nvGrpSpPr>
      <p:grpSpPr>
        <a:xfrm>
          <a:off y="0" x="0"/>
          <a:ext cy="0" cx="0"/>
          <a:chOff y="0" x="0"/>
          <a:chExt cy="0" cx="0"/>
        </a:xfrm>
      </p:grpSpPr>
      <p:sp>
        <p:nvSpPr>
          <p:cNvPr id="126" name="Shape 126"/>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27" name="Shape 127"/>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28" name="Shape 128"/>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29" name="Shape 129"/>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6" name="Shape 136"/>
        <p:cNvGrpSpPr/>
        <p:nvPr/>
      </p:nvGrpSpPr>
      <p:grpSpPr>
        <a:xfrm>
          <a:off y="0" x="0"/>
          <a:ext cy="0" cx="0"/>
          <a:chOff y="0" x="0"/>
          <a:chExt cy="0" cx="0"/>
        </a:xfrm>
      </p:grpSpPr>
      <p:sp>
        <p:nvSpPr>
          <p:cNvPr id="137" name="Shape 137"/>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38" name="Shape 138"/>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39" name="Shape 139"/>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40" name="Shape 140"/>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8" name="Shape 148"/>
        <p:cNvGrpSpPr/>
        <p:nvPr/>
      </p:nvGrpSpPr>
      <p:grpSpPr>
        <a:xfrm>
          <a:off y="0" x="0"/>
          <a:ext cy="0" cx="0"/>
          <a:chOff y="0" x="0"/>
          <a:chExt cy="0" cx="0"/>
        </a:xfrm>
      </p:grpSpPr>
      <p:sp>
        <p:nvSpPr>
          <p:cNvPr id="149" name="Shape 149"/>
          <p:cNvSpPr/>
          <p:nvPr>
            <p:ph idx="2" type="sldImg"/>
          </p:nvPr>
        </p:nvSpPr>
        <p:spPr>
          <a:xfrm>
            <a:off y="768350" x="992187"/>
            <a:ext cy="3836987" cx="5114925"/>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50" name="Shape 150"/>
          <p:cNvSpPr txBox="1"/>
          <p:nvPr>
            <p:ph idx="1" type="body"/>
          </p:nvPr>
        </p:nvSpPr>
        <p:spPr>
          <a:xfrm>
            <a:off y="4861442" x="709931"/>
            <a:ext cy="4605576" cx="5679439"/>
          </a:xfrm>
          <a:prstGeom prst="rect">
            <a:avLst/>
          </a:prstGeom>
          <a:noFill/>
          <a:ln>
            <a:noFill/>
          </a:ln>
        </p:spPr>
        <p:txBody>
          <a:bodyPr bIns="47525" rIns="95050" lIns="95050" tIns="47525" anchor="t" anchorCtr="0">
            <a:noAutofit/>
          </a:bodyPr>
          <a:lstStyle/>
          <a:p>
            <a:pPr>
              <a:spcBef>
                <a:spcPts val="0"/>
              </a:spcBef>
              <a:buNone/>
            </a:pPr>
            <a:r>
              <a:t/>
            </a:r>
            <a:endParaRPr/>
          </a:p>
        </p:txBody>
      </p:sp>
      <p:sp>
        <p:nvSpPr>
          <p:cNvPr id="151" name="Shape 151"/>
          <p:cNvSpPr txBox="1"/>
          <p:nvPr>
            <p:ph idx="3" type="hdr"/>
          </p:nvPr>
        </p:nvSpPr>
        <p:spPr>
          <a:xfrm>
            <a:off y="0" x="0"/>
            <a:ext cy="511731" cx="3076362"/>
          </a:xfrm>
          <a:prstGeom prst="rect">
            <a:avLst/>
          </a:prstGeom>
          <a:noFill/>
          <a:ln>
            <a:noFill/>
          </a:ln>
        </p:spPr>
        <p:txBody>
          <a:bodyPr bIns="47525" rIns="95050" lIns="95050" tIns="47525" anchor="t" anchorCtr="0">
            <a:noAutofit/>
          </a:bodyPr>
          <a:lstStyle/>
          <a:p>
            <a:pPr algn="l" rtl="0" lvl="0" marR="0" indent="0" marL="0">
              <a:spcBef>
                <a:spcPts val="0"/>
              </a:spcBef>
              <a:buSzPct val="25000"/>
              <a:buNone/>
            </a:pPr>
            <a:r>
              <a:rPr strike="noStrike" u="none" b="0" cap="none" baseline="0" sz="1200" lang="it-IT" i="0">
                <a:latin typeface="Arial"/>
                <a:ea typeface="Arial"/>
                <a:cs typeface="Arial"/>
                <a:sym typeface="Arial"/>
              </a:rPr>
              <a:t>Undergraduate programme in Computer sciences</a:t>
            </a:r>
          </a:p>
        </p:txBody>
      </p:sp>
      <p:sp>
        <p:nvSpPr>
          <p:cNvPr id="152" name="Shape 152"/>
          <p:cNvSpPr txBox="1"/>
          <p:nvPr>
            <p:ph idx="12" type="sldNum"/>
          </p:nvPr>
        </p:nvSpPr>
        <p:spPr>
          <a:xfrm>
            <a:off y="9721107" x="4021294"/>
            <a:ext cy="511731" cx="3076362"/>
          </a:xfrm>
          <a:prstGeom prst="rect">
            <a:avLst/>
          </a:prstGeom>
          <a:noFill/>
          <a:ln>
            <a:noFill/>
          </a:ln>
        </p:spPr>
        <p:txBody>
          <a:bodyPr bIns="47525" rIns="95050" lIns="95050" tIns="47525" anchor="b" anchorCtr="0">
            <a:noAutofit/>
          </a:bodyPr>
          <a:lstStyle/>
          <a:p>
            <a:pPr algn="r" rtl="0" lvl="0" marR="0" indent="0" marL="0">
              <a:spcBef>
                <a:spcPts val="0"/>
              </a:spcBef>
              <a:buSzPct val="25000"/>
              <a:buNone/>
            </a:pPr>
            <a:r>
              <a:rPr lang="it-IT"/>
              <a:t> </a:t>
            </a:r>
          </a:p>
        </p:txBody>
      </p:sp>
    </p:spTree>
  </p:cSld>
  <p:clrMapOvr>
    <a:masterClrMapping/>
  </p:clrMapOvr>
</p:notes>
</file>

<file path=ppt/slideLayouts/_rels/slideLayout1.xml.rels><?xml version="1.0" encoding="UTF-8" standalone="yes"?><Relationships xmlns="http://schemas.openxmlformats.org/package/2006/relationships"><Relationship Target="../media/image02.png" Type="http://schemas.openxmlformats.org/officeDocument/2006/relationships/image" Id="rId2"/><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6" name="Shape 16"/>
        <p:cNvGrpSpPr/>
        <p:nvPr/>
      </p:nvGrpSpPr>
      <p:grpSpPr>
        <a:xfrm>
          <a:off y="0" x="0"/>
          <a:ext cy="0" cx="0"/>
          <a:chOff y="0" x="0"/>
          <a:chExt cy="0" cx="0"/>
        </a:xfrm>
      </p:grpSpPr>
      <p:sp>
        <p:nvSpPr>
          <p:cNvPr id="17" name="Shape 17"/>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a:pPr>
              <a:spcBef>
                <a:spcPts val="0"/>
              </a:spcBef>
              <a:buNone/>
            </a:pPr>
            <a:r>
              <a:t/>
            </a:r>
            <a:endParaRPr/>
          </a:p>
        </p:txBody>
      </p:sp>
      <p:pic>
        <p:nvPicPr>
          <p:cNvPr id="18" name="Shape 18"/>
          <p:cNvPicPr preferRelativeResize="0"/>
          <p:nvPr/>
        </p:nvPicPr>
        <p:blipFill>
          <a:blip r:embed="rId2"/>
          <a:stretch>
            <a:fillRect/>
          </a:stretch>
        </p:blipFill>
        <p:spPr>
          <a:xfrm>
            <a:off y="109538" x="6630988"/>
            <a:ext cy="798512" cx="1763712"/>
          </a:xfrm>
          <a:prstGeom prst="rect">
            <a:avLst/>
          </a:prstGeom>
        </p:spPr>
      </p:pic>
      <p:sp>
        <p:nvSpPr>
          <p:cNvPr id="19" name="Shape 19"/>
          <p:cNvSpPr txBox="1"/>
          <p:nvPr>
            <p:ph type="ctrTitle"/>
          </p:nvPr>
        </p:nvSpPr>
        <p:spPr>
          <a:xfrm>
            <a:off y="2130425" x="685800"/>
            <a:ext cy="1470024" cx="7772400"/>
          </a:xfrm>
          <a:prstGeom prst="rect">
            <a:avLst/>
          </a:prstGeom>
          <a:noFill/>
          <a:ln>
            <a:noFill/>
          </a:ln>
        </p:spPr>
        <p:txBody>
          <a:bodyPr bIns="91425" rIns="91425" lIns="91425" tIns="91425" anchor="ctr" anchorCtr="0"/>
          <a:lstStyle>
            <a:lvl1pPr algn="ctr" rtl="0" marR="0" indent="0" marL="0">
              <a:spcBef>
                <a:spcPts val="0"/>
              </a:spcBef>
              <a:spcAft>
                <a:spcPts val="0"/>
              </a:spcAft>
              <a:defRPr strike="noStrike" u="none" b="1" cap="none" baseline="0" sz="3300" i="0">
                <a:solidFill>
                  <a:srgbClr val="FC3E00"/>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20" name="Shape 20"/>
          <p:cNvSpPr txBox="1"/>
          <p:nvPr>
            <p:ph idx="1" type="subTitle"/>
          </p:nvPr>
        </p:nvSpPr>
        <p:spPr>
          <a:xfrm>
            <a:off y="3860800" x="1403350"/>
            <a:ext cy="1271587" cx="6400799"/>
          </a:xfrm>
          <a:prstGeom prst="rect">
            <a:avLst/>
          </a:prstGeom>
          <a:noFill/>
          <a:ln>
            <a:noFill/>
          </a:ln>
        </p:spPr>
        <p:txBody>
          <a:bodyPr bIns="91425" rIns="91425" lIns="91425" tIns="91425" anchor="t" anchorCtr="0"/>
          <a:lstStyle>
            <a:lvl1pPr algn="ctr" rtl="0" marR="0" indent="0" marL="0">
              <a:spcBef>
                <a:spcPts val="560"/>
              </a:spcBef>
              <a:spcAft>
                <a:spcPts val="0"/>
              </a:spcAft>
              <a:buClr>
                <a:srgbClr val="1312FF"/>
              </a:buClr>
              <a:buFont typeface="Arial Narrow"/>
              <a:buNone/>
              <a:defRPr strike="noStrike" u="none" b="1" cap="none" baseline="0" sz="2800" i="0">
                <a:solidFill>
                  <a:srgbClr val="1312FF"/>
                </a:solidFill>
                <a:latin typeface="Arial Narrow"/>
                <a:ea typeface="Arial Narrow"/>
                <a:cs typeface="Arial Narrow"/>
                <a:sym typeface="Arial Narrow"/>
              </a:defRPr>
            </a:lvl1pPr>
            <a:lvl2pPr algn="l" rtl="0" marR="0" indent="-177800" marL="742950">
              <a:spcBef>
                <a:spcPts val="560"/>
              </a:spcBef>
              <a:spcAft>
                <a:spcPts val="0"/>
              </a:spcAft>
              <a:buClr>
                <a:srgbClr val="FC3E00"/>
              </a:buClr>
              <a:buFont typeface="Arial"/>
              <a:buChar char="●"/>
              <a:defRPr strike="noStrike" u="none" b="0" cap="none" baseline="0" sz="2800" i="0">
                <a:solidFill>
                  <a:srgbClr val="FC3E00"/>
                </a:solidFill>
                <a:latin typeface="Arial Narrow"/>
                <a:ea typeface="Arial Narrow"/>
                <a:cs typeface="Arial Narrow"/>
                <a:sym typeface="Arial Narrow"/>
              </a:defRPr>
            </a:lvl2pPr>
            <a:lvl3pPr algn="l" rtl="0" marR="0" indent="-136525" marL="1143000">
              <a:spcBef>
                <a:spcPts val="480"/>
              </a:spcBef>
              <a:spcAft>
                <a:spcPts val="0"/>
              </a:spcAft>
              <a:buClr>
                <a:schemeClr val="dk1"/>
              </a:buClr>
              <a:buFont typeface="Arial"/>
              <a:buChar char="●"/>
              <a:defRPr strike="noStrike" u="none" b="0" cap="none" baseline="0" sz="2400" i="0">
                <a:solidFill>
                  <a:schemeClr val="dk1"/>
                </a:solidFill>
                <a:latin typeface="Arial Narrow"/>
                <a:ea typeface="Arial Narrow"/>
                <a:cs typeface="Arial Narrow"/>
                <a:sym typeface="Arial Narrow"/>
              </a:defRPr>
            </a:lvl3pPr>
            <a:lvl4pPr algn="l" rtl="0" marR="0" indent="-152400" marL="1600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4pPr>
            <a:lvl5pPr algn="l" rtl="0" marR="0" indent="-152400" marL="20574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5pPr>
            <a:lvl6pPr algn="l" rtl="0" marR="0" indent="-152400" marL="25146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6pPr>
            <a:lvl7pPr algn="l" rtl="0" marR="0" indent="-152400" marL="29718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7pPr>
            <a:lvl8pPr algn="l" rtl="0" marR="0" indent="-152400" marL="34290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8pPr>
            <a:lvl9pPr algn="l" rtl="0" marR="0" indent="-152400" marL="3886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21" name="Shape 21"/>
          <p:cNvSpPr txBox="1"/>
          <p:nvPr>
            <p:ph idx="11" type="ftr"/>
          </p:nvPr>
        </p:nvSpPr>
        <p:spPr>
          <a:xfrm>
            <a:off y="6237312" x="2339751"/>
            <a:ext cy="476249" cx="4608512"/>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2" name="Shape 22"/>
          <p:cNvSpPr txBox="1"/>
          <p:nvPr>
            <p:ph idx="12" type="sldNum"/>
          </p:nvPr>
        </p:nvSpPr>
        <p:spPr>
          <a:xfrm>
            <a:off y="6245225" x="7524328"/>
            <a:ext cy="476249" cx="1162471"/>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3" name="Shape 23"/>
          <p:cNvSpPr txBox="1"/>
          <p:nvPr>
            <p:ph idx="10" type="dt"/>
          </p:nvPr>
        </p:nvSpPr>
        <p:spPr>
          <a:xfrm>
            <a:off y="6245225" x="457200"/>
            <a:ext cy="476249" cx="1018456"/>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OBJECT">
    <p:spTree>
      <p:nvGrpSpPr>
        <p:cNvPr id="24" name="Shape 24"/>
        <p:cNvGrpSpPr/>
        <p:nvPr/>
      </p:nvGrpSpPr>
      <p:grpSpPr>
        <a:xfrm>
          <a:off y="0" x="0"/>
          <a:ext cy="0" cx="0"/>
          <a:chOff y="0" x="0"/>
          <a:chExt cy="0" cx="0"/>
        </a:xfrm>
      </p:grpSpPr>
      <p:sp>
        <p:nvSpPr>
          <p:cNvPr id="25" name="Shape 25"/>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26" name="Shape 26"/>
          <p:cNvSpPr txBox="1"/>
          <p:nvPr>
            <p:ph idx="1" type="body"/>
          </p:nvPr>
        </p:nvSpPr>
        <p:spPr>
          <a:xfrm>
            <a:off y="1052736" x="251519"/>
            <a:ext cy="5040783" cx="8640960"/>
          </a:xfrm>
          <a:prstGeom prst="rect">
            <a:avLst/>
          </a:prstGeom>
          <a:noFill/>
          <a:ln>
            <a:noFill/>
          </a:ln>
        </p:spPr>
        <p:txBody>
          <a:bodyPr bIns="91425" rIns="91425" lIns="91425" tIns="91425" anchor="t" anchorCtr="0"/>
          <a:lstStyle>
            <a:lvl1pPr algn="l" rtl="0" indent="-222250" marL="342900">
              <a:spcBef>
                <a:spcPts val="640"/>
              </a:spcBef>
              <a:spcAft>
                <a:spcPts val="0"/>
              </a:spcAft>
              <a:buClr>
                <a:srgbClr val="1312FF"/>
              </a:buClr>
              <a:buFont typeface="Arial"/>
              <a:buChar char="●"/>
              <a:defRPr b="1" sz="3200">
                <a:solidFill>
                  <a:srgbClr val="1312FF"/>
                </a:solidFill>
                <a:latin typeface="Arial Narrow"/>
                <a:ea typeface="Arial Narrow"/>
                <a:cs typeface="Arial Narrow"/>
                <a:sym typeface="Arial Narrow"/>
              </a:defRPr>
            </a:lvl1pPr>
            <a:lvl2pPr algn="l" rtl="0" indent="-177800" marL="742950">
              <a:spcBef>
                <a:spcPts val="560"/>
              </a:spcBef>
              <a:spcAft>
                <a:spcPts val="0"/>
              </a:spcAft>
              <a:buClr>
                <a:srgbClr val="FC3E00"/>
              </a:buClr>
              <a:buFont typeface="Arial"/>
              <a:buChar char="●"/>
              <a:defRPr sz="2800">
                <a:solidFill>
                  <a:srgbClr val="FC3E00"/>
                </a:solidFill>
                <a:latin typeface="Arial Narrow"/>
                <a:ea typeface="Arial Narrow"/>
                <a:cs typeface="Arial Narrow"/>
                <a:sym typeface="Arial Narrow"/>
              </a:defRPr>
            </a:lvl2pPr>
            <a:lvl3pPr algn="l" rtl="0" indent="-136525" marL="1143000">
              <a:spcBef>
                <a:spcPts val="480"/>
              </a:spcBef>
              <a:spcAft>
                <a:spcPts val="0"/>
              </a:spcAft>
              <a:buClr>
                <a:schemeClr val="dk1"/>
              </a:buClr>
              <a:buFont typeface="Arial"/>
              <a:buChar char="●"/>
              <a:defRPr sz="2400">
                <a:solidFill>
                  <a:schemeClr val="dk1"/>
                </a:solidFill>
                <a:latin typeface="Arial Narrow"/>
                <a:ea typeface="Arial Narrow"/>
                <a:cs typeface="Arial Narrow"/>
                <a:sym typeface="Arial Narrow"/>
              </a:defRPr>
            </a:lvl3pPr>
            <a:lvl4pPr algn="l" rtl="0" indent="-152400" marL="16002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4pPr>
            <a:lvl5pPr algn="l" rtl="0" indent="-152400" marL="20574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5pPr>
            <a:lvl6pPr algn="l" rtl="0" indent="-152400" marL="25146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6pPr>
            <a:lvl7pPr algn="l" rtl="0" indent="-152400" marL="29718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7pPr>
            <a:lvl8pPr algn="l" rtl="0" indent="-152400" marL="34290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8pPr>
            <a:lvl9pPr algn="l" rtl="0" indent="-152400" marL="38862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9pPr>
          </a:lstStyle>
          <a:p/>
        </p:txBody>
      </p:sp>
      <p:sp>
        <p:nvSpPr>
          <p:cNvPr id="27" name="Shape 27"/>
          <p:cNvSpPr txBox="1"/>
          <p:nvPr>
            <p:ph idx="11" type="ftr"/>
          </p:nvPr>
        </p:nvSpPr>
        <p:spPr>
          <a:xfrm>
            <a:off y="6237312" x="2411759"/>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8" name="Shape 28"/>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9" name="Shape 29"/>
          <p:cNvSpPr txBox="1"/>
          <p:nvPr>
            <p:ph idx="10" type="dt"/>
          </p:nvPr>
        </p:nvSpPr>
        <p:spPr>
          <a:xfrm>
            <a:off y="6237312" x="179511"/>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_OBJECTS">
    <p:spTree>
      <p:nvGrpSpPr>
        <p:cNvPr id="30" name="Shape 30"/>
        <p:cNvGrpSpPr/>
        <p:nvPr/>
      </p:nvGrpSpPr>
      <p:grpSpPr>
        <a:xfrm>
          <a:off y="0" x="0"/>
          <a:ext cy="0" cx="0"/>
          <a:chOff y="0" x="0"/>
          <a:chExt cy="0" cx="0"/>
        </a:xfrm>
      </p:grpSpPr>
      <p:sp>
        <p:nvSpPr>
          <p:cNvPr id="31" name="Shape 31"/>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32" name="Shape 32"/>
          <p:cNvSpPr txBox="1"/>
          <p:nvPr>
            <p:ph idx="1" type="body"/>
          </p:nvPr>
        </p:nvSpPr>
        <p:spPr>
          <a:xfrm>
            <a:off y="1052512" x="457200"/>
            <a:ext cy="5073650" cx="4038599"/>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3" name="Shape 33"/>
          <p:cNvSpPr txBox="1"/>
          <p:nvPr>
            <p:ph idx="2" type="body"/>
          </p:nvPr>
        </p:nvSpPr>
        <p:spPr>
          <a:xfrm>
            <a:off y="1052512" x="4648200"/>
            <a:ext cy="5073650" cx="4038599"/>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4" name="Shape 34"/>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5" name="Shape 35"/>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6" name="Shape 36"/>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7" name="Shape 37"/>
        <p:cNvGrpSpPr/>
        <p:nvPr/>
      </p:nvGrpSpPr>
      <p:grpSpPr>
        <a:xfrm>
          <a:off y="0" x="0"/>
          <a:ext cy="0" cx="0"/>
          <a:chOff y="0" x="0"/>
          <a:chExt cy="0" cx="0"/>
        </a:xfrm>
      </p:grpSpPr>
      <p:sp>
        <p:nvSpPr>
          <p:cNvPr id="38" name="Shape 38"/>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39" name="Shape 39"/>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0" name="Shape 40"/>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1" name="Shape 41"/>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OverObj">
  <p:cSld name="TEXT_OVER_OBJECT">
    <p:spTree>
      <p:nvGrpSpPr>
        <p:cNvPr id="42" name="Shape 42"/>
        <p:cNvGrpSpPr/>
        <p:nvPr/>
      </p:nvGrpSpPr>
      <p:grpSpPr>
        <a:xfrm>
          <a:off y="0" x="0"/>
          <a:ext cy="0" cx="0"/>
          <a:chOff y="0" x="0"/>
          <a:chExt cy="0" cx="0"/>
        </a:xfrm>
      </p:grpSpPr>
      <p:sp>
        <p:nvSpPr>
          <p:cNvPr id="43" name="Shape 43"/>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44" name="Shape 44"/>
          <p:cNvSpPr txBox="1"/>
          <p:nvPr>
            <p:ph idx="1" type="body"/>
          </p:nvPr>
        </p:nvSpPr>
        <p:spPr>
          <a:xfrm>
            <a:off y="1052512" x="457200"/>
            <a:ext cy="2460624" cx="8229600"/>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5" name="Shape 45"/>
          <p:cNvSpPr txBox="1"/>
          <p:nvPr>
            <p:ph idx="2" type="body"/>
          </p:nvPr>
        </p:nvSpPr>
        <p:spPr>
          <a:xfrm>
            <a:off y="3665537" x="457200"/>
            <a:ext cy="2460624" cx="8229600"/>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6" name="Shape 46"/>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7" name="Shape 47"/>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8" name="Shape 48"/>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ABLE">
    <p:spTree>
      <p:nvGrpSpPr>
        <p:cNvPr id="49" name="Shape 49"/>
        <p:cNvGrpSpPr/>
        <p:nvPr/>
      </p:nvGrpSpPr>
      <p:grpSpPr>
        <a:xfrm>
          <a:off y="0" x="0"/>
          <a:ext cy="0" cx="0"/>
          <a:chOff y="0" x="0"/>
          <a:chExt cy="0" cx="0"/>
        </a:xfrm>
      </p:grpSpPr>
      <p:sp>
        <p:nvSpPr>
          <p:cNvPr id="50" name="Shape 50"/>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51" name="Shape 51"/>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52" name="Shape 52"/>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53" name="Shape 53"/>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1.xml" Type="http://schemas.openxmlformats.org/officeDocument/2006/relationships/slideLayout" Id="rId2"/><Relationship Target="../media/image02.png" Type="http://schemas.openxmlformats.org/officeDocument/2006/relationships/image" Id="rId1"/><Relationship Target="../slideLayouts/slideLayout3.xml" Type="http://schemas.openxmlformats.org/officeDocument/2006/relationships/slideLayout" Id="rId4"/><Relationship Target="../slideLayouts/slideLayout2.xml" Type="http://schemas.openxmlformats.org/officeDocument/2006/relationships/slideLayout" Id="rId3"/><Relationship Target="../slideLayouts/slideLayout5.xml" Type="http://schemas.openxmlformats.org/officeDocument/2006/relationships/slideLayout" Id="rId6"/><Relationship Target="../slideLayouts/slideLayout4.xml" Type="http://schemas.openxmlformats.org/officeDocument/2006/relationships/slideLayout" Id="rId5"/><Relationship Target="../theme/theme3.xml" Type="http://schemas.openxmlformats.org/officeDocument/2006/relationships/theme" Id="rId8"/><Relationship Target="../slideLayouts/slideLayout6.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a:pPr>
              <a:spcBef>
                <a:spcPts val="0"/>
              </a:spcBef>
              <a:buNone/>
            </a:pPr>
            <a:r>
              <a:t/>
            </a:r>
            <a:endParaRPr/>
          </a:p>
        </p:txBody>
      </p:sp>
      <p:sp>
        <p:nvSpPr>
          <p:cNvPr id="10" name="Shape 10"/>
          <p:cNvSpPr txBox="1"/>
          <p:nvPr>
            <p:ph idx="11" type="ftr"/>
          </p:nvPr>
        </p:nvSpPr>
        <p:spPr>
          <a:xfrm>
            <a:off y="6237312" x="2483767"/>
            <a:ext cy="457200" cx="4465638"/>
          </a:xfrm>
          <a:prstGeom prst="rect">
            <a:avLst/>
          </a:prstGeom>
          <a:noFill/>
          <a:ln>
            <a:noFill/>
          </a:ln>
        </p:spPr>
        <p:txBody>
          <a:bodyPr bIns="91425" rIns="91425" lIns="91425" tIns="91425" anchor="t" anchorCtr="0"/>
          <a:lstStyle>
            <a:lvl1pPr algn="ctr"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11" name="Shape 11"/>
          <p:cNvSpPr txBox="1"/>
          <p:nvPr>
            <p:ph idx="12" type="sldNum"/>
          </p:nvPr>
        </p:nvSpPr>
        <p:spPr>
          <a:xfrm>
            <a:off y="6237312" x="7956375"/>
            <a:ext cy="457200" cx="968895"/>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solidFill>
                  <a:srgbClr val="008000"/>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pic>
        <p:nvPicPr>
          <p:cNvPr id="12" name="Shape 12"/>
          <p:cNvPicPr preferRelativeResize="0"/>
          <p:nvPr/>
        </p:nvPicPr>
        <p:blipFill>
          <a:blip r:embed="rId1"/>
          <a:stretch>
            <a:fillRect/>
          </a:stretch>
        </p:blipFill>
        <p:spPr>
          <a:xfrm>
            <a:off y="109538" x="6630988"/>
            <a:ext cy="798512" cx="1763712"/>
          </a:xfrm>
          <a:prstGeom prst="rect">
            <a:avLst/>
          </a:prstGeom>
        </p:spPr>
      </p:pic>
      <p:sp>
        <p:nvSpPr>
          <p:cNvPr id="13" name="Shape 13"/>
          <p:cNvSpPr txBox="1"/>
          <p:nvPr>
            <p:ph type="title"/>
          </p:nvPr>
        </p:nvSpPr>
        <p:spPr>
          <a:xfrm>
            <a:off y="274637" x="457200"/>
            <a:ext cy="633412" cx="6059015"/>
          </a:xfrm>
          <a:prstGeom prst="rect">
            <a:avLst/>
          </a:prstGeom>
          <a:noFill/>
          <a:ln>
            <a:noFill/>
          </a:ln>
        </p:spPr>
        <p:txBody>
          <a:bodyPr bIns="91425" rIns="91425" lIns="91425" tIns="91425" anchor="ctr" anchorCtr="0"/>
          <a:lstStyle>
            <a:lvl1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14" name="Shape 14"/>
          <p:cNvSpPr txBox="1"/>
          <p:nvPr>
            <p:ph idx="1" type="body"/>
          </p:nvPr>
        </p:nvSpPr>
        <p:spPr>
          <a:xfrm>
            <a:off y="1052512" x="251519"/>
            <a:ext cy="5073650" cx="8640960"/>
          </a:xfrm>
          <a:prstGeom prst="rect">
            <a:avLst/>
          </a:prstGeom>
          <a:noFill/>
          <a:ln>
            <a:noFill/>
          </a:ln>
        </p:spPr>
        <p:txBody>
          <a:bodyPr bIns="91425" rIns="91425" lIns="91425" tIns="91425" anchor="t" anchorCtr="0"/>
          <a:lstStyle>
            <a:lvl1pPr algn="l" rtl="0" marR="0" indent="-222250" marL="342900">
              <a:spcBef>
                <a:spcPts val="640"/>
              </a:spcBef>
              <a:spcAft>
                <a:spcPts val="0"/>
              </a:spcAft>
              <a:buClr>
                <a:srgbClr val="1312FF"/>
              </a:buClr>
              <a:buFont typeface="Arial"/>
              <a:buChar char="●"/>
              <a:defRPr strike="noStrike" u="none" b="1" cap="none" baseline="0" sz="3200" i="0">
                <a:solidFill>
                  <a:srgbClr val="1312FF"/>
                </a:solidFill>
                <a:latin typeface="Arial Narrow"/>
                <a:ea typeface="Arial Narrow"/>
                <a:cs typeface="Arial Narrow"/>
                <a:sym typeface="Arial Narrow"/>
              </a:defRPr>
            </a:lvl1pPr>
            <a:lvl2pPr algn="l" rtl="0" marR="0" indent="-177800" marL="742950">
              <a:spcBef>
                <a:spcPts val="560"/>
              </a:spcBef>
              <a:spcAft>
                <a:spcPts val="0"/>
              </a:spcAft>
              <a:buClr>
                <a:srgbClr val="FC3E00"/>
              </a:buClr>
              <a:buFont typeface="Arial"/>
              <a:buChar char="●"/>
              <a:defRPr strike="noStrike" u="none" b="0" cap="none" baseline="0" sz="2800" i="0">
                <a:solidFill>
                  <a:srgbClr val="FC3E00"/>
                </a:solidFill>
                <a:latin typeface="Arial Narrow"/>
                <a:ea typeface="Arial Narrow"/>
                <a:cs typeface="Arial Narrow"/>
                <a:sym typeface="Arial Narrow"/>
              </a:defRPr>
            </a:lvl2pPr>
            <a:lvl3pPr algn="l" rtl="0" marR="0" indent="-136525" marL="1143000">
              <a:spcBef>
                <a:spcPts val="480"/>
              </a:spcBef>
              <a:spcAft>
                <a:spcPts val="0"/>
              </a:spcAft>
              <a:buClr>
                <a:schemeClr val="dk1"/>
              </a:buClr>
              <a:buFont typeface="Arial"/>
              <a:buChar char="●"/>
              <a:defRPr strike="noStrike" u="none" b="0" cap="none" baseline="0" sz="2400" i="0">
                <a:solidFill>
                  <a:schemeClr val="dk1"/>
                </a:solidFill>
                <a:latin typeface="Arial Narrow"/>
                <a:ea typeface="Arial Narrow"/>
                <a:cs typeface="Arial Narrow"/>
                <a:sym typeface="Arial Narrow"/>
              </a:defRPr>
            </a:lvl3pPr>
            <a:lvl4pPr algn="l" rtl="0" marR="0" indent="-152400" marL="1600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4pPr>
            <a:lvl5pPr algn="l" rtl="0" marR="0" indent="-152400" marL="20574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5pPr>
            <a:lvl6pPr algn="l" rtl="0" marR="0" indent="-152400" marL="25146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6pPr>
            <a:lvl7pPr algn="l" rtl="0" marR="0" indent="-152400" marL="29718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7pPr>
            <a:lvl8pPr algn="l" rtl="0" marR="0" indent="-152400" marL="34290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8pPr>
            <a:lvl9pPr algn="l" rtl="0" marR="0" indent="-152400" marL="3886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15" name="Shape 15"/>
          <p:cNvSpPr txBox="1"/>
          <p:nvPr>
            <p:ph idx="10" type="dt"/>
          </p:nvPr>
        </p:nvSpPr>
        <p:spPr>
          <a:xfrm>
            <a:off y="6237312" x="323528"/>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01.jp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http://www.openmeter.com/" Type="http://schemas.openxmlformats.org/officeDocument/2006/relationships/hyperlink" TargetMode="External" Id="rId4"/><Relationship Target="http://www.opennode.eu/" Type="http://schemas.openxmlformats.org/officeDocument/2006/relationships/hyperlink" TargetMode="External"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 Target="http://www.lightbluetouchpaper.org/2012/09/17/the-perils-of-smart-metering/" Type="http://schemas.openxmlformats.org/officeDocument/2006/relationships/hyperlink" TargetMode="External" Id="rId4"/><Relationship Target="http://www.lightbluetouchpaper.org/2012/09/17/the-perils-of-smart-metering/" Type="http://schemas.openxmlformats.org/officeDocument/2006/relationships/hyperlink" TargetMode="External" Id="rId3"/><Relationship Target="http://www.cl.cam.ac.uk/~rja14/Papers/meters-weis.pdf" Type="http://schemas.openxmlformats.org/officeDocument/2006/relationships/hyperlink" TargetMode="External" Id="rId6"/><Relationship Target="http://www.cl.cam.ac.uk/~rja14/Papers/meters-weis.pdf" Type="http://schemas.openxmlformats.org/officeDocument/2006/relationships/hyperlink" TargetMode="External" Id="rId5"/><Relationship Target="http://www.fipr.org/100110smartmeters.pdf" Type="http://schemas.openxmlformats.org/officeDocument/2006/relationships/hyperlink" TargetMode="External" Id="rId7"/></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ctrTitle"/>
          </p:nvPr>
        </p:nvSpPr>
        <p:spPr>
          <a:xfrm>
            <a:off y="2130425" x="685800"/>
            <a:ext cy="1470024" cx="7772400"/>
          </a:xfrm>
          <a:prstGeom prst="rect">
            <a:avLst/>
          </a:prstGeom>
          <a:noFill/>
          <a:ln>
            <a:noFill/>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3300" lang="it-IT" i="0">
                <a:solidFill>
                  <a:srgbClr val="FC3E00"/>
                </a:solidFill>
                <a:latin typeface="Arial Narrow"/>
                <a:ea typeface="Arial Narrow"/>
                <a:cs typeface="Arial Narrow"/>
                <a:sym typeface="Arial Narrow"/>
              </a:rPr>
              <a:t>Security Engineering</a:t>
            </a:r>
            <a:r>
              <a:rPr strike="noStrike" u="none" b="1" cap="none" baseline="0" sz="2000" lang="it-IT" i="0">
                <a:solidFill>
                  <a:srgbClr val="FC3E00"/>
                </a:solidFill>
                <a:latin typeface="Arial Narrow"/>
                <a:ea typeface="Arial Narrow"/>
                <a:cs typeface="Arial Narrow"/>
                <a:sym typeface="Arial Narrow"/>
              </a:rPr>
              <a:t>MSc in Computer Science</a:t>
            </a:r>
            <a:br>
              <a:rPr strike="noStrike" u="none" b="1" cap="none" baseline="0" sz="2000" lang="it-IT" i="0">
                <a:solidFill>
                  <a:srgbClr val="FC3E00"/>
                </a:solidFill>
                <a:latin typeface="Arial Narrow"/>
                <a:ea typeface="Arial Narrow"/>
                <a:cs typeface="Arial Narrow"/>
                <a:sym typeface="Arial Narrow"/>
              </a:rPr>
            </a:br>
            <a:r>
              <a:rPr strike="noStrike" u="none" b="1" cap="none" baseline="0" sz="2000" lang="it-IT" i="0">
                <a:solidFill>
                  <a:srgbClr val="FC3E00"/>
                </a:solidFill>
                <a:latin typeface="Arial Narrow"/>
                <a:ea typeface="Arial Narrow"/>
                <a:cs typeface="Arial Narrow"/>
                <a:sym typeface="Arial Narrow"/>
              </a:rPr>
              <a:t>EIT Master in Security &amp; Privacy</a:t>
            </a:r>
          </a:p>
        </p:txBody>
      </p:sp>
      <p:sp>
        <p:nvSpPr>
          <p:cNvPr id="56" name="Shape 56"/>
          <p:cNvSpPr txBox="1"/>
          <p:nvPr>
            <p:ph idx="1" type="subTitle"/>
          </p:nvPr>
        </p:nvSpPr>
        <p:spPr>
          <a:xfrm>
            <a:off y="3860800" x="1403350"/>
            <a:ext cy="1271587" cx="6400799"/>
          </a:xfrm>
          <a:prstGeom prst="rect">
            <a:avLst/>
          </a:prstGeom>
          <a:noFill/>
          <a:ln>
            <a:noFill/>
          </a:ln>
        </p:spPr>
        <p:txBody>
          <a:bodyPr bIns="45700" rIns="91425" lIns="91425" tIns="45700" anchor="t" anchorCtr="0">
            <a:noAutofit/>
          </a:bodyPr>
          <a:lstStyle/>
          <a:p>
            <a:pPr algn="ctr" rtl="0" lvl="0" marR="0" indent="0" marL="0">
              <a:spcBef>
                <a:spcPts val="560"/>
              </a:spcBef>
              <a:spcAft>
                <a:spcPts val="0"/>
              </a:spcAft>
              <a:buClr>
                <a:srgbClr val="1312FF"/>
              </a:buClr>
              <a:buSzPct val="25000"/>
              <a:buFont typeface="Arial Narrow"/>
              <a:buNone/>
            </a:pPr>
            <a:r>
              <a:rPr strike="noStrike" u="none" b="1" cap="none" baseline="0" sz="2800" lang="it-IT" i="0">
                <a:solidFill>
                  <a:srgbClr val="1312FF"/>
                </a:solidFill>
                <a:latin typeface="Arial Narrow"/>
                <a:ea typeface="Arial Narrow"/>
                <a:cs typeface="Arial Narrow"/>
                <a:sym typeface="Arial Narrow"/>
              </a:rPr>
              <a:t>Lecture 3 – Case Study: Smart Grid</a:t>
            </a:r>
          </a:p>
          <a:p>
            <a:pPr algn="ctr" rtl="0" lvl="0" marR="0" indent="0" marL="0">
              <a:spcBef>
                <a:spcPts val="560"/>
              </a:spcBef>
              <a:spcAft>
                <a:spcPts val="0"/>
              </a:spcAft>
              <a:buClr>
                <a:srgbClr val="1312FF"/>
              </a:buClr>
              <a:buSzPct val="25000"/>
              <a:buFont typeface="Arial Narrow"/>
              <a:buNone/>
            </a:pPr>
            <a:r>
              <a:rPr strike="noStrike" u="none" b="1" cap="none" baseline="0" sz="2800" lang="it-IT" i="0">
                <a:solidFill>
                  <a:srgbClr val="1312FF"/>
                </a:solidFill>
                <a:latin typeface="Arial Narrow"/>
                <a:ea typeface="Arial Narrow"/>
                <a:cs typeface="Arial Narrow"/>
                <a:sym typeface="Arial Narrow"/>
              </a:rPr>
              <a:t>Federica Paci</a:t>
            </a:r>
          </a:p>
        </p:txBody>
      </p:sp>
      <p:sp>
        <p:nvSpPr>
          <p:cNvPr id="57" name="Shape 57"/>
          <p:cNvSpPr/>
          <p:nvPr/>
        </p:nvSpPr>
        <p:spPr>
          <a:xfrm>
            <a:off y="4797425" x="1908175"/>
            <a:ext cy="457200" cx="184149"/>
          </a:xfrm>
          <a:prstGeom prst="rect">
            <a:avLst/>
          </a:prstGeom>
          <a:noFill/>
          <a:ln>
            <a:noFill/>
          </a:ln>
        </p:spPr>
        <p:txBody>
          <a:bodyPr bIns="45700" rIns="91425" lIns="91425" tIns="45700" anchor="t" anchorCtr="0">
            <a:noAutofit/>
          </a:bodyPr>
          <a:lstStyle/>
          <a:p>
            <a:pPr>
              <a:spcBef>
                <a:spcPts val="0"/>
              </a:spcBef>
              <a:buNone/>
            </a:pPr>
            <a:r>
              <a:t/>
            </a: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y="0" x="0"/>
          <a:ext cy="0" cx="0"/>
          <a:chOff y="0" x="0"/>
          <a:chExt cy="0" cx="0"/>
        </a:xfrm>
      </p:grpSpPr>
      <p:sp>
        <p:nvSpPr>
          <p:cNvPr id="154" name="Shape 154"/>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Actors Interactions</a:t>
            </a:r>
          </a:p>
        </p:txBody>
      </p:sp>
      <p:sp>
        <p:nvSpPr>
          <p:cNvPr id="155" name="Shape 155"/>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56" name="Shape 156"/>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57" name="Shape 157"/>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pic>
        <p:nvPicPr>
          <p:cNvPr id="158" name="Shape 158"/>
          <p:cNvPicPr preferRelativeResize="0"/>
          <p:nvPr/>
        </p:nvPicPr>
        <p:blipFill>
          <a:blip r:embed="rId3"/>
          <a:stretch>
            <a:fillRect/>
          </a:stretch>
        </p:blipFill>
        <p:spPr>
          <a:xfrm>
            <a:off y="1248569" x="544829"/>
            <a:ext cy="4648199" cx="8054339"/>
          </a:xfrm>
          <a:prstGeom prst="rect">
            <a:avLst/>
          </a:prstGeom>
        </p:spPr>
      </p:pic>
      <p:sp>
        <p:nvSpPr>
          <p:cNvPr id="159" name="Shape 159"/>
          <p:cNvSpPr txBox="1"/>
          <p:nvPr>
            <p:ph idx="1" type="body"/>
          </p:nvPr>
        </p:nvSpPr>
        <p:spPr>
          <a:xfrm>
            <a:off y="1248569" x="544829"/>
            <a:ext cy="4648199" cx="8054339"/>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a:pPr>
              <a:spcBef>
                <a:spcPts val="0"/>
              </a:spcBef>
              <a:buNone/>
            </a:pPr>
            <a:r>
              <a:t/>
            </a: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y="0" x="0"/>
          <a:ext cy="0" cx="0"/>
          <a:chOff y="0" x="0"/>
          <a:chExt cy="0" cx="0"/>
        </a:xfrm>
      </p:grpSpPr>
      <p:sp>
        <p:nvSpPr>
          <p:cNvPr id="166" name="Shape 16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SM Stored Data</a:t>
            </a:r>
          </a:p>
        </p:txBody>
      </p:sp>
      <p:sp>
        <p:nvSpPr>
          <p:cNvPr id="167" name="Shape 167"/>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5384"/>
              <a:buFont typeface="Arial"/>
              <a:buChar char="●"/>
            </a:pPr>
            <a:r>
              <a:rPr strike="noStrike" u="none" b="1" cap="none" baseline="0" sz="2600" lang="it-IT" i="0">
                <a:solidFill>
                  <a:srgbClr val="1312FF"/>
                </a:solidFill>
                <a:latin typeface="Arial Narrow"/>
                <a:ea typeface="Arial Narrow"/>
                <a:cs typeface="Arial Narrow"/>
                <a:sym typeface="Arial Narrow"/>
              </a:rPr>
              <a:t>Supply contract information</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 Start and end date</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Customer Name</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User Identification number</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Type of contract</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Power Limit</a:t>
            </a:r>
          </a:p>
          <a:p>
            <a:pPr algn="l" rtl="0" lvl="0" marR="0" indent="-342900" marL="342900">
              <a:spcBef>
                <a:spcPts val="560"/>
              </a:spcBef>
              <a:spcAft>
                <a:spcPts val="0"/>
              </a:spcAft>
              <a:buClr>
                <a:srgbClr val="1312FF"/>
              </a:buClr>
              <a:buSzPct val="65384"/>
              <a:buFont typeface="Arial"/>
              <a:buChar char="●"/>
            </a:pPr>
            <a:r>
              <a:rPr strike="noStrike" u="none" b="1" cap="none" baseline="0" sz="2600" lang="it-IT" i="0">
                <a:solidFill>
                  <a:srgbClr val="1312FF"/>
                </a:solidFill>
                <a:latin typeface="Arial Narrow"/>
                <a:ea typeface="Arial Narrow"/>
                <a:cs typeface="Arial Narrow"/>
                <a:sym typeface="Arial Narrow"/>
              </a:rPr>
              <a:t>Billing Data Information</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a per-tariff energy consumption value and the corresponding total value</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excess energy value</a:t>
            </a:r>
          </a:p>
          <a:p>
            <a:pPr algn="l" rtl="0" lvl="0" marR="0" indent="-342900" marL="342900">
              <a:spcBef>
                <a:spcPts val="560"/>
              </a:spcBef>
              <a:spcAft>
                <a:spcPts val="0"/>
              </a:spcAft>
              <a:buClr>
                <a:srgbClr val="1312FF"/>
              </a:buClr>
              <a:buSzPct val="65384"/>
              <a:buFont typeface="Arial"/>
              <a:buChar char="●"/>
            </a:pPr>
            <a:r>
              <a:rPr strike="noStrike" u="none" b="1" cap="none" baseline="0" sz="2600" lang="it-IT" i="0">
                <a:solidFill>
                  <a:srgbClr val="1312FF"/>
                </a:solidFill>
                <a:latin typeface="Arial Narrow"/>
                <a:ea typeface="Arial Narrow"/>
                <a:cs typeface="Arial Narrow"/>
                <a:sym typeface="Arial Narrow"/>
              </a:rPr>
              <a:t>Billing period information</a:t>
            </a:r>
          </a:p>
          <a:p>
            <a:pPr algn="l" rtl="0" lvl="1" marR="0" indent="-285750" marL="742950">
              <a:spcBef>
                <a:spcPts val="480"/>
              </a:spcBef>
              <a:spcAft>
                <a:spcPts val="0"/>
              </a:spcAft>
              <a:buClr>
                <a:srgbClr val="FC3E00"/>
              </a:buClr>
              <a:buSzPct val="65909"/>
              <a:buFont typeface="Arial"/>
              <a:buChar char="●"/>
            </a:pPr>
            <a:r>
              <a:rPr strike="noStrike" u="none" b="0" cap="none" baseline="0" sz="2200" lang="it-IT" i="0">
                <a:solidFill>
                  <a:srgbClr val="FC3E00"/>
                </a:solidFill>
                <a:latin typeface="Arial Narrow"/>
                <a:ea typeface="Arial Narrow"/>
                <a:cs typeface="Arial Narrow"/>
                <a:sym typeface="Arial Narrow"/>
              </a:rPr>
              <a:t>Temporal references of the current, the last, the second last and the third last billing periods for customers’ contracts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168" name="Shape 16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69" name="Shape 16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70" name="Shape 17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y="0" x="0"/>
          <a:ext cy="0" cx="0"/>
          <a:chOff y="0" x="0"/>
          <a:chExt cy="0" cx="0"/>
        </a:xfrm>
      </p:grpSpPr>
      <p:sp>
        <p:nvSpPr>
          <p:cNvPr id="177" name="Shape 177"/>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SM Stored Data</a:t>
            </a:r>
          </a:p>
        </p:txBody>
      </p:sp>
      <p:sp>
        <p:nvSpPr>
          <p:cNvPr id="178" name="Shape 178"/>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Communication access and key of authentication</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C3E00"/>
                </a:solidFill>
                <a:latin typeface="Arial Narrow"/>
                <a:ea typeface="Arial Narrow"/>
                <a:cs typeface="Arial Narrow"/>
                <a:sym typeface="Arial Narrow"/>
              </a:rPr>
              <a:t>the addresses of the node the</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C3E00"/>
                </a:solidFill>
                <a:latin typeface="Arial Narrow"/>
                <a:ea typeface="Arial Narrow"/>
                <a:cs typeface="Arial Narrow"/>
                <a:sym typeface="Arial Narrow"/>
              </a:rPr>
              <a:t>authentication keys for reading and writing operations</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C3E00"/>
                </a:solidFill>
                <a:latin typeface="Arial Narrow"/>
                <a:ea typeface="Arial Narrow"/>
                <a:cs typeface="Arial Narrow"/>
                <a:sym typeface="Arial Narrow"/>
              </a:rPr>
              <a:t>parameters that are used for network management</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Messages shown on the meter display</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Voltage interruptions or variations information for the current and the last billing period</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Information and parameters used for the download, the storage and the activation of a new version of the meter’s firmware</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Logged events</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p:txBody>
      </p:sp>
      <p:sp>
        <p:nvSpPr>
          <p:cNvPr id="179" name="Shape 17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80" name="Shape 18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81" name="Shape 18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Additional Actors  </a:t>
            </a:r>
          </a:p>
        </p:txBody>
      </p:sp>
      <p:sp>
        <p:nvSpPr>
          <p:cNvPr id="189" name="Shape 189"/>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Customers </a:t>
            </a:r>
            <a:r>
              <a:rPr strike="noStrike" u="none" b="1" cap="none" baseline="0" sz="2950" lang="it-IT" i="0">
                <a:solidFill>
                  <a:srgbClr val="1312FF"/>
                </a:solidFill>
                <a:latin typeface="Arial Narrow"/>
                <a:ea typeface="Arial Narrow"/>
                <a:cs typeface="Arial Narrow"/>
                <a:sym typeface="Arial Narrow"/>
              </a:rPr>
              <a:t>can access information from billing company by a web service but only for reading purposes, the information contained in their profile (RW), and billing information (RO), namely, tariffs information, power consumption, power excess (for which a special tariffs exceed) when the user crossed the upper voltage limit</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Billing company </a:t>
            </a:r>
            <a:r>
              <a:rPr strike="noStrike" u="none" b="1" cap="none" baseline="0" sz="2950" lang="it-IT" i="0">
                <a:solidFill>
                  <a:srgbClr val="1312FF"/>
                </a:solidFill>
                <a:latin typeface="Arial Narrow"/>
                <a:ea typeface="Arial Narrow"/>
                <a:cs typeface="Arial Narrow"/>
                <a:sym typeface="Arial Narrow"/>
              </a:rPr>
              <a:t>can update tariffs and type of contract</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SSN </a:t>
            </a:r>
            <a:r>
              <a:rPr strike="noStrike" u="none" b="1" cap="none" baseline="0" sz="2950" lang="it-IT" i="0">
                <a:solidFill>
                  <a:srgbClr val="1312FF"/>
                </a:solidFill>
                <a:latin typeface="Arial Narrow"/>
                <a:ea typeface="Arial Narrow"/>
                <a:cs typeface="Arial Narrow"/>
                <a:sym typeface="Arial Narrow"/>
              </a:rPr>
              <a:t>may access different SM to check that the obtained information is correct by checking confirmation by redundancy checks from different SMs</a:t>
            </a:r>
          </a:p>
        </p:txBody>
      </p:sp>
      <p:sp>
        <p:nvSpPr>
          <p:cNvPr id="190" name="Shape 19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91" name="Shape 19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92" name="Shape 19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8" name="Shape 198"/>
        <p:cNvGrpSpPr/>
        <p:nvPr/>
      </p:nvGrpSpPr>
      <p:grpSpPr>
        <a:xfrm>
          <a:off y="0" x="0"/>
          <a:ext cy="0" cx="0"/>
          <a:chOff y="0" x="0"/>
          <a:chExt cy="0" cx="0"/>
        </a:xfrm>
      </p:grpSpPr>
      <p:sp>
        <p:nvSpPr>
          <p:cNvPr id="199" name="Shape 19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Security Objectives/Requirements</a:t>
            </a:r>
          </a:p>
        </p:txBody>
      </p:sp>
      <p:sp>
        <p:nvSpPr>
          <p:cNvPr id="200" name="Shape 20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FF0000"/>
                </a:solidFill>
                <a:latin typeface="Arial Narrow"/>
                <a:ea typeface="Arial Narrow"/>
                <a:cs typeface="Arial Narrow"/>
                <a:sym typeface="Arial Narrow"/>
              </a:rPr>
              <a:t>Availability: </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rgbClr val="1312FF"/>
                </a:solidFill>
                <a:latin typeface="Arial Narrow"/>
                <a:ea typeface="Arial Narrow"/>
                <a:cs typeface="Arial Narrow"/>
                <a:sym typeface="Arial Narrow"/>
              </a:rPr>
              <a:t>The system, all of its components (SMs, SSNs, Local Devices, MW), and its information assets must be sufficiently available (SLA) to authorized parties.</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rgbClr val="1312FF"/>
                </a:solidFill>
                <a:latin typeface="Arial Narrow"/>
                <a:ea typeface="Arial Narrow"/>
                <a:cs typeface="Arial Narrow"/>
                <a:sym typeface="Arial Narrow"/>
              </a:rPr>
              <a:t>The system and its components must function properly, reliably and robustly</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FF0000"/>
                </a:solidFill>
                <a:latin typeface="Arial Narrow"/>
                <a:ea typeface="Arial Narrow"/>
                <a:cs typeface="Arial Narrow"/>
                <a:sym typeface="Arial Narrow"/>
              </a:rPr>
              <a:t>Confidentiality, non-repudiation:</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rgbClr val="1312FF"/>
                </a:solidFill>
                <a:latin typeface="Arial Narrow"/>
                <a:ea typeface="Arial Narrow"/>
                <a:cs typeface="Arial Narrow"/>
                <a:sym typeface="Arial Narrow"/>
              </a:rPr>
              <a:t>Confidentiality and integrity of the transmitted information must be ensured against outsiders and secure authentication of the communication parties</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rgbClr val="1312FF"/>
                </a:solidFill>
                <a:latin typeface="Arial Narrow"/>
                <a:ea typeface="Arial Narrow"/>
                <a:cs typeface="Arial Narrow"/>
                <a:sym typeface="Arial Narrow"/>
              </a:rPr>
              <a:t>Facts/data may not be falsely repudiated after having been issued / generated by the involved parties or components</a:t>
            </a:r>
          </a:p>
          <a:p>
            <a:pPr algn="l" rtl="0" lvl="1" marR="0" indent="-28575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a:p>
            <a:pPr algn="l" rtl="0" lvl="1" marR="0" indent="-342900" marL="342900">
              <a:spcBef>
                <a:spcPts val="640"/>
              </a:spcBef>
              <a:spcAft>
                <a:spcPts val="0"/>
              </a:spcAft>
              <a:buClr>
                <a:srgbClr val="FC3E00"/>
              </a:buClr>
              <a:buSzPct val="76000"/>
              <a:buFont typeface="Arial"/>
              <a:buChar char="●"/>
            </a:pPr>
            <a:r>
              <a:rPr strike="noStrike" u="none" b="1" cap="none" baseline="0" sz="2500" lang="it-IT" i="0">
                <a:solidFill>
                  <a:srgbClr val="FF0000"/>
                </a:solidFill>
                <a:latin typeface="Arial Narrow"/>
                <a:ea typeface="Arial Narrow"/>
                <a:cs typeface="Arial Narrow"/>
                <a:sym typeface="Arial Narrow"/>
              </a:rPr>
              <a:t>Authentication and authorization:</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rgbClr val="1312FF"/>
                </a:solidFill>
                <a:latin typeface="Arial Narrow"/>
                <a:ea typeface="Arial Narrow"/>
                <a:cs typeface="Arial Narrow"/>
                <a:sym typeface="Arial Narrow"/>
              </a:rPr>
              <a:t>Reliable authentication and authorization of communication partners (including administrators interacting with the system)</a:t>
            </a:r>
          </a:p>
        </p:txBody>
      </p:sp>
      <p:sp>
        <p:nvSpPr>
          <p:cNvPr id="201" name="Shape 20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02" name="Shape 20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03" name="Shape 20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y="0" x="0"/>
          <a:ext cy="0" cx="0"/>
          <a:chOff y="0" x="0"/>
          <a:chExt cy="0" cx="0"/>
        </a:xfrm>
      </p:grpSpPr>
      <p:sp>
        <p:nvSpPr>
          <p:cNvPr id="210" name="Shape 21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Security Objectives/Requirements</a:t>
            </a:r>
          </a:p>
        </p:txBody>
      </p:sp>
      <p:sp>
        <p:nvSpPr>
          <p:cNvPr id="211" name="Shape 211"/>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500"/>
              </a:spcBef>
              <a:spcAft>
                <a:spcPts val="0"/>
              </a:spcAft>
              <a:buClr>
                <a:srgbClr val="1312FF"/>
              </a:buClr>
              <a:buSzPct val="60000"/>
              <a:buFont typeface="Arial"/>
              <a:buChar char="●"/>
            </a:pPr>
            <a:r>
              <a:rPr strike="noStrike" u="none" b="1" cap="none" baseline="0" sz="2500" lang="it-IT" i="0">
                <a:solidFill>
                  <a:srgbClr val="FF0000"/>
                </a:solidFill>
                <a:latin typeface="Arial Narrow"/>
                <a:ea typeface="Arial Narrow"/>
                <a:cs typeface="Arial Narrow"/>
                <a:sym typeface="Arial Narrow"/>
              </a:rPr>
              <a:t>Reliability, integrity, secrecy</a:t>
            </a:r>
          </a:p>
          <a:p>
            <a:pPr algn="l" rtl="0" lvl="1" marR="0" indent="-285750" marL="742950">
              <a:lnSpc>
                <a:spcPct val="80000"/>
              </a:lnSpc>
              <a:spcBef>
                <a:spcPts val="440"/>
              </a:spcBef>
              <a:spcAft>
                <a:spcPts val="0"/>
              </a:spcAft>
              <a:buClr>
                <a:srgbClr val="FC3E00"/>
              </a:buClr>
              <a:buSzPct val="59090"/>
              <a:buFont typeface="Arial"/>
              <a:buChar char="●"/>
            </a:pPr>
            <a:r>
              <a:rPr strike="noStrike" u="none" b="0" cap="none" baseline="0" sz="2200" lang="it-IT" i="0">
                <a:solidFill>
                  <a:srgbClr val="1312FF"/>
                </a:solidFill>
                <a:latin typeface="Arial Narrow"/>
                <a:ea typeface="Arial Narrow"/>
                <a:cs typeface="Arial Narrow"/>
                <a:sym typeface="Arial Narrow"/>
              </a:rPr>
              <a:t>The system shall provide reliable time stamps and update the internal clocks of the various components regularly.</a:t>
            </a:r>
          </a:p>
          <a:p>
            <a:pPr algn="l" rtl="0" lvl="1" marR="0" indent="-285750" marL="742950">
              <a:lnSpc>
                <a:spcPct val="80000"/>
              </a:lnSpc>
              <a:spcBef>
                <a:spcPts val="440"/>
              </a:spcBef>
              <a:spcAft>
                <a:spcPts val="0"/>
              </a:spcAft>
              <a:buClr>
                <a:srgbClr val="FC3E00"/>
              </a:buClr>
              <a:buSzPct val="59090"/>
              <a:buFont typeface="Arial"/>
              <a:buChar char="●"/>
            </a:pPr>
            <a:r>
              <a:rPr strike="noStrike" u="none" b="0" cap="none" baseline="0" sz="2200" lang="it-IT" i="0">
                <a:solidFill>
                  <a:srgbClr val="1312FF"/>
                </a:solidFill>
                <a:latin typeface="Arial Narrow"/>
                <a:ea typeface="Arial Narrow"/>
                <a:cs typeface="Arial Narrow"/>
                <a:sym typeface="Arial Narrow"/>
              </a:rPr>
              <a:t>It shall protect its security functions against malfunctions and tampering. E.g. SMs, Devices and SSNs shall only collect and buffer minimal data, and safely delete any information that is no longer required.</a:t>
            </a:r>
          </a:p>
          <a:p>
            <a:pPr algn="l" rtl="0" lvl="1" marR="0" indent="-177800" marL="742950">
              <a:lnSpc>
                <a:spcPct val="80000"/>
              </a:lnSpc>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a:p>
            <a:pPr algn="l" rtl="0" lvl="0" marR="0" indent="-342900" marL="342900">
              <a:lnSpc>
                <a:spcPct val="80000"/>
              </a:lnSpc>
              <a:spcBef>
                <a:spcPts val="500"/>
              </a:spcBef>
              <a:spcAft>
                <a:spcPts val="0"/>
              </a:spcAft>
              <a:buClr>
                <a:srgbClr val="1312FF"/>
              </a:buClr>
              <a:buSzPct val="60000"/>
              <a:buFont typeface="Arial"/>
              <a:buChar char="●"/>
            </a:pPr>
            <a:r>
              <a:rPr strike="noStrike" u="none" b="1" cap="none" baseline="0" sz="2500" lang="it-IT" i="0">
                <a:solidFill>
                  <a:srgbClr val="FF0000"/>
                </a:solidFill>
                <a:latin typeface="Arial Narrow"/>
                <a:ea typeface="Arial Narrow"/>
                <a:cs typeface="Arial Narrow"/>
                <a:sym typeface="Arial Narrow"/>
              </a:rPr>
              <a:t>Privacy</a:t>
            </a:r>
          </a:p>
          <a:p>
            <a:pPr algn="l" rtl="0" lvl="1" marR="0" indent="-285750" marL="742950">
              <a:lnSpc>
                <a:spcPct val="80000"/>
              </a:lnSpc>
              <a:spcBef>
                <a:spcPts val="440"/>
              </a:spcBef>
              <a:spcAft>
                <a:spcPts val="0"/>
              </a:spcAft>
              <a:buClr>
                <a:srgbClr val="FC3E00"/>
              </a:buClr>
              <a:buSzPct val="59090"/>
              <a:buFont typeface="Arial"/>
              <a:buChar char="●"/>
            </a:pPr>
            <a:r>
              <a:rPr strike="noStrike" u="none" b="0" cap="none" baseline="0" sz="2200" lang="it-IT" i="0">
                <a:solidFill>
                  <a:srgbClr val="1312FF"/>
                </a:solidFill>
                <a:latin typeface="Arial Narrow"/>
                <a:ea typeface="Arial Narrow"/>
                <a:cs typeface="Arial Narrow"/>
                <a:sym typeface="Arial Narrow"/>
              </a:rPr>
              <a:t>billing relevant consumption data must remain access restricted for administrators, unless actually indispensable for the required task.</a:t>
            </a:r>
          </a:p>
          <a:p>
            <a:pPr algn="l" rtl="0" lvl="1" marR="0" indent="-285750" marL="742950">
              <a:lnSpc>
                <a:spcPct val="80000"/>
              </a:lnSpc>
              <a:spcBef>
                <a:spcPts val="440"/>
              </a:spcBef>
              <a:spcAft>
                <a:spcPts val="0"/>
              </a:spcAft>
              <a:buClr>
                <a:srgbClr val="FC3E00"/>
              </a:buClr>
              <a:buSzPct val="59090"/>
              <a:buFont typeface="Arial"/>
              <a:buChar char="●"/>
            </a:pPr>
            <a:r>
              <a:rPr strike="noStrike" u="none" b="0" cap="none" baseline="0" sz="2200" lang="it-IT" i="0">
                <a:solidFill>
                  <a:srgbClr val="1312FF"/>
                </a:solidFill>
                <a:latin typeface="Arial Narrow"/>
                <a:ea typeface="Arial Narrow"/>
                <a:cs typeface="Arial Narrow"/>
                <a:sym typeface="Arial Narrow"/>
              </a:rPr>
              <a:t> Legally adequate privacy protection of personal identifiable information.</a:t>
            </a:r>
          </a:p>
        </p:txBody>
      </p:sp>
      <p:sp>
        <p:nvSpPr>
          <p:cNvPr id="212" name="Shape 21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13" name="Shape 21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14" name="Shape 21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0" name="Shape 220"/>
        <p:cNvGrpSpPr/>
        <p:nvPr/>
      </p:nvGrpSpPr>
      <p:grpSpPr>
        <a:xfrm>
          <a:off y="0" x="0"/>
          <a:ext cy="0" cx="0"/>
          <a:chOff y="0" x="0"/>
          <a:chExt cy="0" cx="0"/>
        </a:xfrm>
      </p:grpSpPr>
      <p:sp>
        <p:nvSpPr>
          <p:cNvPr id="221" name="Shape 22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Common Vocabulary</a:t>
            </a:r>
          </a:p>
        </p:txBody>
      </p:sp>
      <p:sp>
        <p:nvSpPr>
          <p:cNvPr id="222" name="Shape 22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Actor</a:t>
            </a:r>
            <a:r>
              <a:rPr strike="noStrike" u="none" b="1" cap="none" baseline="0" sz="3200" lang="it-IT" i="0">
                <a:solidFill>
                  <a:srgbClr val="1312FF"/>
                </a:solidFill>
                <a:latin typeface="Arial Narrow"/>
                <a:ea typeface="Arial Narrow"/>
                <a:cs typeface="Arial Narrow"/>
                <a:sym typeface="Arial Narrow"/>
              </a:rPr>
              <a:t>: An active entity that is used to model humans as well as software components and organizations</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Asset</a:t>
            </a:r>
            <a:r>
              <a:rPr strike="noStrike" u="none" b="1" cap="none" baseline="0" sz="3200" lang="it-IT" i="0">
                <a:solidFill>
                  <a:srgbClr val="1312FF"/>
                </a:solidFill>
                <a:latin typeface="Arial Narrow"/>
                <a:ea typeface="Arial Narrow"/>
                <a:cs typeface="Arial Narrow"/>
                <a:sym typeface="Arial Narrow"/>
              </a:rPr>
              <a:t>: Something to which an actor assigns value and hence for which the actor requires protection</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Threat</a:t>
            </a:r>
            <a:r>
              <a:rPr strike="noStrike" u="none" b="1" cap="none" baseline="0" sz="3200" lang="it-IT" i="0">
                <a:solidFill>
                  <a:srgbClr val="1312FF"/>
                </a:solidFill>
                <a:latin typeface="Arial Narrow"/>
                <a:ea typeface="Arial Narrow"/>
                <a:cs typeface="Arial Narrow"/>
                <a:sym typeface="Arial Narrow"/>
              </a:rPr>
              <a:t>:  A possible danger that might exploit a vulnerability</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Risk</a:t>
            </a:r>
            <a:r>
              <a:rPr strike="noStrike" u="none" b="1" cap="none" baseline="0" sz="3200" lang="it-IT" i="0">
                <a:solidFill>
                  <a:srgbClr val="1312FF"/>
                </a:solidFill>
                <a:latin typeface="Arial Narrow"/>
                <a:ea typeface="Arial Narrow"/>
                <a:cs typeface="Arial Narrow"/>
                <a:sym typeface="Arial Narrow"/>
              </a:rPr>
              <a:t> The potential that a given threat will exploit vulnerabilities of an asset to cause damage</a:t>
            </a:r>
          </a:p>
        </p:txBody>
      </p:sp>
      <p:sp>
        <p:nvSpPr>
          <p:cNvPr id="223" name="Shape 22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24" name="Shape 22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25" name="Shape 22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y="0" x="0"/>
          <a:ext cy="0" cx="0"/>
          <a:chOff y="0" x="0"/>
          <a:chExt cy="0" cx="0"/>
        </a:xfrm>
      </p:grpSpPr>
      <p:sp>
        <p:nvSpPr>
          <p:cNvPr id="232" name="Shape 23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Common Vocabulary</a:t>
            </a:r>
          </a:p>
        </p:txBody>
      </p:sp>
      <p:sp>
        <p:nvSpPr>
          <p:cNvPr id="233" name="Shape 233"/>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Security Goal: </a:t>
            </a:r>
            <a:r>
              <a:rPr strike="noStrike" u="none" b="1" cap="none" baseline="0" sz="2800" lang="it-IT" i="0">
                <a:solidFill>
                  <a:srgbClr val="1312FF"/>
                </a:solidFill>
                <a:latin typeface="Arial Narrow"/>
                <a:ea typeface="Arial Narrow"/>
                <a:cs typeface="Arial Narrow"/>
                <a:sym typeface="Arial Narrow"/>
              </a:rPr>
              <a:t>It expresses the need to protect an asset from harm</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Security Requirement: </a:t>
            </a:r>
            <a:r>
              <a:rPr strike="noStrike" u="none" b="1" cap="none" baseline="0" sz="2800" lang="it-IT" i="0">
                <a:solidFill>
                  <a:srgbClr val="1312FF"/>
                </a:solidFill>
                <a:latin typeface="Arial Narrow"/>
                <a:ea typeface="Arial Narrow"/>
                <a:cs typeface="Arial Narrow"/>
                <a:sym typeface="Arial Narrow"/>
              </a:rPr>
              <a:t>A constraint on functional requirements that is needed to achieve a security goal</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FF0000"/>
                </a:solidFill>
                <a:latin typeface="Arial Narrow"/>
                <a:ea typeface="Arial Narrow"/>
                <a:cs typeface="Arial Narrow"/>
                <a:sym typeface="Arial Narrow"/>
              </a:rPr>
              <a:t>Security Control: </a:t>
            </a:r>
            <a:r>
              <a:rPr strike="noStrike" u="none" b="1" cap="none" baseline="0" sz="2800" lang="it-IT" i="0">
                <a:solidFill>
                  <a:srgbClr val="1312FF"/>
                </a:solidFill>
                <a:latin typeface="Arial Narrow"/>
                <a:ea typeface="Arial Narrow"/>
                <a:cs typeface="Arial Narrow"/>
                <a:sym typeface="Arial Narrow"/>
              </a:rPr>
              <a:t>Practice, procedures, or mechanisms  which may protect assets against a threat</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F0000"/>
                </a:solidFill>
                <a:latin typeface="Arial Narrow"/>
                <a:ea typeface="Arial Narrow"/>
                <a:cs typeface="Arial Narrow"/>
                <a:sym typeface="Arial Narrow"/>
              </a:rPr>
              <a:t>Management control e.g Security policies</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F0000"/>
                </a:solidFill>
                <a:latin typeface="Arial Narrow"/>
                <a:ea typeface="Arial Narrow"/>
                <a:cs typeface="Arial Narrow"/>
                <a:sym typeface="Arial Narrow"/>
              </a:rPr>
              <a:t>Operational control e.g Personnel Security</a:t>
            </a:r>
          </a:p>
          <a:p>
            <a:pPr algn="l" rtl="0" lvl="1" marR="0" indent="-285750" marL="742950">
              <a:spcBef>
                <a:spcPts val="560"/>
              </a:spcBef>
              <a:spcAft>
                <a:spcPts val="0"/>
              </a:spcAft>
              <a:buClr>
                <a:srgbClr val="FC3E00"/>
              </a:buClr>
              <a:buSzPct val="65384"/>
              <a:buFont typeface="Arial"/>
              <a:buChar char="●"/>
            </a:pPr>
            <a:r>
              <a:rPr strike="noStrike" u="none" b="0" cap="none" baseline="0" sz="2600" lang="it-IT" i="0">
                <a:solidFill>
                  <a:srgbClr val="FF0000"/>
                </a:solidFill>
                <a:latin typeface="Arial Narrow"/>
                <a:ea typeface="Arial Narrow"/>
                <a:cs typeface="Arial Narrow"/>
                <a:sym typeface="Arial Narrow"/>
              </a:rPr>
              <a:t>Technical control e.g Authentication, Access control, Audit etc</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p:txBody>
      </p:sp>
      <p:sp>
        <p:nvSpPr>
          <p:cNvPr id="234" name="Shape 234"/>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35" name="Shape 235"/>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36" name="Shape 236"/>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2" name="Shape 242"/>
        <p:cNvGrpSpPr/>
        <p:nvPr/>
      </p:nvGrpSpPr>
      <p:grpSpPr>
        <a:xfrm>
          <a:off y="0" x="0"/>
          <a:ext cy="0" cx="0"/>
          <a:chOff y="0" x="0"/>
          <a:chExt cy="0" cx="0"/>
        </a:xfrm>
      </p:grpSpPr>
      <p:sp>
        <p:nvSpPr>
          <p:cNvPr id="243" name="Shape 243"/>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An example: Credit Card Online Payments</a:t>
            </a:r>
          </a:p>
        </p:txBody>
      </p:sp>
      <p:pic>
        <p:nvPicPr>
          <p:cNvPr id="244" name="Shape 244"/>
          <p:cNvPicPr preferRelativeResize="0"/>
          <p:nvPr/>
        </p:nvPicPr>
        <p:blipFill>
          <a:blip r:embed="rId3"/>
          <a:stretch>
            <a:fillRect/>
          </a:stretch>
        </p:blipFill>
        <p:spPr>
          <a:xfrm>
            <a:off y="1214421" x="2500298"/>
            <a:ext cy="4873650" cx="4386285"/>
          </a:xfrm>
          <a:prstGeom prst="rect">
            <a:avLst/>
          </a:prstGeom>
        </p:spPr>
      </p:pic>
      <p:sp>
        <p:nvSpPr>
          <p:cNvPr id="245" name="Shape 245"/>
          <p:cNvSpPr txBox="1"/>
          <p:nvPr>
            <p:ph idx="1" type="body"/>
          </p:nvPr>
        </p:nvSpPr>
        <p:spPr>
          <a:xfrm>
            <a:off y="1214421" x="2500298"/>
            <a:ext cy="4873651" cx="4386286"/>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a:pPr>
              <a:spcBef>
                <a:spcPts val="0"/>
              </a:spcBef>
              <a:buNone/>
            </a:pPr>
            <a:r>
              <a:t/>
            </a:r>
            <a:endParaRPr/>
          </a:p>
        </p:txBody>
      </p:sp>
      <p:sp>
        <p:nvSpPr>
          <p:cNvPr id="246" name="Shape 246"/>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47" name="Shape 247"/>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48" name="Shape 248"/>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4" name="Shape 254"/>
        <p:cNvGrpSpPr/>
        <p:nvPr/>
      </p:nvGrpSpPr>
      <p:grpSpPr>
        <a:xfrm>
          <a:off y="0" x="0"/>
          <a:ext cy="0" cx="0"/>
          <a:chOff y="0" x="0"/>
          <a:chExt cy="0" cx="0"/>
        </a:xfrm>
      </p:grpSpPr>
      <p:sp>
        <p:nvSpPr>
          <p:cNvPr id="255" name="Shape 25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An example: Credit Card Online Payments</a:t>
            </a:r>
          </a:p>
        </p:txBody>
      </p:sp>
      <p:sp>
        <p:nvSpPr>
          <p:cNvPr id="256" name="Shape 256"/>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Actor: </a:t>
            </a:r>
            <a:r>
              <a:rPr strike="noStrike" u="none" b="0" cap="none" baseline="0" sz="3200" lang="it-IT" i="1">
                <a:solidFill>
                  <a:srgbClr val="1312FF"/>
                </a:solidFill>
                <a:latin typeface="Arial Narrow"/>
                <a:ea typeface="Arial Narrow"/>
                <a:cs typeface="Arial Narrow"/>
                <a:sym typeface="Arial Narrow"/>
              </a:rPr>
              <a:t>Customer, Customer’s Bank, Merchant </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Asset</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Credit Card Details</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Threat</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A Trojan horse injects into the customer browser and steals credit card detail submitted in form</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Risk</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Compromise of confidentialy of Credit Card Details</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Security Goal</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Preserve confidentiality of Credit Card Details</a:t>
            </a:r>
          </a:p>
        </p:txBody>
      </p:sp>
      <p:sp>
        <p:nvSpPr>
          <p:cNvPr id="257" name="Shape 25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58" name="Shape 25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59" name="Shape 25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y="0" x="0"/>
          <a:ext cy="0" cx="0"/>
          <a:chOff y="0" x="0"/>
          <a:chExt cy="0" cx="0"/>
        </a:xfrm>
      </p:grpSpPr>
      <p:sp>
        <p:nvSpPr>
          <p:cNvPr id="64" name="Shape 64"/>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Lecture Summary</a:t>
            </a:r>
          </a:p>
        </p:txBody>
      </p:sp>
      <p:sp>
        <p:nvSpPr>
          <p:cNvPr id="65" name="Shape 65"/>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Smart Grid Systems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Common Security Vocabulary</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Report Structure</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66" name="Shape 66"/>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67" name="Shape 67"/>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68" name="Shape 68"/>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5" name="Shape 265"/>
        <p:cNvGrpSpPr/>
        <p:nvPr/>
      </p:nvGrpSpPr>
      <p:grpSpPr>
        <a:xfrm>
          <a:off y="0" x="0"/>
          <a:ext cy="0" cx="0"/>
          <a:chOff y="0" x="0"/>
          <a:chExt cy="0" cx="0"/>
        </a:xfrm>
      </p:grpSpPr>
      <p:sp>
        <p:nvSpPr>
          <p:cNvPr id="266" name="Shape 26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An example: Credit Cart Online Payments</a:t>
            </a:r>
          </a:p>
        </p:txBody>
      </p:sp>
      <p:sp>
        <p:nvSpPr>
          <p:cNvPr id="267" name="Shape 267"/>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Security Requirement</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The merchant’s web site shall sent the customer’s credit card details only to the customer’s bank </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FF0000"/>
                </a:solidFill>
                <a:latin typeface="Arial Narrow"/>
                <a:ea typeface="Arial Narrow"/>
                <a:cs typeface="Arial Narrow"/>
                <a:sym typeface="Arial Narrow"/>
              </a:rPr>
              <a:t>Security Control</a:t>
            </a:r>
            <a:r>
              <a:rPr strike="noStrike" u="none" b="1" cap="none" baseline="0" sz="3200" lang="it-IT" i="0">
                <a:solidFill>
                  <a:srgbClr val="1312FF"/>
                </a:solidFill>
                <a:latin typeface="Arial Narrow"/>
                <a:ea typeface="Arial Narrow"/>
                <a:cs typeface="Arial Narrow"/>
                <a:sym typeface="Arial Narrow"/>
              </a:rPr>
              <a:t>: </a:t>
            </a:r>
            <a:r>
              <a:rPr strike="noStrike" u="none" b="0" cap="none" baseline="0" sz="3200" lang="it-IT" i="1">
                <a:solidFill>
                  <a:srgbClr val="1312FF"/>
                </a:solidFill>
                <a:latin typeface="Arial Narrow"/>
                <a:ea typeface="Arial Narrow"/>
                <a:cs typeface="Arial Narrow"/>
                <a:sym typeface="Arial Narrow"/>
              </a:rPr>
              <a:t>Access control policy which states that only the merchant web site and the credit card issuing bank can read the customer’s card details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68" name="Shape 26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69" name="Shape 26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70" name="Shape 27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4" name="Shape 274"/>
        <p:cNvGrpSpPr/>
        <p:nvPr/>
      </p:nvGrpSpPr>
      <p:grpSpPr>
        <a:xfrm>
          <a:off y="0" x="0"/>
          <a:ext cy="0" cx="0"/>
          <a:chOff y="0" x="0"/>
          <a:chExt cy="0" cx="0"/>
        </a:xfrm>
      </p:grpSpPr>
      <p:sp>
        <p:nvSpPr>
          <p:cNvPr id="275" name="Shape 27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Report Structure (1)</a:t>
            </a:r>
          </a:p>
        </p:txBody>
      </p:sp>
      <p:sp>
        <p:nvSpPr>
          <p:cNvPr id="276" name="Shape 276"/>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514350" marL="514350">
              <a:spcBef>
                <a:spcPts val="640"/>
              </a:spcBef>
              <a:spcAft>
                <a:spcPts val="0"/>
              </a:spcAft>
              <a:buClr>
                <a:srgbClr val="1312FF"/>
              </a:buClr>
              <a:buSzPct val="106666"/>
              <a:buFont typeface="Arial Narrow"/>
              <a:buAutoNum type="arabicPeriod"/>
            </a:pPr>
            <a:r>
              <a:rPr strike="noStrike" u="none" b="1" cap="none" baseline="0" sz="2950" lang="it-IT" i="0">
                <a:solidFill>
                  <a:srgbClr val="1312FF"/>
                </a:solidFill>
                <a:latin typeface="Arial Narrow"/>
                <a:ea typeface="Arial Narrow"/>
                <a:cs typeface="Arial Narrow"/>
                <a:sym typeface="Arial Narrow"/>
              </a:rPr>
              <a:t>Why Security of Smart Grids is important</a:t>
            </a:r>
          </a:p>
          <a:p>
            <a:pPr algn="l" rtl="0" lvl="0" marR="0" indent="-514350" marL="514350">
              <a:spcBef>
                <a:spcPts val="640"/>
              </a:spcBef>
              <a:spcAft>
                <a:spcPts val="0"/>
              </a:spcAft>
              <a:buClr>
                <a:srgbClr val="1312FF"/>
              </a:buClr>
              <a:buSzPct val="106666"/>
              <a:buFont typeface="Arial Narrow"/>
              <a:buAutoNum type="arabicPeriod"/>
            </a:pPr>
            <a:r>
              <a:rPr strike="noStrike" u="none" b="1" cap="none" baseline="0" sz="2950" lang="it-IT" i="0">
                <a:solidFill>
                  <a:srgbClr val="1312FF"/>
                </a:solidFill>
                <a:latin typeface="Arial Narrow"/>
                <a:ea typeface="Arial Narrow"/>
                <a:cs typeface="Arial Narrow"/>
                <a:sym typeface="Arial Narrow"/>
              </a:rPr>
              <a:t>Security Management</a:t>
            </a:r>
          </a:p>
          <a:p>
            <a:pPr algn="l" rtl="0" lvl="2" marR="0" indent="-514350" marL="1314450">
              <a:spcBef>
                <a:spcPts val="480"/>
              </a:spcBef>
              <a:spcAft>
                <a:spcPts val="0"/>
              </a:spcAft>
              <a:buClr>
                <a:schemeClr val="dk1"/>
              </a:buClr>
              <a:buSzPct val="25000"/>
              <a:buFont typeface="Arial Narrow"/>
              <a:buNone/>
            </a:pPr>
            <a:r>
              <a:rPr strike="noStrike" u="none" b="0" cap="none" baseline="0" sz="2200" lang="it-IT" i="0">
                <a:solidFill>
                  <a:schemeClr val="dk1"/>
                </a:solidFill>
                <a:latin typeface="Arial Narrow"/>
                <a:ea typeface="Arial Narrow"/>
                <a:cs typeface="Arial Narrow"/>
                <a:sym typeface="Arial Narrow"/>
              </a:rPr>
              <a:t>2.1 Asset and Risk Identification</a:t>
            </a:r>
          </a:p>
          <a:p>
            <a:pPr algn="l" rtl="0" lvl="2" marR="0" indent="-514350" marL="1314450">
              <a:spcBef>
                <a:spcPts val="480"/>
              </a:spcBef>
              <a:spcAft>
                <a:spcPts val="0"/>
              </a:spcAft>
              <a:buClr>
                <a:schemeClr val="dk1"/>
              </a:buClr>
              <a:buSzPct val="25000"/>
              <a:buFont typeface="Arial Narrow"/>
              <a:buNone/>
            </a:pPr>
            <a:r>
              <a:rPr strike="noStrike" u="none" b="0" cap="none" baseline="0" sz="2200" lang="it-IT" i="0">
                <a:solidFill>
                  <a:schemeClr val="dk1"/>
                </a:solidFill>
                <a:latin typeface="Arial Narrow"/>
                <a:ea typeface="Arial Narrow"/>
                <a:cs typeface="Arial Narrow"/>
                <a:sym typeface="Arial Narrow"/>
              </a:rPr>
              <a:t>	</a:t>
            </a:r>
            <a:r>
              <a:rPr strike="noStrike" u="none" b="0" cap="none" baseline="0" sz="2050" lang="it-IT" i="0">
                <a:solidFill>
                  <a:schemeClr val="dk1"/>
                </a:solidFill>
                <a:latin typeface="Arial Narrow"/>
                <a:ea typeface="Arial Narrow"/>
                <a:cs typeface="Arial Narrow"/>
                <a:sym typeface="Arial Narrow"/>
              </a:rPr>
              <a:t>2.1.1 Method Application </a:t>
            </a:r>
          </a:p>
          <a:p>
            <a:pPr algn="l" rtl="0" lvl="2" marR="0" indent="-514350" marL="1314450">
              <a:spcBef>
                <a:spcPts val="440"/>
              </a:spcBef>
              <a:spcAft>
                <a:spcPts val="0"/>
              </a:spcAft>
              <a:buClr>
                <a:schemeClr val="dk1"/>
              </a:buClr>
              <a:buSzPct val="25000"/>
              <a:buFont typeface="Arial Narrow"/>
              <a:buNone/>
            </a:pPr>
            <a:r>
              <a:rPr strike="noStrike" u="none" b="0" cap="none" baseline="0" sz="2050" lang="it-IT" i="0">
                <a:solidFill>
                  <a:schemeClr val="dk1"/>
                </a:solidFill>
                <a:latin typeface="Arial Narrow"/>
                <a:ea typeface="Arial Narrow"/>
                <a:cs typeface="Arial Narrow"/>
                <a:sym typeface="Arial Narrow"/>
              </a:rPr>
              <a:t>	2.1.2 Summary of results</a:t>
            </a:r>
          </a:p>
          <a:p>
            <a:pPr algn="l" rtl="0" lvl="2" marR="0" indent="-514350" marL="1314450">
              <a:spcBef>
                <a:spcPts val="440"/>
              </a:spcBef>
              <a:spcAft>
                <a:spcPts val="0"/>
              </a:spcAft>
              <a:buClr>
                <a:schemeClr val="dk1"/>
              </a:buClr>
              <a:buSzPct val="25000"/>
              <a:buFont typeface="Arial Narrow"/>
              <a:buNone/>
            </a:pPr>
            <a:r>
              <a:rPr strike="noStrike" u="none" b="0" cap="none" baseline="0" sz="2050" lang="it-IT" i="0">
                <a:solidFill>
                  <a:schemeClr val="dk1"/>
                </a:solidFill>
                <a:latin typeface="Arial Narrow"/>
                <a:ea typeface="Arial Narrow"/>
                <a:cs typeface="Arial Narrow"/>
                <a:sym typeface="Arial Narrow"/>
              </a:rPr>
              <a:t>2.2 Security Requirements</a:t>
            </a:r>
          </a:p>
          <a:p>
            <a:pPr algn="l" rtl="0" lvl="2" marR="0" indent="-514350" marL="1314450">
              <a:spcBef>
                <a:spcPts val="440"/>
              </a:spcBef>
              <a:spcAft>
                <a:spcPts val="0"/>
              </a:spcAft>
              <a:buClr>
                <a:schemeClr val="dk1"/>
              </a:buClr>
              <a:buSzPct val="25000"/>
              <a:buFont typeface="Arial Narrow"/>
              <a:buNone/>
            </a:pPr>
            <a:r>
              <a:rPr strike="noStrike" u="none" b="0" cap="none" baseline="0" sz="2050" lang="it-IT" i="0">
                <a:solidFill>
                  <a:schemeClr val="dk1"/>
                </a:solidFill>
                <a:latin typeface="Arial Narrow"/>
                <a:ea typeface="Arial Narrow"/>
                <a:cs typeface="Arial Narrow"/>
                <a:sym typeface="Arial Narrow"/>
              </a:rPr>
              <a:t>2.3 Security Controls</a:t>
            </a:r>
          </a:p>
          <a:p>
            <a:pPr algn="l" rtl="0" lvl="2" marR="0" indent="-514350" marL="514350">
              <a:spcBef>
                <a:spcPts val="640"/>
              </a:spcBef>
              <a:spcAft>
                <a:spcPts val="0"/>
              </a:spcAft>
              <a:buClr>
                <a:schemeClr val="dk1"/>
              </a:buClr>
              <a:buSzPct val="106666"/>
              <a:buFont typeface="Arial Narrow"/>
              <a:buAutoNum startAt="3" type="arabicPeriod"/>
            </a:pPr>
            <a:r>
              <a:rPr strike="noStrike" u="none" b="1" cap="none" baseline="0" sz="2950" lang="it-IT" i="0">
                <a:solidFill>
                  <a:srgbClr val="1312FF"/>
                </a:solidFill>
                <a:latin typeface="Arial Narrow"/>
                <a:ea typeface="Arial Narrow"/>
                <a:cs typeface="Arial Narrow"/>
                <a:sym typeface="Arial Narrow"/>
              </a:rPr>
              <a:t>Application Security &amp; Database Security</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3.1 Asset and Risk Identification</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3.1.1 Method Application </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3.1.2 Summary of results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3.2 Security Requirements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3.3 Security Controls</a:t>
            </a:r>
          </a:p>
          <a:p>
            <a:pPr algn="l" rtl="0" lvl="2" marR="0" indent="-361950" marL="5143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77" name="Shape 27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78" name="Shape 27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79" name="Shape 27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y="0" x="0"/>
          <a:ext cy="0" cx="0"/>
          <a:chOff y="0" x="0"/>
          <a:chExt cy="0" cx="0"/>
        </a:xfrm>
      </p:grpSpPr>
      <p:sp>
        <p:nvSpPr>
          <p:cNvPr id="286" name="Shape 28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Report Structure (2)</a:t>
            </a:r>
          </a:p>
        </p:txBody>
      </p:sp>
      <p:sp>
        <p:nvSpPr>
          <p:cNvPr id="287" name="Shape 287"/>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2" marR="0" indent="-514350" marL="514350">
              <a:spcBef>
                <a:spcPts val="640"/>
              </a:spcBef>
              <a:spcAft>
                <a:spcPts val="0"/>
              </a:spcAft>
              <a:buClr>
                <a:schemeClr val="dk1"/>
              </a:buClr>
              <a:buSzPct val="106666"/>
              <a:buFont typeface="Arial Narrow"/>
              <a:buAutoNum startAt="4" type="arabicPeriod"/>
            </a:pPr>
            <a:r>
              <a:rPr strike="noStrike" u="none" b="1" cap="none" baseline="0" sz="2950" lang="it-IT" i="0">
                <a:solidFill>
                  <a:srgbClr val="1312FF"/>
                </a:solidFill>
                <a:latin typeface="Arial Narrow"/>
                <a:ea typeface="Arial Narrow"/>
                <a:cs typeface="Arial Narrow"/>
                <a:sym typeface="Arial Narrow"/>
              </a:rPr>
              <a:t>Network Security &amp; Telecommunication Security</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4.1 Asset and Risk Identification</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4.1.1 Method Application </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4.1.2 Summary of results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4.2 Security Requirements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4.3 Security Controls</a:t>
            </a:r>
          </a:p>
          <a:p>
            <a:pPr algn="l" rtl="0" lvl="2" marR="0" indent="-514350" marL="514350">
              <a:spcBef>
                <a:spcPts val="640"/>
              </a:spcBef>
              <a:spcAft>
                <a:spcPts val="0"/>
              </a:spcAft>
              <a:buClr>
                <a:schemeClr val="dk1"/>
              </a:buClr>
              <a:buSzPct val="106666"/>
              <a:buFont typeface="Arial Narrow"/>
              <a:buAutoNum startAt="5" type="arabicPeriod"/>
            </a:pPr>
            <a:r>
              <a:rPr strike="noStrike" u="none" b="1" cap="none" baseline="0" sz="2950" lang="it-IT" i="0">
                <a:solidFill>
                  <a:srgbClr val="1312FF"/>
                </a:solidFill>
                <a:latin typeface="Arial Narrow"/>
                <a:ea typeface="Arial Narrow"/>
                <a:cs typeface="Arial Narrow"/>
                <a:sym typeface="Arial Narrow"/>
              </a:rPr>
              <a:t>Web Security</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5.1 Asset and Risk Identification</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5.1.1 Method Application </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	5.1.2 Summary of results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5.2 Security Requirements</a:t>
            </a:r>
          </a:p>
          <a:p>
            <a:pPr algn="l" rtl="0" lvl="2" marR="0" indent="-514350" marL="1314450">
              <a:spcBef>
                <a:spcPts val="500"/>
              </a:spcBef>
              <a:spcAft>
                <a:spcPts val="0"/>
              </a:spcAft>
              <a:buClr>
                <a:schemeClr val="dk1"/>
              </a:buClr>
              <a:buSzPct val="25000"/>
              <a:buFont typeface="Arial Narrow"/>
              <a:buNone/>
            </a:pPr>
            <a:r>
              <a:rPr strike="noStrike" u="none" b="0" cap="none" baseline="0" sz="2300" lang="it-IT" i="0">
                <a:solidFill>
                  <a:schemeClr val="dk1"/>
                </a:solidFill>
                <a:latin typeface="Arial Narrow"/>
                <a:ea typeface="Arial Narrow"/>
                <a:cs typeface="Arial Narrow"/>
                <a:sym typeface="Arial Narrow"/>
              </a:rPr>
              <a:t>5.3 Security Controls</a:t>
            </a:r>
          </a:p>
          <a:p>
            <a:pPr algn="l" rtl="0" lvl="2" marR="0" indent="-361950" marL="5143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361950" marL="5143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2" marR="0" indent="-514350" marL="131445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88" name="Shape 288"/>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289" name="Shape 289"/>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290" name="Shape 290"/>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6" name="Shape 296"/>
        <p:cNvGrpSpPr/>
        <p:nvPr/>
      </p:nvGrpSpPr>
      <p:grpSpPr>
        <a:xfrm>
          <a:off y="0" x="0"/>
          <a:ext cy="0" cx="0"/>
          <a:chOff y="0" x="0"/>
          <a:chExt cy="0" cx="0"/>
        </a:xfrm>
      </p:grpSpPr>
      <p:sp>
        <p:nvSpPr>
          <p:cNvPr id="297" name="Shape 297"/>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References</a:t>
            </a:r>
          </a:p>
        </p:txBody>
      </p:sp>
      <p:sp>
        <p:nvSpPr>
          <p:cNvPr id="298" name="Shape 298"/>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1312FF"/>
                </a:solidFill>
                <a:latin typeface="Arial Narrow"/>
                <a:ea typeface="Arial Narrow"/>
                <a:cs typeface="Arial Narrow"/>
                <a:sym typeface="Arial Narrow"/>
              </a:rPr>
              <a:t>OpenNode project </a:t>
            </a:r>
            <a:r>
              <a:rPr strike="noStrike" u="sng" b="1" cap="none" baseline="0" sz="2500" lang="it-IT" i="0">
                <a:solidFill>
                  <a:schemeClr val="hlink"/>
                </a:solidFill>
                <a:latin typeface="Arial Narrow"/>
                <a:ea typeface="Arial Narrow"/>
                <a:cs typeface="Arial Narrow"/>
                <a:sym typeface="Arial Narrow"/>
                <a:hlinkClick r:id="rId3"/>
              </a:rPr>
              <a:t>http://www.opennode.eu</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OpenNode. Open Architecture for Secondary Nodes of the Electricity SmartGrid, D1.1 General Requirements, Overall Architecture and Interfaces, 2010.</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 OpenNode.Open Architecture for Secondary Nodes of the Electricity SmartGrid, D1.2 Evaluation of general requirements according state of the art, 2010.</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OpenNode. Open Architecture for Secondary Nodes of the Electricity SmartGrid, D1.3 Functional Use Cases, 2010.</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OpenNode. Open Architecture for Secondary Nodes of the Electricity SmartGrid, D2.1 Hardware and Software Reference Architecture, 2010.</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OpenNode. Open Architecture for Secondary Nodes of the Electricity SmartGrid, D4.3 Analysis of security architecture, 2011.</a:t>
            </a:r>
          </a:p>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1312FF"/>
                </a:solidFill>
                <a:latin typeface="Arial Narrow"/>
                <a:ea typeface="Arial Narrow"/>
                <a:cs typeface="Arial Narrow"/>
                <a:sym typeface="Arial Narrow"/>
              </a:rPr>
              <a:t>OpenMeter project </a:t>
            </a:r>
            <a:r>
              <a:rPr strike="noStrike" u="sng" b="1" cap="none" baseline="0" sz="2500" lang="it-IT" i="0">
                <a:solidFill>
                  <a:schemeClr val="hlink"/>
                </a:solidFill>
                <a:latin typeface="Arial Narrow"/>
                <a:ea typeface="Arial Narrow"/>
                <a:cs typeface="Arial Narrow"/>
                <a:sym typeface="Arial Narrow"/>
                <a:hlinkClick r:id="rId4"/>
              </a:rPr>
              <a:t>http://www.openmeter.com/</a:t>
            </a:r>
          </a:p>
          <a:p>
            <a:pPr algn="l" rtl="0" lvl="1" marR="0" indent="-285750" marL="742950">
              <a:spcBef>
                <a:spcPts val="560"/>
              </a:spcBef>
              <a:spcAft>
                <a:spcPts val="0"/>
              </a:spcAft>
              <a:buClr>
                <a:srgbClr val="FC3E00"/>
              </a:buClr>
              <a:buSzPct val="77272"/>
              <a:buFont typeface="Arial"/>
              <a:buChar char="●"/>
            </a:pPr>
            <a:r>
              <a:rPr strike="noStrike" u="none" b="0" cap="none" baseline="0" sz="2150" lang="it-IT" i="0">
                <a:solidFill>
                  <a:schemeClr val="dk1"/>
                </a:solidFill>
                <a:latin typeface="Arial Narrow"/>
                <a:ea typeface="Arial Narrow"/>
                <a:cs typeface="Arial Narrow"/>
                <a:sym typeface="Arial Narrow"/>
              </a:rPr>
              <a:t>Open public extended network metering, D5.1.3.1 Database and Data Structure for the Meters and More Suite, 2011.</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99" name="Shape 299"/>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300" name="Shape 300"/>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01" name="Shape 301"/>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y="0" x="0"/>
          <a:ext cy="0" cx="0"/>
          <a:chOff y="0" x="0"/>
          <a:chExt cy="0" cx="0"/>
        </a:xfrm>
      </p:grpSpPr>
      <p:sp>
        <p:nvSpPr>
          <p:cNvPr id="308" name="Shape 30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Additional Reading</a:t>
            </a:r>
          </a:p>
        </p:txBody>
      </p:sp>
      <p:sp>
        <p:nvSpPr>
          <p:cNvPr id="309" name="Shape 309"/>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1312FF"/>
                </a:solidFill>
                <a:latin typeface="Arial Narrow"/>
                <a:ea typeface="Arial Narrow"/>
                <a:cs typeface="Arial Narrow"/>
                <a:sym typeface="Arial Narrow"/>
              </a:rPr>
              <a:t>The Perils of Smart Metering </a:t>
            </a:r>
            <a:r>
              <a:rPr strike="noStrike" u="sng" b="0" cap="none" baseline="0" sz="2150" lang="it-IT" i="0">
                <a:solidFill>
                  <a:schemeClr val="hlink"/>
                </a:solidFill>
                <a:latin typeface="Arial Narrow"/>
                <a:ea typeface="Arial Narrow"/>
                <a:cs typeface="Arial Narrow"/>
                <a:sym typeface="Arial Narrow"/>
                <a:hlinkClick r:id="rId3"/>
              </a:rPr>
              <a:t>http://www.lightbluetouchpaper.org/2012/09/17/the-perils-of-smart-metering/</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hlinkClick r:id="rId4"/>
            </a:endParaRPr>
          </a:p>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1312FF"/>
                </a:solidFill>
                <a:latin typeface="Arial Narrow"/>
                <a:ea typeface="Arial Narrow"/>
                <a:cs typeface="Arial Narrow"/>
                <a:sym typeface="Arial Narrow"/>
              </a:rPr>
              <a:t>Smart Metering – Ed Milliband’s Poisoned Chalice</a:t>
            </a:r>
          </a:p>
          <a:p>
            <a:pPr algn="l" rtl="0" lvl="0" marR="0" indent="-342900" marL="342900">
              <a:spcBef>
                <a:spcPts val="560"/>
              </a:spcBef>
              <a:spcAft>
                <a:spcPts val="0"/>
              </a:spcAft>
              <a:buClr>
                <a:srgbClr val="1312FF"/>
              </a:buClr>
              <a:buSzPct val="25000"/>
              <a:buFont typeface="Arial Narrow"/>
              <a:buNone/>
            </a:pPr>
            <a:r>
              <a:rPr strike="noStrike" u="none" b="0" cap="none" baseline="0" sz="2150" lang="it-IT" i="0">
                <a:solidFill>
                  <a:schemeClr val="dk1"/>
                </a:solidFill>
                <a:latin typeface="Arial Narrow"/>
                <a:ea typeface="Arial Narrow"/>
                <a:cs typeface="Arial Narrow"/>
                <a:sym typeface="Arial Narrow"/>
              </a:rPr>
              <a:t>     http://www.cl.cam.ac.uk/~rja14/Papers/SmartMetering-Feb82012.pdf</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86363"/>
              <a:buFont typeface="Arial"/>
              <a:buChar char="●"/>
            </a:pPr>
            <a:r>
              <a:rPr strike="noStrike" u="none" b="0" cap="none" baseline="0" sz="2150" lang="it-IT" i="0">
                <a:solidFill>
                  <a:schemeClr val="dk1"/>
                </a:solidFill>
                <a:latin typeface="Arial Narrow"/>
                <a:ea typeface="Arial Narrow"/>
                <a:cs typeface="Arial Narrow"/>
                <a:sym typeface="Arial Narrow"/>
              </a:rPr>
              <a:t> </a:t>
            </a:r>
            <a:r>
              <a:rPr strike="noStrike" u="none" b="1" cap="none" baseline="0" sz="2500" lang="it-IT" i="0">
                <a:solidFill>
                  <a:srgbClr val="1312FF"/>
                </a:solidFill>
                <a:latin typeface="Arial Narrow"/>
                <a:ea typeface="Arial Narrow"/>
                <a:cs typeface="Arial Narrow"/>
                <a:sym typeface="Arial Narrow"/>
              </a:rPr>
              <a:t>On the security economics of electricity metering    </a:t>
            </a:r>
            <a:r>
              <a:rPr strike="noStrike" u="sng" b="0" cap="none" baseline="0" sz="2150" lang="it-IT" i="0">
                <a:solidFill>
                  <a:schemeClr val="hlink"/>
                </a:solidFill>
                <a:latin typeface="Arial Narrow"/>
                <a:ea typeface="Arial Narrow"/>
                <a:cs typeface="Arial Narrow"/>
                <a:sym typeface="Arial Narrow"/>
                <a:hlinkClick r:id="rId5"/>
              </a:rPr>
              <a:t>http://www.cl.cam.ac.uk/~rja14/Papers/meters-weis.pdf</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hlinkClick r:id="rId6"/>
            </a:endParaRPr>
          </a:p>
          <a:p>
            <a:pPr algn="l" rtl="0" lvl="0" marR="0" indent="-342900" marL="342900">
              <a:spcBef>
                <a:spcPts val="640"/>
              </a:spcBef>
              <a:spcAft>
                <a:spcPts val="0"/>
              </a:spcAft>
              <a:buClr>
                <a:srgbClr val="1312FF"/>
              </a:buClr>
              <a:buSzPct val="86363"/>
              <a:buFont typeface="Arial"/>
              <a:buChar char="●"/>
            </a:pPr>
            <a:r>
              <a:rPr strike="noStrike" u="none" b="0" cap="none" baseline="0" sz="2150" lang="it-IT" i="0">
                <a:solidFill>
                  <a:schemeClr val="dk1"/>
                </a:solidFill>
                <a:latin typeface="Arial Narrow"/>
                <a:ea typeface="Arial Narrow"/>
                <a:cs typeface="Arial Narrow"/>
                <a:sym typeface="Arial Narrow"/>
              </a:rPr>
              <a:t> </a:t>
            </a:r>
            <a:r>
              <a:rPr strike="noStrike" u="none" b="1" cap="none" baseline="0" sz="2500" lang="it-IT" i="0">
                <a:solidFill>
                  <a:srgbClr val="1312FF"/>
                </a:solidFill>
                <a:latin typeface="Arial Narrow"/>
                <a:ea typeface="Arial Narrow"/>
                <a:cs typeface="Arial Narrow"/>
                <a:sym typeface="Arial Narrow"/>
              </a:rPr>
              <a:t>Who controls the off switch?   </a:t>
            </a:r>
            <a:r>
              <a:rPr strike="noStrike" u="none" b="0" cap="none" baseline="0" sz="2150" lang="it-IT" i="0">
                <a:solidFill>
                  <a:schemeClr val="dk1"/>
                </a:solidFill>
                <a:latin typeface="Arial Narrow"/>
                <a:ea typeface="Arial Narrow"/>
                <a:cs typeface="Arial Narrow"/>
                <a:sym typeface="Arial Narrow"/>
              </a:rPr>
              <a:t>http://www.lightbluetouchpaper.org/2010/07/26/who-controls-the-off-</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76000"/>
              <a:buFont typeface="Arial"/>
              <a:buChar char="●"/>
            </a:pPr>
            <a:r>
              <a:rPr strike="noStrike" u="none" b="1" cap="none" baseline="0" sz="2500" lang="it-IT" i="0">
                <a:solidFill>
                  <a:srgbClr val="1312FF"/>
                </a:solidFill>
                <a:latin typeface="Arial Narrow"/>
                <a:ea typeface="Arial Narrow"/>
                <a:cs typeface="Arial Narrow"/>
                <a:sym typeface="Arial Narrow"/>
              </a:rPr>
              <a:t>The Foundation for Information Policy Research </a:t>
            </a:r>
            <a:r>
              <a:rPr strike="noStrike" u="sng" b="0" cap="none" baseline="0" sz="2500" lang="it-IT" i="0">
                <a:solidFill>
                  <a:schemeClr val="hlink"/>
                </a:solidFill>
                <a:latin typeface="Arial Narrow"/>
                <a:ea typeface="Arial Narrow"/>
                <a:cs typeface="Arial Narrow"/>
                <a:sym typeface="Arial Narrow"/>
                <a:hlinkClick r:id="rId7"/>
              </a:rPr>
              <a:t>http://www.fipr.org/100110smartmeters.pdf</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310" name="Shape 31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311" name="Shape 31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312" name="Shape 31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Smart Grids</a:t>
            </a:r>
          </a:p>
        </p:txBody>
      </p:sp>
      <p:sp>
        <p:nvSpPr>
          <p:cNvPr id="76" name="Shape 76"/>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is an electricity network that can integrate in a cost-efficient manner the behavior and actions of all users connected to it - generators, consumers and those that do both</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They use information and communication technologies to optimize the transmission and distribution of electricity from suppliers to consumers</a:t>
            </a:r>
          </a:p>
        </p:txBody>
      </p:sp>
      <p:sp>
        <p:nvSpPr>
          <p:cNvPr id="77" name="Shape 7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78" name="Shape 7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79" name="Shape 7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y="0" x="0"/>
          <a:ext cy="0" cx="0"/>
          <a:chOff y="0" x="0"/>
          <a:chExt cy="0" cx="0"/>
        </a:xfrm>
      </p:grpSpPr>
      <p:sp>
        <p:nvSpPr>
          <p:cNvPr id="86" name="Shape 86"/>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Open Node Architecture</a:t>
            </a:r>
          </a:p>
        </p:txBody>
      </p:sp>
      <p:sp>
        <p:nvSpPr>
          <p:cNvPr id="87" name="Shape 87"/>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88" name="Shape 88"/>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89" name="Shape 89"/>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pic>
        <p:nvPicPr>
          <p:cNvPr id="90" name="Shape 90"/>
          <p:cNvPicPr preferRelativeResize="0"/>
          <p:nvPr/>
        </p:nvPicPr>
        <p:blipFill>
          <a:blip r:embed="rId3"/>
          <a:stretch>
            <a:fillRect/>
          </a:stretch>
        </p:blipFill>
        <p:spPr>
          <a:xfrm>
            <a:off y="1500174" x="785785"/>
            <a:ext cy="4524956" cx="7715303"/>
          </a:xfrm>
          <a:prstGeom prst="rect">
            <a:avLst/>
          </a:prstGeom>
        </p:spPr>
      </p:pic>
      <p:sp>
        <p:nvSpPr>
          <p:cNvPr id="91" name="Shape 91"/>
          <p:cNvSpPr txBox="1"/>
          <p:nvPr>
            <p:ph idx="1" type="body"/>
          </p:nvPr>
        </p:nvSpPr>
        <p:spPr>
          <a:xfrm>
            <a:off y="1500174" x="785785"/>
            <a:ext cy="4524955" cx="7715304"/>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a:pPr>
              <a:spcBef>
                <a:spcPts val="0"/>
              </a:spcBef>
              <a:buNone/>
            </a:pPr>
            <a:r>
              <a:t/>
            </a: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sp>
        <p:nvSpPr>
          <p:cNvPr id="98" name="Shape 98"/>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Smart Meter (SM)</a:t>
            </a:r>
          </a:p>
        </p:txBody>
      </p:sp>
      <p:sp>
        <p:nvSpPr>
          <p:cNvPr id="99" name="Shape 99"/>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An electrical meter that records consumption of electric energy in intervals of an hour or less and communicates that information at least daily back to the utility for monitoring and billing purposes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They enable two-way communication between the meter and the central system</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They can gather data for remote reporting</a:t>
            </a:r>
          </a:p>
        </p:txBody>
      </p:sp>
      <p:sp>
        <p:nvSpPr>
          <p:cNvPr id="100" name="Shape 100"/>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01" name="Shape 101"/>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02" name="Shape 102"/>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y="0" x="0"/>
          <a:ext cy="0" cx="0"/>
          <a:chOff y="0" x="0"/>
          <a:chExt cy="0" cx="0"/>
        </a:xfrm>
      </p:grpSpPr>
      <p:sp>
        <p:nvSpPr>
          <p:cNvPr id="109" name="Shape 109"/>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Secondary Substation Node (SSN)</a:t>
            </a:r>
          </a:p>
        </p:txBody>
      </p:sp>
      <p:sp>
        <p:nvSpPr>
          <p:cNvPr id="110" name="Shape 110"/>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The SSN is the essential component of the future smart distribution grid</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It is the link between the SMs and the control system / the Middleware</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Provides the integration of the metering  infrastructure with other activities at the utilities and third parties</a:t>
            </a:r>
          </a:p>
          <a:p>
            <a:pPr algn="l" rtl="0" lvl="0" marR="0" indent="-342900" marL="342900">
              <a:spcBef>
                <a:spcPts val="640"/>
              </a:spcBef>
              <a:spcAft>
                <a:spcPts val="0"/>
              </a:spcAft>
              <a:buClr>
                <a:srgbClr val="1312FF"/>
              </a:buClr>
              <a:buSzPct val="59375"/>
              <a:buFont typeface="Arial"/>
              <a:buChar char="●"/>
            </a:pPr>
            <a:r>
              <a:rPr strike="noStrike" u="none" b="1" cap="none" baseline="0" sz="3200" lang="it-IT" i="0">
                <a:solidFill>
                  <a:srgbClr val="1312FF"/>
                </a:solidFill>
                <a:latin typeface="Arial Narrow"/>
                <a:ea typeface="Arial Narrow"/>
                <a:cs typeface="Arial Narrow"/>
                <a:sym typeface="Arial Narrow"/>
              </a:rPr>
              <a:t>Performs functions of Grid Automation, can  be remotely controlled and is even able to take decisions by itself</a:t>
            </a:r>
          </a:p>
        </p:txBody>
      </p:sp>
      <p:sp>
        <p:nvSpPr>
          <p:cNvPr id="111" name="Shape 111"/>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12" name="Shape 112"/>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13" name="Shape 113"/>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Middleware (MW)</a:t>
            </a:r>
          </a:p>
        </p:txBody>
      </p:sp>
      <p:sp>
        <p:nvSpPr>
          <p:cNvPr id="121" name="Shape 121"/>
          <p:cNvSpPr txBox="1"/>
          <p:nvPr>
            <p:ph idx="1" type="body"/>
          </p:nvPr>
        </p:nvSpPr>
        <p:spPr>
          <a:xfrm>
            <a:off y="1052736" x="251519"/>
            <a:ext cy="5040899" cx="86409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70370"/>
              <a:buFont typeface="Arial"/>
              <a:buChar char="●"/>
            </a:pPr>
            <a:r>
              <a:rPr strike="noStrike" u="none" b="1" cap="none" baseline="0" sz="2700" lang="it-IT" i="0">
                <a:solidFill>
                  <a:srgbClr val="1312FF"/>
                </a:solidFill>
                <a:latin typeface="Arial Narrow"/>
                <a:ea typeface="Arial Narrow"/>
                <a:cs typeface="Arial Narrow"/>
                <a:sym typeface="Arial Narrow"/>
              </a:rPr>
              <a:t>The Middleware is a central software that runs in the Control  Centre of the Utility who owns the distribution power grid </a:t>
            </a:r>
          </a:p>
          <a:p>
            <a:pPr algn="l" rtl="0" lvl="0" marR="0" indent="-342900" marL="342900">
              <a:spcBef>
                <a:spcPts val="640"/>
              </a:spcBef>
              <a:spcAft>
                <a:spcPts val="0"/>
              </a:spcAft>
              <a:buClr>
                <a:srgbClr val="1312FF"/>
              </a:buClr>
              <a:buSzPct val="70370"/>
              <a:buFont typeface="Arial"/>
              <a:buChar char="●"/>
            </a:pPr>
            <a:r>
              <a:rPr strike="noStrike" u="none" b="1" cap="none" baseline="0" sz="2700" lang="it-IT" i="0">
                <a:solidFill>
                  <a:srgbClr val="1312FF"/>
                </a:solidFill>
                <a:latin typeface="Arial Narrow"/>
                <a:ea typeface="Arial Narrow"/>
                <a:cs typeface="Arial Narrow"/>
                <a:sym typeface="Arial Narrow"/>
              </a:rPr>
              <a:t> Is the gate of the SSNs to the Utilities systems: transferring</a:t>
            </a:r>
          </a:p>
          <a:p>
            <a:pPr algn="l" rtl="0" lvl="0" marR="0" indent="-342900" marL="342900">
              <a:spcBef>
                <a:spcPts val="640"/>
              </a:spcBef>
              <a:spcAft>
                <a:spcPts val="0"/>
              </a:spcAft>
              <a:buClr>
                <a:srgbClr val="1312FF"/>
              </a:buClr>
              <a:buSzPct val="70370"/>
              <a:buFont typeface="Arial"/>
              <a:buChar char="●"/>
            </a:pPr>
            <a:r>
              <a:rPr strike="noStrike" u="none" b="1" cap="none" baseline="0" sz="2700" lang="it-IT" i="0">
                <a:solidFill>
                  <a:srgbClr val="1312FF"/>
                </a:solidFill>
                <a:latin typeface="Arial Narrow"/>
                <a:ea typeface="Arial Narrow"/>
                <a:cs typeface="Arial Narrow"/>
                <a:sym typeface="Arial Narrow"/>
              </a:rPr>
              <a:t>and integrating data in both ways</a:t>
            </a:r>
          </a:p>
          <a:p>
            <a:pPr algn="l" rtl="0" lvl="0" marR="0" indent="-342900" marL="342900">
              <a:spcBef>
                <a:spcPts val="640"/>
              </a:spcBef>
              <a:spcAft>
                <a:spcPts val="0"/>
              </a:spcAft>
              <a:buClr>
                <a:srgbClr val="1312FF"/>
              </a:buClr>
              <a:buSzPct val="70370"/>
              <a:buFont typeface="Arial"/>
              <a:buChar char="●"/>
            </a:pPr>
            <a:r>
              <a:rPr strike="noStrike" u="none" b="1" cap="none" baseline="0" sz="2700" lang="it-IT" i="0">
                <a:solidFill>
                  <a:srgbClr val="1312FF"/>
                </a:solidFill>
                <a:latin typeface="Arial Narrow"/>
                <a:ea typeface="Arial Narrow"/>
                <a:cs typeface="Arial Narrow"/>
                <a:sym typeface="Arial Narrow"/>
              </a:rPr>
              <a:t> Manages the technical data and the storage of events and readings of the assets considered at OpenNode: SSN, SM and other devices</a:t>
            </a:r>
          </a:p>
          <a:p>
            <a:pPr algn="l" rtl="0" lvl="0" marR="0" indent="-342900" marL="342900">
              <a:spcBef>
                <a:spcPts val="640"/>
              </a:spcBef>
              <a:spcAft>
                <a:spcPts val="0"/>
              </a:spcAft>
              <a:buClr>
                <a:srgbClr val="1312FF"/>
              </a:buClr>
              <a:buSzPct val="70370"/>
              <a:buFont typeface="Arial"/>
              <a:buChar char="●"/>
            </a:pPr>
            <a:r>
              <a:rPr strike="noStrike" u="none" b="1" cap="none" baseline="0" sz="2700" lang="it-IT" i="0">
                <a:solidFill>
                  <a:srgbClr val="1312FF"/>
                </a:solidFill>
                <a:latin typeface="Arial Narrow"/>
                <a:ea typeface="Arial Narrow"/>
                <a:cs typeface="Arial Narrow"/>
                <a:sym typeface="Arial Narrow"/>
              </a:rPr>
              <a:t> Sits in a privileged position, because is the first system that is aware of all the grid information:</a:t>
            </a:r>
          </a:p>
          <a:p>
            <a:pPr algn="l" rtl="0" lvl="1" marR="0" indent="-285750" marL="742950">
              <a:spcBef>
                <a:spcPts val="560"/>
              </a:spcBef>
              <a:spcAft>
                <a:spcPts val="0"/>
              </a:spcAft>
              <a:buClr>
                <a:srgbClr val="FC3E00"/>
              </a:buClr>
              <a:buSzPct val="70833"/>
              <a:buFont typeface="Arial"/>
              <a:buChar char="●"/>
            </a:pPr>
            <a:r>
              <a:rPr strike="noStrike" u="none" b="0" cap="none" baseline="0" sz="2400" lang="it-IT" i="0">
                <a:solidFill>
                  <a:srgbClr val="FC3E00"/>
                </a:solidFill>
                <a:latin typeface="Arial Narrow"/>
                <a:ea typeface="Arial Narrow"/>
                <a:cs typeface="Arial Narrow"/>
                <a:sym typeface="Arial Narrow"/>
              </a:rPr>
              <a:t> Must supervise the LV/MV grid status from the data and events   that arrive at the MW</a:t>
            </a:r>
          </a:p>
          <a:p>
            <a:pPr algn="l" rtl="0" lvl="1" marR="0" indent="-285750" marL="742950">
              <a:spcBef>
                <a:spcPts val="560"/>
              </a:spcBef>
              <a:spcAft>
                <a:spcPts val="0"/>
              </a:spcAft>
              <a:buClr>
                <a:srgbClr val="FC3E00"/>
              </a:buClr>
              <a:buSzPct val="70833"/>
              <a:buFont typeface="Arial"/>
              <a:buChar char="●"/>
            </a:pPr>
            <a:r>
              <a:rPr strike="noStrike" u="none" b="0" cap="none" baseline="0" sz="2400" lang="it-IT" i="0">
                <a:solidFill>
                  <a:srgbClr val="FC3E00"/>
                </a:solidFill>
                <a:latin typeface="Arial Narrow"/>
                <a:ea typeface="Arial Narrow"/>
                <a:cs typeface="Arial Narrow"/>
                <a:sym typeface="Arial Narrow"/>
              </a:rPr>
              <a:t> May perform some autonomous actions</a:t>
            </a:r>
          </a:p>
        </p:txBody>
      </p:sp>
      <p:sp>
        <p:nvSpPr>
          <p:cNvPr id="122" name="Shape 122"/>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23" name="Shape 123"/>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24" name="Shape 124"/>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y="0" x="0"/>
          <a:ext cy="0" cx="0"/>
          <a:chOff y="0" x="0"/>
          <a:chExt cy="0" cx="0"/>
        </a:xfrm>
      </p:grpSpPr>
      <p:sp>
        <p:nvSpPr>
          <p:cNvPr id="131" name="Shape 131"/>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SM  Reading for Billing Purposes</a:t>
            </a:r>
          </a:p>
        </p:txBody>
      </p:sp>
      <p:sp>
        <p:nvSpPr>
          <p:cNvPr id="132" name="Shape 132"/>
          <p:cNvSpPr txBox="1"/>
          <p:nvPr>
            <p:ph idx="1" type="body"/>
          </p:nvPr>
        </p:nvSpPr>
        <p:spPr>
          <a:xfrm>
            <a:off y="1052736" x="251519"/>
            <a:ext cy="5040783" cx="864096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The SSN will periodically gather metering information for billing from the SMs connected to it according to a configurable time period</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It will store this information in its internal DB </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It will periodically report this information up to the MW on a configurable time period</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The information will be stored in the Middleware DB</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This information will be periodically sent by the MW to the corresponding Utility Services that need the information</a:t>
            </a:r>
          </a:p>
          <a:p>
            <a:pPr algn="l" rtl="0" lvl="0" marR="0" indent="-342900" marL="342900">
              <a:spcBef>
                <a:spcPts val="640"/>
              </a:spcBef>
              <a:spcAft>
                <a:spcPts val="0"/>
              </a:spcAft>
              <a:buClr>
                <a:srgbClr val="1312FF"/>
              </a:buClr>
              <a:buSzPct val="63333"/>
              <a:buFont typeface="Arial"/>
              <a:buChar char="●"/>
            </a:pPr>
            <a:r>
              <a:rPr strike="noStrike" u="none" b="1" cap="none" baseline="0" sz="2950" lang="it-IT" i="0">
                <a:solidFill>
                  <a:srgbClr val="1312FF"/>
                </a:solidFill>
                <a:latin typeface="Arial Narrow"/>
                <a:ea typeface="Arial Narrow"/>
                <a:cs typeface="Arial Narrow"/>
                <a:sym typeface="Arial Narrow"/>
              </a:rPr>
              <a:t>In some countries, a direct SM information access is necessary for some Utility Services</a:t>
            </a:r>
          </a:p>
        </p:txBody>
      </p:sp>
      <p:sp>
        <p:nvSpPr>
          <p:cNvPr id="133" name="Shape 13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34" name="Shape 13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35" name="Shape 13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y="0" x="0"/>
          <a:ext cy="0" cx="0"/>
          <a:chOff y="0" x="0"/>
          <a:chExt cy="0" cx="0"/>
        </a:xfrm>
      </p:grpSpPr>
      <p:sp>
        <p:nvSpPr>
          <p:cNvPr id="142" name="Shape 142"/>
          <p:cNvSpPr txBox="1"/>
          <p:nvPr>
            <p:ph type="title"/>
          </p:nvPr>
        </p:nvSpPr>
        <p:spPr>
          <a:xfrm>
            <a:off y="274637" x="457200"/>
            <a:ext cy="633412" cx="6059015"/>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it-IT" i="0">
                <a:solidFill>
                  <a:schemeClr val="lt1"/>
                </a:solidFill>
                <a:latin typeface="Arial Narrow"/>
                <a:ea typeface="Arial Narrow"/>
                <a:cs typeface="Arial Narrow"/>
                <a:sym typeface="Arial Narrow"/>
              </a:rPr>
              <a:t>Main actors</a:t>
            </a:r>
          </a:p>
        </p:txBody>
      </p:sp>
      <p:sp>
        <p:nvSpPr>
          <p:cNvPr id="143" name="Shape 143"/>
          <p:cNvSpPr txBox="1"/>
          <p:nvPr>
            <p:ph idx="11" type="ftr"/>
          </p:nvPr>
        </p:nvSpPr>
        <p:spPr>
          <a:xfrm>
            <a:off y="6237312" x="2411759"/>
            <a:ext cy="457200" cx="4465638"/>
          </a:xfrm>
          <a:prstGeom prst="rect">
            <a:avLst/>
          </a:prstGeom>
          <a:noFill/>
          <a:ln>
            <a:noFill/>
          </a:ln>
        </p:spPr>
        <p:txBody>
          <a:bodyPr bIns="45700" rIns="91425" lIns="91425" tIns="45700" anchor="t" anchorCtr="0">
            <a:noAutofit/>
          </a:bodyPr>
          <a:lstStyle/>
          <a:p>
            <a:pPr algn="ctr" rtl="0" lvl="0" marR="0" indent="0" marL="0">
              <a:spcBef>
                <a:spcPts val="0"/>
              </a:spcBef>
              <a:buSzPct val="25000"/>
              <a:buNone/>
            </a:pPr>
            <a:r>
              <a:rPr strike="noStrike" u="none" b="0" cap="none" baseline="0" sz="1400" lang="it-IT" i="0">
                <a:solidFill>
                  <a:schemeClr val="dk1"/>
                </a:solidFill>
                <a:latin typeface="Arial Narrow"/>
                <a:ea typeface="Arial Narrow"/>
                <a:cs typeface="Arial Narrow"/>
                <a:sym typeface="Arial Narrow"/>
              </a:rPr>
              <a:t>Massacci - Paci - Tran - Security Engineering</a:t>
            </a:r>
          </a:p>
        </p:txBody>
      </p:sp>
      <p:sp>
        <p:nvSpPr>
          <p:cNvPr id="144" name="Shape 144"/>
          <p:cNvSpPr txBox="1"/>
          <p:nvPr>
            <p:ph idx="12" type="sldNum"/>
          </p:nvPr>
        </p:nvSpPr>
        <p:spPr>
          <a:xfrm>
            <a:off y="6237312" x="7956375"/>
            <a:ext cy="457200" cx="968895"/>
          </a:xfrm>
          <a:prstGeom prst="rect">
            <a:avLst/>
          </a:prstGeom>
          <a:noFill/>
          <a:ln>
            <a:noFill/>
          </a:ln>
        </p:spPr>
        <p:txBody>
          <a:bodyPr bIns="45700" rIns="91425" lIns="91425" tIns="45700" anchor="t" anchorCtr="0">
            <a:noAutofit/>
          </a:bodyPr>
          <a:lstStyle/>
          <a:p>
            <a:pPr algn="r" rtl="0" lvl="0" marR="0" indent="0" marL="0">
              <a:spcBef>
                <a:spcPts val="0"/>
              </a:spcBef>
              <a:buSzPct val="25000"/>
              <a:buNone/>
            </a:pPr>
            <a:r>
              <a:rPr strike="noStrike" u="none" b="0" cap="none" baseline="0" sz="1200" lang="it-IT" i="0">
                <a:solidFill>
                  <a:srgbClr val="008000"/>
                </a:solidFill>
                <a:latin typeface="Arial Narrow"/>
                <a:ea typeface="Arial Narrow"/>
                <a:cs typeface="Arial Narrow"/>
                <a:sym typeface="Arial Narrow"/>
              </a:rPr>
              <a:t>►</a:t>
            </a:r>
            <a:r>
              <a:rPr strike="noStrike" u="none" b="0" cap="none" baseline="0" sz="1200" lang="it-IT" i="0">
                <a:solidFill>
                  <a:schemeClr val="folHlink"/>
                </a:solidFill>
                <a:latin typeface="Arial Narrow"/>
                <a:ea typeface="Arial Narrow"/>
                <a:cs typeface="Arial Narrow"/>
                <a:sym typeface="Arial Narrow"/>
              </a:rPr>
              <a:t>  </a:t>
            </a:r>
          </a:p>
        </p:txBody>
      </p:sp>
      <p:sp>
        <p:nvSpPr>
          <p:cNvPr id="145" name="Shape 145"/>
          <p:cNvSpPr txBox="1"/>
          <p:nvPr>
            <p:ph idx="10" type="dt"/>
          </p:nvPr>
        </p:nvSpPr>
        <p:spPr>
          <a:xfrm>
            <a:off y="6237312" x="179511"/>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it-IT"/>
              <a:t> </a:t>
            </a:r>
          </a:p>
        </p:txBody>
      </p:sp>
      <p:pic>
        <p:nvPicPr>
          <p:cNvPr id="146" name="Shape 146"/>
          <p:cNvPicPr preferRelativeResize="0"/>
          <p:nvPr/>
        </p:nvPicPr>
        <p:blipFill>
          <a:blip r:embed="rId3"/>
          <a:stretch>
            <a:fillRect/>
          </a:stretch>
        </p:blipFill>
        <p:spPr>
          <a:xfrm>
            <a:off y="1705768" x="811529"/>
            <a:ext cy="3733799" cx="7520939"/>
          </a:xfrm>
          <a:prstGeom prst="rect">
            <a:avLst/>
          </a:prstGeom>
        </p:spPr>
      </p:pic>
      <p:sp>
        <p:nvSpPr>
          <p:cNvPr id="147" name="Shape 147"/>
          <p:cNvSpPr txBox="1"/>
          <p:nvPr>
            <p:ph idx="1" type="body"/>
          </p:nvPr>
        </p:nvSpPr>
        <p:spPr>
          <a:xfrm>
            <a:off y="1705768" x="811529"/>
            <a:ext cy="3733800" cx="7520939"/>
          </a:xfrm>
          <a:prstGeom prst="rect">
            <a:avLst/>
          </a:prstGeom>
          <a:noFill/>
          <a:ln w="9525" cap="flat">
            <a:solidFill>
              <a:srgbClr val="000000"/>
            </a:solidFill>
            <a:prstDash val="solid"/>
            <a:round/>
            <a:headEnd w="med" len="med" type="none"/>
            <a:tailEnd w="med" len="med" type="none"/>
          </a:ln>
        </p:spPr>
        <p:txBody>
          <a:bodyPr bIns="91425" rIns="91425" lIns="91425" tIns="91425" anchor="t" anchorCtr="0">
            <a:noAutofit/>
          </a:bodyPr>
          <a:lstStyle/>
          <a:p>
            <a:pPr>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Custom Theme">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