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  <p:sldMasterId id="2147483756" r:id="rId6"/>
    <p:sldMasterId id="2147483768" r:id="rId7"/>
  </p:sldMasterIdLst>
  <p:notesMasterIdLst>
    <p:notesMasterId r:id="rId33"/>
  </p:notesMasterIdLst>
  <p:handoutMasterIdLst>
    <p:handoutMasterId r:id="rId34"/>
  </p:handoutMasterIdLst>
  <p:sldIdLst>
    <p:sldId id="256" r:id="rId8"/>
    <p:sldId id="285" r:id="rId9"/>
    <p:sldId id="289" r:id="rId10"/>
    <p:sldId id="303" r:id="rId11"/>
    <p:sldId id="287" r:id="rId12"/>
    <p:sldId id="290" r:id="rId13"/>
    <p:sldId id="305" r:id="rId14"/>
    <p:sldId id="294" r:id="rId15"/>
    <p:sldId id="291" r:id="rId16"/>
    <p:sldId id="292" r:id="rId17"/>
    <p:sldId id="293" r:id="rId18"/>
    <p:sldId id="302" r:id="rId19"/>
    <p:sldId id="306" r:id="rId20"/>
    <p:sldId id="296" r:id="rId21"/>
    <p:sldId id="304" r:id="rId22"/>
    <p:sldId id="307" r:id="rId23"/>
    <p:sldId id="257" r:id="rId24"/>
    <p:sldId id="297" r:id="rId25"/>
    <p:sldId id="298" r:id="rId26"/>
    <p:sldId id="299" r:id="rId27"/>
    <p:sldId id="300" r:id="rId28"/>
    <p:sldId id="308" r:id="rId29"/>
    <p:sldId id="309" r:id="rId30"/>
    <p:sldId id="301" r:id="rId31"/>
    <p:sldId id="310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8" autoAdjust="0"/>
    <p:restoredTop sz="94660"/>
  </p:normalViewPr>
  <p:slideViewPr>
    <p:cSldViewPr>
      <p:cViewPr varScale="1">
        <p:scale>
          <a:sx n="63" d="100"/>
          <a:sy n="63" d="100"/>
        </p:scale>
        <p:origin x="-108" y="-17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3174144" cy="479681"/>
          </a:xfrm>
          <a:prstGeom prst="rect">
            <a:avLst/>
          </a:prstGeom>
          <a:noFill/>
          <a:ln>
            <a:noFill/>
          </a:ln>
        </p:spPr>
        <p:txBody>
          <a:bodyPr vert="horz" lIns="19408" tIns="0" rIns="19408" bIns="0" anchor="ctr" anchorCtr="1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sz="1400"/>
            </a:pPr>
            <a:endParaRPr lang="en-US" sz="15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140672" y="1"/>
            <a:ext cx="3174144" cy="479681"/>
          </a:xfrm>
          <a:prstGeom prst="rect">
            <a:avLst/>
          </a:prstGeom>
          <a:noFill/>
          <a:ln>
            <a:noFill/>
          </a:ln>
        </p:spPr>
        <p:txBody>
          <a:bodyPr vert="horz" lIns="19408" tIns="0" rIns="19408" bIns="0" anchor="ctr" anchorCtr="1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sz="1400"/>
            </a:pPr>
            <a:fld id="{0F0AE631-22F6-457D-A233-75F78ED3BC84}" type="datetimeFigureOut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  <a:defRPr sz="1400"/>
              </a:pPr>
              <a:t>4/6/2010</a:t>
            </a:fld>
            <a:endParaRPr lang="en-US" sz="15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121141"/>
            <a:ext cx="3174144" cy="479681"/>
          </a:xfrm>
          <a:prstGeom prst="rect">
            <a:avLst/>
          </a:prstGeom>
          <a:noFill/>
          <a:ln>
            <a:noFill/>
          </a:ln>
        </p:spPr>
        <p:txBody>
          <a:bodyPr vert="horz" lIns="19408" tIns="0" rIns="19408" bIns="0" anchor="b" anchorCtr="1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sz="1400"/>
            </a:pPr>
            <a:endParaRPr lang="en-US" sz="15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140672" y="9121141"/>
            <a:ext cx="3174144" cy="479681"/>
          </a:xfrm>
          <a:prstGeom prst="rect">
            <a:avLst/>
          </a:prstGeom>
          <a:noFill/>
          <a:ln>
            <a:noFill/>
          </a:ln>
        </p:spPr>
        <p:txBody>
          <a:bodyPr vert="horz" lIns="19408" tIns="0" rIns="19408" bIns="0" anchor="b" anchorCtr="1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sz="1400"/>
            </a:pPr>
            <a:fld id="{EACEC528-AE81-4A30-886D-4CFA3DDC480C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  <a:defRPr sz="1400"/>
              </a:pPr>
              <a:t>‹N›</a:t>
            </a:fld>
            <a:endParaRPr lang="en-US" sz="15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Move="1" noResize="1"/>
          </p:cNvSpPr>
          <p:nvPr/>
        </p:nvSpPr>
        <p:spPr>
          <a:xfrm>
            <a:off x="0" y="0"/>
            <a:ext cx="7315200" cy="9601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en-US" sz="2500" dirty="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egnaposto intestazione 2"/>
          <p:cNvSpPr txBox="1">
            <a:spLocks noGrp="1"/>
          </p:cNvSpPr>
          <p:nvPr>
            <p:ph type="hdr" sz="quarter"/>
          </p:nvPr>
        </p:nvSpPr>
        <p:spPr>
          <a:xfrm>
            <a:off x="-384" y="1"/>
            <a:ext cx="3169920" cy="482705"/>
          </a:xfrm>
          <a:prstGeom prst="rect">
            <a:avLst/>
          </a:prstGeom>
          <a:noFill/>
          <a:ln>
            <a:noFill/>
          </a:ln>
        </p:spPr>
        <p:txBody>
          <a:bodyPr wrap="square" lIns="95139" tIns="49472" rIns="95139" bIns="49472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lang="en-US" sz="19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idx="1"/>
          </p:nvPr>
        </p:nvSpPr>
        <p:spPr>
          <a:xfrm>
            <a:off x="4143359" y="1"/>
            <a:ext cx="3169920" cy="480437"/>
          </a:xfrm>
          <a:prstGeom prst="rect">
            <a:avLst/>
          </a:prstGeom>
          <a:noFill/>
          <a:ln>
            <a:noFill/>
          </a:ln>
        </p:spPr>
        <p:txBody>
          <a:bodyPr wrap="square" lIns="95139" tIns="49472" rIns="95139" bIns="49472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833D5B0D-8479-404A-95CB-DA956C8E76C3}" type="datetimeFigureOut">
              <a:rPr/>
              <a:pPr lvl="0"/>
              <a:t>4/6/2010</a:t>
            </a:fld>
            <a:endParaRPr lang="en-US"/>
          </a:p>
        </p:txBody>
      </p:sp>
      <p:sp>
        <p:nvSpPr>
          <p:cNvPr id="5" name="Segnaposto immagine diapositiva 4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Segnaposto note 5"/>
          <p:cNvSpPr txBox="1">
            <a:spLocks noGrp="1"/>
          </p:cNvSpPr>
          <p:nvPr>
            <p:ph type="body" sz="quarter" idx="3"/>
          </p:nvPr>
        </p:nvSpPr>
        <p:spPr>
          <a:xfrm>
            <a:off x="731519" y="4560571"/>
            <a:ext cx="5852159" cy="4320917"/>
          </a:xfrm>
          <a:prstGeom prst="rect">
            <a:avLst/>
          </a:prstGeom>
          <a:noFill/>
          <a:ln>
            <a:noFill/>
          </a:ln>
        </p:spPr>
        <p:txBody>
          <a:bodyPr lIns="95139" tIns="49472" rIns="95139" bIns="49472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/>
          </a:p>
        </p:txBody>
      </p:sp>
      <p:sp>
        <p:nvSpPr>
          <p:cNvPr id="7" name="Segnaposto piè di pagina 6"/>
          <p:cNvSpPr txBox="1">
            <a:spLocks noGrp="1"/>
          </p:cNvSpPr>
          <p:nvPr>
            <p:ph type="ftr" sz="quarter" idx="4"/>
          </p:nvPr>
        </p:nvSpPr>
        <p:spPr>
          <a:xfrm>
            <a:off x="-384" y="9116983"/>
            <a:ext cx="3169920" cy="482705"/>
          </a:xfrm>
          <a:prstGeom prst="rect">
            <a:avLst/>
          </a:prstGeom>
          <a:noFill/>
          <a:ln>
            <a:noFill/>
          </a:ln>
        </p:spPr>
        <p:txBody>
          <a:bodyPr wrap="square" lIns="95139" tIns="49472" rIns="95139" bIns="49472" anchor="b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lang="en-US" sz="19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egnaposto numero diapositiva 7"/>
          <p:cNvSpPr txBox="1">
            <a:spLocks noGrp="1"/>
          </p:cNvSpPr>
          <p:nvPr>
            <p:ph type="sldNum" sz="quarter" idx="5"/>
          </p:nvPr>
        </p:nvSpPr>
        <p:spPr>
          <a:xfrm>
            <a:off x="4143359" y="9119251"/>
            <a:ext cx="3169920" cy="480437"/>
          </a:xfrm>
          <a:prstGeom prst="rect">
            <a:avLst/>
          </a:prstGeom>
          <a:noFill/>
          <a:ln>
            <a:noFill/>
          </a:ln>
        </p:spPr>
        <p:txBody>
          <a:bodyPr wrap="square" lIns="95139" tIns="49472" rIns="95139" bIns="49472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  <a:defRPr lang="en-US" sz="13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481AC64E-38C1-4F07-B8EA-0C940A470D00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Calibri" pitchFamily="34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0"/>
          <a:lstStyle/>
          <a:p>
            <a:pPr algn="r"/>
            <a:fld id="{AEE5D5FD-624A-4F93-9D2E-F68E0FC1CA2B}" type="slidenum">
              <a:rPr/>
              <a:pPr algn="r"/>
              <a:t>1</a:t>
            </a:fld>
            <a:endParaRPr lang="en-US" sz="1300" dirty="0">
              <a:latin typeface="Times New Roman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4320540"/>
          </a:xfrm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4320540"/>
          </a:xfrm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313180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r>
              <a:rPr lang="en-US" kern="1200" dirty="0"/>
              <a:t>Runtime enforcement – monitors program executions</a:t>
            </a:r>
          </a:p>
          <a:p>
            <a:pPr lvl="0">
              <a:buNone/>
            </a:pPr>
            <a:r>
              <a:rPr lang="en-US" kern="1200" dirty="0"/>
              <a:t>Security policy – 2 examples:</a:t>
            </a:r>
          </a:p>
          <a:p>
            <a:pPr lvl="0">
              <a:buNone/>
            </a:pPr>
            <a:r>
              <a:rPr lang="en-US" kern="1200" dirty="0"/>
              <a:t>for programs: the application does not send your Personal address book over the internet</a:t>
            </a:r>
          </a:p>
          <a:p>
            <a:pPr lvl="0">
              <a:buNone/>
            </a:pPr>
            <a:r>
              <a:rPr lang="en-US" kern="1200" dirty="0"/>
              <a:t>for processes: the business process complies with the laws and regulations.</a:t>
            </a:r>
          </a:p>
          <a:p>
            <a:pPr lvl="0">
              <a:buNone/>
            </a:pPr>
            <a:r>
              <a:rPr lang="en-US" kern="1200" dirty="0"/>
              <a:t>At theoretical level: just a predicate over executions. Predicate holds mean that the execution complies with the policy, the predicate does not hold – the executions violates the policy.</a:t>
            </a:r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12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13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14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313180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r>
              <a:rPr lang="en-US" kern="1200" dirty="0"/>
              <a:t>Runtime enforcement – monitors program executions</a:t>
            </a:r>
          </a:p>
          <a:p>
            <a:pPr lvl="0">
              <a:buNone/>
            </a:pPr>
            <a:r>
              <a:rPr lang="en-US" kern="1200" dirty="0"/>
              <a:t>Security policy – 2 examples:</a:t>
            </a:r>
          </a:p>
          <a:p>
            <a:pPr lvl="0">
              <a:buNone/>
            </a:pPr>
            <a:r>
              <a:rPr lang="en-US" kern="1200" dirty="0"/>
              <a:t>for programs: the application does not send your Personal address book over the internet</a:t>
            </a:r>
          </a:p>
          <a:p>
            <a:pPr lvl="0">
              <a:buNone/>
            </a:pPr>
            <a:r>
              <a:rPr lang="en-US" kern="1200" dirty="0"/>
              <a:t>for processes: the business process complies with the laws and regulations.</a:t>
            </a:r>
          </a:p>
          <a:p>
            <a:pPr lvl="0">
              <a:buNone/>
            </a:pPr>
            <a:r>
              <a:rPr lang="en-US" kern="1200" dirty="0"/>
              <a:t>At theoretical level: just a predicate over executions. Predicate holds mean that the execution complies with the policy, the predicate does not hold – the executions violates the policy.</a:t>
            </a:r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15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16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17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18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19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0"/>
          <a:lstStyle/>
          <a:p>
            <a:pPr algn="r"/>
            <a:fld id="{AEE5D5FD-624A-4F93-9D2E-F68E0FC1CA2B}" type="slidenum">
              <a:rPr/>
              <a:pPr algn="r"/>
              <a:t>2</a:t>
            </a:fld>
            <a:endParaRPr lang="en-US" sz="1300" dirty="0">
              <a:latin typeface="Times New Roman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20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21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22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23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24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25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endParaRPr lang="en-US" kern="1200" dirty="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313180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r>
              <a:rPr lang="en-US" kern="1200" dirty="0"/>
              <a:t>Runtime enforcement – monitors program executions</a:t>
            </a:r>
          </a:p>
          <a:p>
            <a:pPr lvl="0">
              <a:buNone/>
            </a:pPr>
            <a:r>
              <a:rPr lang="en-US" kern="1200" dirty="0"/>
              <a:t>Security policy – 2 examples:</a:t>
            </a:r>
          </a:p>
          <a:p>
            <a:pPr lvl="0">
              <a:buNone/>
            </a:pPr>
            <a:r>
              <a:rPr lang="en-US" kern="1200" dirty="0"/>
              <a:t>for programs: the application does not send your Personal address book over the internet</a:t>
            </a:r>
          </a:p>
          <a:p>
            <a:pPr lvl="0">
              <a:buNone/>
            </a:pPr>
            <a:r>
              <a:rPr lang="en-US" kern="1200" dirty="0"/>
              <a:t>for processes: the business process complies with the laws and regulations.</a:t>
            </a:r>
          </a:p>
          <a:p>
            <a:pPr lvl="0">
              <a:buNone/>
            </a:pPr>
            <a:r>
              <a:rPr lang="en-US" kern="1200" dirty="0"/>
              <a:t>At theoretical level: just a predicate over executions. Predicate holds mean that the execution complies with the policy, the predicate does not hold – the executions violates the policy.</a:t>
            </a:r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4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313180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r>
              <a:rPr lang="en-US" kern="1200"/>
              <a:t>Runtime enforcement – monitors program executions</a:t>
            </a:r>
          </a:p>
          <a:p>
            <a:pPr lvl="0">
              <a:buNone/>
            </a:pPr>
            <a:r>
              <a:rPr lang="en-US" kern="1200"/>
              <a:t>Security policy – 2 examples:</a:t>
            </a:r>
          </a:p>
          <a:p>
            <a:pPr lvl="0">
              <a:buNone/>
            </a:pPr>
            <a:r>
              <a:rPr lang="en-US" kern="1200"/>
              <a:t>for programs: the application does not send your Personal address book over the internet</a:t>
            </a:r>
          </a:p>
          <a:p>
            <a:pPr lvl="0">
              <a:buNone/>
            </a:pPr>
            <a:r>
              <a:rPr lang="en-US" kern="1200"/>
              <a:t>for processes: the business process complies with the laws and regulations.</a:t>
            </a:r>
          </a:p>
          <a:p>
            <a:pPr lvl="0">
              <a:buNone/>
            </a:pPr>
            <a:r>
              <a:rPr lang="en-US" kern="1200"/>
              <a:t>At theoretical level: just a predicate over executions. Predicate holds mean that the execution complies with the policy, the predicate does not hold – the executions violates the policy.</a:t>
            </a:r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5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313180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lvl="0">
              <a:buNone/>
            </a:pPr>
            <a:r>
              <a:rPr lang="en-US" kern="1200" dirty="0"/>
              <a:t>Runtime enforcement – monitors program executions</a:t>
            </a:r>
          </a:p>
          <a:p>
            <a:pPr lvl="0">
              <a:buNone/>
            </a:pPr>
            <a:r>
              <a:rPr lang="en-US" kern="1200" dirty="0"/>
              <a:t>Security policy – 2 examples:</a:t>
            </a:r>
          </a:p>
          <a:p>
            <a:pPr lvl="0">
              <a:buNone/>
            </a:pPr>
            <a:r>
              <a:rPr lang="en-US" kern="1200" dirty="0"/>
              <a:t>for programs: the application does not send your Personal address book over the internet</a:t>
            </a:r>
          </a:p>
          <a:p>
            <a:pPr lvl="0">
              <a:buNone/>
            </a:pPr>
            <a:r>
              <a:rPr lang="en-US" kern="1200" dirty="0"/>
              <a:t>for processes: the business process complies with the laws and regulations.</a:t>
            </a:r>
          </a:p>
          <a:p>
            <a:pPr lvl="0">
              <a:buNone/>
            </a:pPr>
            <a:r>
              <a:rPr lang="en-US" kern="1200" dirty="0"/>
              <a:t>At theoretical level: just a predicate over executions. Predicate holds mean that the execution complies with the policy, the predicate does not hold – the executions violates the policy.</a:t>
            </a:r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algn="r">
              <a:buNone/>
              <a:tabLst>
                <a:tab pos="0" algn="l"/>
                <a:tab pos="966612" algn="l"/>
                <a:tab pos="1933224" algn="l"/>
                <a:tab pos="2899836" algn="l"/>
                <a:tab pos="3866449" algn="l"/>
                <a:tab pos="4833061" algn="l"/>
                <a:tab pos="5799672" algn="l"/>
                <a:tab pos="6766285" algn="l"/>
                <a:tab pos="7732898" algn="l"/>
                <a:tab pos="8699510" algn="l"/>
                <a:tab pos="9666122" algn="l"/>
                <a:tab pos="10632735" algn="l"/>
              </a:tabLst>
            </a:pPr>
            <a:fld id="{6A36B134-7C06-4E75-836D-C4AF5F4CB803}" type="slidenum">
              <a:rPr/>
              <a:pPr algn="r">
                <a:buNone/>
                <a:tabLst>
                  <a:tab pos="0" algn="l"/>
                  <a:tab pos="966612" algn="l"/>
                  <a:tab pos="1933224" algn="l"/>
                  <a:tab pos="2899836" algn="l"/>
                  <a:tab pos="3866449" algn="l"/>
                  <a:tab pos="4833061" algn="l"/>
                  <a:tab pos="5799672" algn="l"/>
                  <a:tab pos="6766285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</a:t>
            </a:fld>
            <a:endParaRPr lang="en-US" sz="1300" dirty="0"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19200" y="720089"/>
            <a:ext cx="4876800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184666"/>
          </a:xfrm>
        </p:spPr>
        <p:txBody>
          <a:bodyPr lIns="0" tIns="0" rIns="0" bIns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  <p:sp>
        <p:nvSpPr>
          <p:cNvPr id="4" name="Slide Number Placeholder 3"/>
          <p:cNvSpPr/>
          <p:nvPr/>
        </p:nvSpPr>
        <p:spPr>
          <a:xfrm>
            <a:off x="4143743" y="9119628"/>
            <a:ext cx="3169920" cy="480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5139" tIns="49472" rIns="95139" bIns="49472" anchor="b" anchorCtr="0" compatLnSpc="0"/>
          <a:lstStyle/>
          <a:p>
            <a:pPr algn="r"/>
            <a:fld id="{D56EF5E3-6BF6-402D-8CFE-D8EEEF483D47}" type="slidenum">
              <a:rPr/>
              <a:pPr algn="r"/>
              <a:t>7</a:t>
            </a:fld>
            <a:endParaRPr lang="en-US" sz="1300" dirty="0">
              <a:latin typeface="Times New Roman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4320540"/>
          </a:xfrm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731519" y="4560570"/>
            <a:ext cx="5852159" cy="4320540"/>
          </a:xfrm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5DF949-66BE-4CB5-B567-7CC014CB46F5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3F0BF4-73B3-41E8-BD09-D9B3A06096DE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01AC90-9E82-47CB-A56E-C70221776D67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68A9EA-9292-4B8D-BA8A-F1BA96B7EA77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1012F4-C714-4410-9403-BA26F43B703B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C1734D-6AFA-4EC9-9C4C-C431132FA7D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FED610-41DE-49AC-976B-D85ADB42457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3E7173-1589-4E63-A549-D608AF4764D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A3FB4-A11E-4766-AEC7-7FBA0B7BFFF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1CBF5B-DA39-4362-A2E5-886D8078CEB6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4FAABF-1DFA-4DCD-8F96-3025E2BB67B1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3787C3-0F87-454A-8125-0C82FA94C0FA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8893E0-C431-40A6-8F9B-743BE9622593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5A41D6-D016-4719-A852-19DFD0BA4D54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977529-9B94-4EA1-9BD6-6AE139886C74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6600B4-54C2-4514-A9BC-BB0C22431653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5750" y="1600200"/>
            <a:ext cx="2058988" cy="45259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261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209459-12BA-4325-8DE1-C6AAB391426F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57C826-8ED3-4B28-A8CE-65061C0CAEDC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145E79-961C-4615-87F4-F9B98C05D677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370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94238" y="1600200"/>
            <a:ext cx="4238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23C33-4209-4235-8065-66BAB3A4C5E5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5E276C-81C0-4F44-9BA4-6C77965D7FF8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72F2D8-85EF-46A6-9B0D-32525E0FA1D9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871043-DFA0-4C5C-B5AB-13E529FB0EDD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6E1C20-5E53-4636-8030-7B4917D8F31C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2E30FE-9EC0-4A66-B2C2-E9DB9AD71F94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E7B908-E8E8-47A1-8ACD-C0232C32729A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2B084D-023D-4D6D-A787-C006BD85C29E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77038" y="250825"/>
            <a:ext cx="2155825" cy="58753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250825"/>
            <a:ext cx="6319838" cy="58753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GB" smtClean="0"/>
              <a:t>Bielova, Massacci, Micheletti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ED3113-561A-470C-ADC5-6CD5F18DA886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A531E7-FC3C-483D-9C64-64D572723B4C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B028DA-749D-4A58-A6EC-26C2AB24384D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329E8B-790F-46C4-9CDE-F0913F6C2B24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F7D61D-B71A-4AC7-A533-EF2B81B2D7C4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AF9584-2602-4DD3-B50C-DC2BCE4EC780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EAF107-08C4-4E72-B351-9A57B772EF5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A7F226-058B-47F1-B77B-BFA1137DC184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351E2F-0247-4612-A209-80F930AD95FB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573D4E-5423-434C-98BB-CF200176335E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BBA8F7-BD8F-4028-BD21-6F0A40984517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5252F-F572-4584-AC25-EF25DA9F34AC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0C5345-D986-443B-80FF-C3AA5DC93AFF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2EE18BC-201D-4204-A138-25CF31F1CFF2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FF5A000-6686-4074-9A6B-9C27FDB2E73D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D04A971-A49C-4BA9-B7C5-E98648D69FEA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ED94436-55F9-48C7-9C91-47A355EE7E5B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A155A-92EF-4635-817A-6C46FDCD7785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482D6B6-372E-4059-9DCA-60C583647F4A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DD589DD-6F81-48D2-9F61-532B4B73BB3E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96BD2F2-31A8-4596-AB80-2BCAC6111616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3D13087-1412-4157-9995-E72A3249E668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2E1AD2C-5091-402A-AAB7-B021B0E8F950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02B9AB0-6742-4FAE-BD41-BC49DD2E5C60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F0D4DF4-2086-470C-AABC-2B321A9B6647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0CC0B44-D0BD-44A2-9F18-32803C7E6956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F9D9BFA-97C8-4C57-8C5C-96AAD551F6D4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0089E4A-7BCC-4CFD-B379-F192CF7C287F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76AD4B-B22A-41F9-9039-5F6B49776180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FFE39AD-6121-4FD3-A803-68896077B04C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54185D6-0268-4EFB-86FD-6BCB7313A0B7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CF238E3-9D63-417C-98E1-CB318431E4FE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37FBEA0-3694-4CC6-96D6-A6394AF9223B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84FD271-282F-4F02-8138-E15F870DE0E7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38263921-F6AF-4AA3-93C3-01699171CD14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0CD23EBD-8E7D-442B-9B9D-8C88CA3CEB09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172AD5C-0BB6-4F7F-B033-D61B07D3FEC0}" type="slidenum">
              <a:rPr/>
              <a:pPr lvl="0"/>
              <a:t>‹N›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E6660D-9D6A-41BF-AB67-8CAB9D2A0199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D33898-12ED-48CE-8482-F25663D07C2E}" type="slidenum">
              <a:rPr/>
              <a:pPr lvl="0"/>
              <a:t>‹N›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1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2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6839" y="6309360"/>
            <a:ext cx="21337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898989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n-US"/>
              <a:t>Bielova, Massacci, Micheletti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898989"/>
                </a:solidFill>
                <a:latin typeface="Arial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18E43A4E-75BF-4FA8-9289-73BC44569098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456839" y="6309360"/>
            <a:ext cx="21337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en-US" sz="1200" kern="1200">
                <a:solidFill>
                  <a:srgbClr val="898989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n-US"/>
              <a:t>Bielova, Massacci, Micheletti</a:t>
            </a:r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en-US" sz="1200" kern="1200">
                <a:solidFill>
                  <a:srgbClr val="898989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0E65DB88-076E-4078-B894-E0032F4268D3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395280" y="2332080"/>
            <a:ext cx="8253359" cy="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99CC00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468000" y="2742840"/>
            <a:ext cx="8226360" cy="12196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85B400"/>
              </a:buClr>
              <a:buSzPct val="100000"/>
              <a:buFont typeface="Arial" pitchFamily="34"/>
              <a:buNone/>
            </a:defPPr>
            <a:lvl1pPr lvl="0">
              <a:buClr>
                <a:srgbClr val="85B4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468360" y="476280"/>
            <a:ext cx="4176720" cy="16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/>
          <p:nvPr/>
        </p:nvSpPr>
        <p:spPr>
          <a:xfrm>
            <a:off x="533520" y="4159080"/>
            <a:ext cx="8229600" cy="1527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marL="0" marR="0" lvl="0" indent="0" algn="ctr" rtl="0" hangingPunct="1">
              <a:spcBef>
                <a:spcPts val="598"/>
              </a:spcBef>
              <a:spcAft>
                <a:spcPts val="0"/>
              </a:spcAft>
              <a:buNone/>
              <a:tabLst/>
            </a:pPr>
            <a:r>
              <a:rPr lang="en-GB" sz="2400">
                <a:solidFill>
                  <a:srgbClr val="6699FF"/>
                </a:solidFill>
                <a:latin typeface="Times New Roman" pitchFamily="18"/>
                <a:ea typeface="Arial" pitchFamily="2"/>
                <a:cs typeface="Tahoma" pitchFamily="2"/>
              </a:rPr>
              <a:t>UNITN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0" marR="0" indent="0" algn="r" rtl="0" hangingPunct="0">
        <a:lnSpc>
          <a:spcPct val="87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US" sz="2800" b="1" i="0" u="none" strike="noStrike" kern="1200" baseline="0">
          <a:ln>
            <a:noFill/>
          </a:ln>
          <a:solidFill>
            <a:srgbClr val="85B400"/>
          </a:solidFill>
          <a:latin typeface="Arial" pitchFamily="18"/>
          <a:cs typeface="Tahoma" pitchFamily="2"/>
        </a:defRPr>
      </a:lvl1pPr>
    </p:titleStyle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00" y="1341360"/>
            <a:ext cx="8226360" cy="31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808080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egnaposto titolo 2"/>
          <p:cNvSpPr txBox="1">
            <a:spLocks noGrp="1"/>
          </p:cNvSpPr>
          <p:nvPr>
            <p:ph type="title"/>
          </p:nvPr>
        </p:nvSpPr>
        <p:spPr>
          <a:xfrm>
            <a:off x="3504959" y="250560"/>
            <a:ext cx="5335560" cy="945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85B400"/>
              </a:buClr>
              <a:buSzPct val="100000"/>
              <a:buFont typeface="Arial" pitchFamily="34"/>
              <a:buNone/>
            </a:defPPr>
            <a:lvl1pPr lvl="0">
              <a:buClr>
                <a:srgbClr val="85B4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1"/>
          </p:nvPr>
        </p:nvSpPr>
        <p:spPr>
          <a:xfrm>
            <a:off x="304560" y="1600200"/>
            <a:ext cx="8628120" cy="452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39480" marR="0" lvl="0" indent="-33948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None/>
              <a:tabLst>
                <a:tab pos="109440" algn="l"/>
                <a:tab pos="558720" algn="l"/>
                <a:tab pos="1007999" algn="l"/>
                <a:tab pos="1457280" algn="l"/>
                <a:tab pos="1906560" algn="l"/>
                <a:tab pos="2355840" algn="l"/>
                <a:tab pos="2804760" algn="l"/>
                <a:tab pos="3254040" algn="l"/>
                <a:tab pos="3703319" algn="l"/>
                <a:tab pos="4152600" algn="l"/>
                <a:tab pos="4601880" algn="l"/>
                <a:tab pos="5051160" algn="l"/>
                <a:tab pos="5500440" algn="l"/>
                <a:tab pos="5949720" algn="l"/>
                <a:tab pos="6398999" algn="l"/>
                <a:tab pos="6848280" algn="l"/>
                <a:tab pos="7297560" algn="l"/>
                <a:tab pos="7746840" algn="l"/>
                <a:tab pos="8196120" algn="l"/>
                <a:tab pos="86454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defPPr>
            <a:lvl1pPr marL="339480" marR="0" lvl="0" indent="-33948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09440" algn="l"/>
                <a:tab pos="558720" algn="l"/>
                <a:tab pos="1007999" algn="l"/>
                <a:tab pos="1457280" algn="l"/>
                <a:tab pos="1906560" algn="l"/>
                <a:tab pos="2355840" algn="l"/>
                <a:tab pos="2804760" algn="l"/>
                <a:tab pos="3254040" algn="l"/>
                <a:tab pos="3703319" algn="l"/>
                <a:tab pos="4152600" algn="l"/>
                <a:tab pos="4601880" algn="l"/>
                <a:tab pos="5051160" algn="l"/>
                <a:tab pos="5500440" algn="l"/>
                <a:tab pos="5949720" algn="l"/>
                <a:tab pos="6398999" algn="l"/>
                <a:tab pos="6848280" algn="l"/>
                <a:tab pos="7297560" algn="l"/>
                <a:tab pos="7746840" algn="l"/>
                <a:tab pos="8196120" algn="l"/>
                <a:tab pos="86454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1pPr>
            <a:lvl2pPr marL="739440" marR="0" lvl="1" indent="-28224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58400" algn="l"/>
                <a:tab pos="607680" algn="l"/>
                <a:tab pos="1056959" algn="l"/>
                <a:tab pos="1506239" algn="l"/>
                <a:tab pos="1955520" algn="l"/>
                <a:tab pos="2404800" algn="l"/>
                <a:tab pos="2854080" algn="l"/>
                <a:tab pos="3303360" algn="l"/>
                <a:tab pos="3752640" algn="l"/>
                <a:tab pos="4201920" algn="l"/>
                <a:tab pos="4651200" algn="l"/>
                <a:tab pos="5100480" algn="l"/>
                <a:tab pos="5549760" algn="l"/>
                <a:tab pos="5999040" algn="l"/>
                <a:tab pos="6448320" algn="l"/>
                <a:tab pos="6897600" algn="l"/>
                <a:tab pos="7346879" algn="l"/>
                <a:tab pos="7796160" algn="l"/>
                <a:tab pos="8245440" algn="l"/>
                <a:tab pos="86947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204480" algn="l"/>
                <a:tab pos="653760" algn="l"/>
                <a:tab pos="1103040" algn="l"/>
                <a:tab pos="1552319" algn="l"/>
                <a:tab pos="2001599" algn="l"/>
                <a:tab pos="2450880" algn="l"/>
                <a:tab pos="2900160" algn="l"/>
                <a:tab pos="3349440" algn="l"/>
                <a:tab pos="3798720" algn="l"/>
                <a:tab pos="4248000" algn="l"/>
                <a:tab pos="4697279" algn="l"/>
                <a:tab pos="5146560" algn="l"/>
                <a:tab pos="5595840" algn="l"/>
                <a:tab pos="6045119" algn="l"/>
                <a:tab pos="6494400" algn="l"/>
                <a:tab pos="6943679" algn="l"/>
                <a:tab pos="7392960" algn="l"/>
                <a:tab pos="7842240" algn="l"/>
                <a:tab pos="8291160" algn="l"/>
                <a:tab pos="874044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96560" algn="l"/>
                <a:tab pos="645840" algn="l"/>
                <a:tab pos="1095120" algn="l"/>
                <a:tab pos="1544400" algn="l"/>
                <a:tab pos="1993680" algn="l"/>
                <a:tab pos="2442960" algn="l"/>
                <a:tab pos="2892239" algn="l"/>
                <a:tab pos="3341520" algn="l"/>
                <a:tab pos="3790800" algn="l"/>
                <a:tab pos="4240079" algn="l"/>
                <a:tab pos="4689360" algn="l"/>
                <a:tab pos="5138640" algn="l"/>
                <a:tab pos="5587920" algn="l"/>
                <a:tab pos="6037200" algn="l"/>
                <a:tab pos="6486480" algn="l"/>
                <a:tab pos="6935759" algn="l"/>
                <a:tab pos="7385040" algn="l"/>
                <a:tab pos="7833960" algn="l"/>
                <a:tab pos="8283240" algn="l"/>
                <a:tab pos="87325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rgbClr val="6699FF"/>
              </a:buClr>
              <a:buSzPct val="55000"/>
              <a:buFont typeface="Wingdings" pitchFamily="2"/>
              <a:buChar char=""/>
              <a:tabLst>
                <a:tab pos="188640" algn="l"/>
                <a:tab pos="637920" algn="l"/>
                <a:tab pos="1087200" algn="l"/>
                <a:tab pos="1536480" algn="l"/>
                <a:tab pos="1985760" algn="l"/>
                <a:tab pos="2435039" algn="l"/>
                <a:tab pos="2884320" algn="l"/>
                <a:tab pos="3333600" algn="l"/>
                <a:tab pos="3782879" algn="l"/>
                <a:tab pos="4232160" algn="l"/>
                <a:tab pos="4681440" algn="l"/>
                <a:tab pos="5130720" algn="l"/>
                <a:tab pos="5580000" algn="l"/>
                <a:tab pos="6029279" algn="l"/>
                <a:tab pos="6478559" algn="l"/>
                <a:tab pos="6927840" algn="l"/>
                <a:tab pos="7376760" algn="l"/>
                <a:tab pos="7826040" algn="l"/>
                <a:tab pos="8275319" algn="l"/>
                <a:tab pos="8724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 txBox="1">
            <a:spLocks noGrp="1"/>
          </p:cNvSpPr>
          <p:nvPr>
            <p:ph type="dt" sz="half" idx="2"/>
          </p:nvPr>
        </p:nvSpPr>
        <p:spPr>
          <a:xfrm>
            <a:off x="178920" y="6319080"/>
            <a:ext cx="186876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3"/>
          </p:nvPr>
        </p:nvSpPr>
        <p:spPr>
          <a:xfrm>
            <a:off x="2050919" y="6452999"/>
            <a:ext cx="5686560" cy="325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ctr" rtl="0" hangingPunct="1">
              <a:lnSpc>
                <a:spcPct val="100000"/>
              </a:lnSpc>
              <a:buNone/>
              <a:tabLst/>
              <a:defRPr lang="en-GB" sz="1400" kern="1200">
                <a:solidFill>
                  <a:srgbClr val="5F6062"/>
                </a:solidFill>
                <a:latin typeface="Tahoma" pitchFamily="34"/>
                <a:ea typeface="Arial" pitchFamily="2"/>
                <a:cs typeface="Arial" pitchFamily="2"/>
              </a:defRPr>
            </a:lvl1pPr>
          </a:lstStyle>
          <a:p>
            <a:pPr lvl="0"/>
            <a:r>
              <a:rPr lang="en-GB"/>
              <a:t>Bielova, Massacci, Micheletti</a:t>
            </a:r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7811640" y="6452999"/>
            <a:ext cx="1109880" cy="3258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/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en-GB" sz="1400" kern="1200">
                <a:solidFill>
                  <a:srgbClr val="5F6062"/>
                </a:solidFill>
                <a:latin typeface="Tahoma" pitchFamily="34"/>
                <a:ea typeface="Arial" pitchFamily="2"/>
                <a:cs typeface="Arial" pitchFamily="2"/>
              </a:defRPr>
            </a:lvl1pPr>
          </a:lstStyle>
          <a:p>
            <a:pPr lvl="0"/>
            <a:fld id="{475774B1-4F47-4193-9068-DBAD22641836}" type="slidenum">
              <a:rPr/>
              <a:pPr lvl="0"/>
              <a:t>‹N›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324000" y="333360"/>
            <a:ext cx="2808000" cy="8636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0" marR="0" indent="0" algn="r" rtl="0" hangingPunct="0">
        <a:lnSpc>
          <a:spcPct val="87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en-US" sz="2800" b="1" i="0" u="none" strike="noStrike" kern="1200" baseline="0">
          <a:ln>
            <a:noFill/>
          </a:ln>
          <a:solidFill>
            <a:srgbClr val="85B400"/>
          </a:solidFill>
          <a:latin typeface="Arial" pitchFamily="18"/>
          <a:cs typeface="Tahoma" pitchFamily="2"/>
        </a:defRPr>
      </a:lvl1pPr>
    </p:titleStyle>
    <p:bodyStyle>
      <a:lvl1pPr marL="0" marR="0" indent="0" algn="l" rtl="0" hangingPunct="0">
        <a:lnSpc>
          <a:spcPct val="87000"/>
        </a:lnSpc>
        <a:spcBef>
          <a:spcPts val="499"/>
        </a:spcBef>
        <a:spcAft>
          <a:spcPts val="0"/>
        </a:spcAft>
        <a:tabLst>
          <a:tab pos="109440" algn="l"/>
          <a:tab pos="558720" algn="l"/>
          <a:tab pos="1007999" algn="l"/>
          <a:tab pos="1457280" algn="l"/>
          <a:tab pos="1906560" algn="l"/>
          <a:tab pos="2355840" algn="l"/>
          <a:tab pos="2804760" algn="l"/>
          <a:tab pos="3254040" algn="l"/>
          <a:tab pos="3703319" algn="l"/>
          <a:tab pos="4152600" algn="l"/>
          <a:tab pos="4601880" algn="l"/>
          <a:tab pos="5051160" algn="l"/>
          <a:tab pos="5500440" algn="l"/>
          <a:tab pos="5949720" algn="l"/>
          <a:tab pos="6398999" algn="l"/>
          <a:tab pos="6848280" algn="l"/>
          <a:tab pos="7297560" algn="l"/>
          <a:tab pos="7746840" algn="l"/>
          <a:tab pos="8196120" algn="l"/>
          <a:tab pos="8645400" algn="l"/>
        </a:tabLst>
        <a:defRPr lang="en-US" sz="20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cs typeface="Tahoma" pitchFamily="2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5257800" y="381000"/>
          <a:ext cx="3429000" cy="1127125"/>
        </p:xfrm>
        <a:graphic>
          <a:graphicData uri="http://schemas.openxmlformats.org/presentationml/2006/ole">
            <p:oleObj spid="_x0000_s2050" r:id="rId14" imgW="0" imgH="0" progId="Word.OpenDocumentText.12">
              <p:embed/>
            </p:oleObj>
          </a:graphicData>
        </a:graphic>
      </p:graphicFrame>
      <p:sp>
        <p:nvSpPr>
          <p:cNvPr id="3" name="Straight Connector 7"/>
          <p:cNvSpPr/>
          <p:nvPr/>
        </p:nvSpPr>
        <p:spPr>
          <a:xfrm>
            <a:off x="457200" y="3505319"/>
            <a:ext cx="8153280" cy="1440"/>
          </a:xfrm>
          <a:prstGeom prst="line">
            <a:avLst/>
          </a:prstGeom>
          <a:noFill/>
          <a:ln w="9360">
            <a:solidFill>
              <a:srgbClr val="5F5F5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4" name="Segnaposto titolo 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5"/>
          <p:cNvSpPr txBox="1">
            <a:spLocks noGrp="1"/>
          </p:cNvSpPr>
          <p:nvPr>
            <p:ph type="dt" sz="half" idx="2"/>
          </p:nvPr>
        </p:nvSpPr>
        <p:spPr>
          <a:xfrm>
            <a:off x="456839" y="6309360"/>
            <a:ext cx="2133720" cy="4597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egnaposto piè di pagina 6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en-US" sz="1200" kern="1200">
                <a:solidFill>
                  <a:srgbClr val="898989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n-US"/>
              <a:t>Bielova, Massacci, Micheletti</a:t>
            </a:r>
          </a:p>
        </p:txBody>
      </p:sp>
      <p:sp>
        <p:nvSpPr>
          <p:cNvPr id="8" name="Segnaposto numero diapositiva 7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en-US" sz="1200" kern="1200">
                <a:solidFill>
                  <a:srgbClr val="898989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C7C4ECD4-687A-4727-83FB-28D4AC83F264}" type="slidenum">
              <a:rPr/>
              <a:pPr lvl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5257800" y="381000"/>
          <a:ext cx="3429000" cy="1127125"/>
        </p:xfrm>
        <a:graphic>
          <a:graphicData uri="http://schemas.openxmlformats.org/presentationml/2006/ole">
            <p:oleObj spid="_x0000_s4098" r:id="rId14" imgW="0" imgH="0" progId="Word.OpenDocumentText.12">
              <p:embed/>
            </p:oleObj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304920" y="304920"/>
            <a:ext cx="3733560" cy="10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traight Connector 8"/>
          <p:cNvSpPr/>
          <p:nvPr/>
        </p:nvSpPr>
        <p:spPr>
          <a:xfrm>
            <a:off x="457200" y="3505319"/>
            <a:ext cx="8153280" cy="1440"/>
          </a:xfrm>
          <a:prstGeom prst="line">
            <a:avLst/>
          </a:prstGeom>
          <a:noFill/>
          <a:ln w="9360">
            <a:solidFill>
              <a:srgbClr val="5F5F5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5" name="Segnaposto titolo 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en-GB" sz="16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66BA111F-E2E1-48E1-B558-33C295A7F9B4}" type="slidenum">
              <a:rPr/>
              <a:pPr lvl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81000" y="6156325"/>
          <a:ext cx="2133600" cy="701675"/>
        </p:xfrm>
        <a:graphic>
          <a:graphicData uri="http://schemas.openxmlformats.org/presentationml/2006/ole">
            <p:oleObj spid="_x0000_s5122" r:id="rId14" imgW="0" imgH="0" progId="Word.OpenDocumentText.12">
              <p:embed/>
            </p:oleObj>
          </a:graphicData>
        </a:graphic>
      </p:graphicFrame>
      <p:sp>
        <p:nvSpPr>
          <p:cNvPr id="3" name="Straight Connector 7"/>
          <p:cNvSpPr/>
          <p:nvPr/>
        </p:nvSpPr>
        <p:spPr>
          <a:xfrm>
            <a:off x="457200" y="6248520"/>
            <a:ext cx="8229600" cy="1440"/>
          </a:xfrm>
          <a:prstGeom prst="line">
            <a:avLst/>
          </a:prstGeom>
          <a:noFill/>
          <a:ln w="9360">
            <a:solidFill>
              <a:srgbClr val="5F5F5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4" name="Straight Connector 8"/>
          <p:cNvSpPr/>
          <p:nvPr/>
        </p:nvSpPr>
        <p:spPr>
          <a:xfrm>
            <a:off x="457200" y="1447919"/>
            <a:ext cx="8229600" cy="1441"/>
          </a:xfrm>
          <a:prstGeom prst="line">
            <a:avLst/>
          </a:prstGeom>
          <a:noFill/>
          <a:ln w="9360">
            <a:solidFill>
              <a:srgbClr val="5F5F5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5" name="Segnaposto titolo 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piè di pagina 6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ctr" rtl="0" hangingPunct="1">
              <a:buNone/>
              <a:tabLst/>
              <a:defRPr lang="en-US" sz="16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n-US"/>
              <a:t>Bielova, Massacci, Micheletti</a:t>
            </a:r>
          </a:p>
        </p:txBody>
      </p:sp>
      <p:sp>
        <p:nvSpPr>
          <p:cNvPr id="8" name="Segnaposto numero diapositiva 7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3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/>
          <a:lstStyle>
            <a:lvl1pPr marL="0" marR="0" lvl="0" indent="0" algn="r" rtl="0" hangingPunct="1">
              <a:buNone/>
              <a:tabLst/>
              <a:defRPr lang="en-GB" sz="16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1830058A-6BA9-42EA-8C06-1B5E6858BEE9}" type="slidenum">
              <a:rPr/>
              <a:pPr lvl="0"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wards Practical Enforcement The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609480" y="1978160"/>
            <a:ext cx="7772400" cy="1323439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40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Infringement Management</a:t>
            </a:r>
            <a:br>
              <a:rPr lang="en-US" sz="40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</a:br>
            <a:r>
              <a:rPr lang="en-US" sz="40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Towards Practical Enforcement</a:t>
            </a:r>
            <a:endParaRPr lang="en-US" sz="4000" b="1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95281" y="3657241"/>
            <a:ext cx="5919926" cy="22960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marR="0" lvl="0" indent="0" algn="ctr" rtl="0" hangingPunct="1">
              <a:lnSpc>
                <a:spcPct val="8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Fabio </a:t>
            </a:r>
            <a:r>
              <a:rPr lang="it-IT" sz="2400" b="1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Massacci</a:t>
            </a:r>
            <a:r>
              <a:rPr lang="it-IT" sz="2400" b="0" i="0" u="none" strike="noStrike" kern="1200" baseline="3000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1</a:t>
            </a: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24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joint work </a:t>
            </a:r>
            <a:r>
              <a:rPr lang="it-IT" sz="2400" b="0" i="0" u="none" strike="noStrike" kern="1200" baseline="0" dirty="0" err="1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with</a:t>
            </a:r>
            <a:r>
              <a:rPr lang="it-IT" sz="2400" dirty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2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Nataliia Bielova</a:t>
            </a:r>
            <a:r>
              <a:rPr lang="it-IT" sz="2400" baseline="300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1 </a:t>
            </a:r>
            <a:r>
              <a:rPr lang="it-IT" sz="2400" dirty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endParaRPr lang="it-IT" sz="2400" dirty="0" smtClean="0"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and reality </a:t>
            </a:r>
            <a:r>
              <a:rPr lang="it-IT" sz="2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checks</a:t>
            </a:r>
            <a:r>
              <a:rPr lang="it-IT" sz="2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by</a:t>
            </a:r>
            <a:r>
              <a:rPr lang="it-IT" sz="2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Andrea Micheletti</a:t>
            </a:r>
            <a:r>
              <a:rPr lang="it-IT" sz="2400" baseline="300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2 </a:t>
            </a:r>
            <a:endParaRPr lang="it-IT" sz="2400" b="0" i="0" u="none" strike="noStrike" kern="1200" baseline="30000" dirty="0" smtClean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aseline="30000" dirty="0"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400" b="0" i="0" u="none" strike="noStrike" kern="1200" baseline="3000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 b="0" i="0" u="none" strike="noStrike" kern="1200" baseline="3000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1</a:t>
            </a:r>
            <a:r>
              <a:rPr lang="it-IT" sz="15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15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University</a:t>
            </a:r>
            <a:r>
              <a:rPr lang="it-IT" sz="15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1500" b="0" i="0" u="none" strike="noStrike" kern="1200" baseline="0" dirty="0" err="1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of</a:t>
            </a:r>
            <a:r>
              <a:rPr lang="it-IT" sz="15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Trento, </a:t>
            </a:r>
            <a:r>
              <a:rPr lang="it-IT" sz="15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Italy</a:t>
            </a:r>
          </a:p>
          <a:p>
            <a:pPr lvl="0" algn="ctr" hangingPunct="0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500" baseline="300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2</a:t>
            </a:r>
            <a:r>
              <a:rPr lang="it-IT" sz="15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Hospital San Raffaele, Italy</a:t>
            </a:r>
            <a:endParaRPr lang="it-IT" sz="1500" b="0" i="0" u="none" strike="noStrike" kern="120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6360" y="793800"/>
            <a:ext cx="2346840" cy="69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32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FF7CAFCD-BC2C-40C6-BA05-C9F24D01E7F5}" type="slidenum">
              <a:rPr/>
              <a:pPr lvl="0"/>
              <a:t>10</a:t>
            </a:fld>
            <a:endParaRPr lang="en-US"/>
          </a:p>
        </p:txBody>
      </p:sp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0" y="238125"/>
            <a:ext cx="8229600" cy="114300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Renewal </a:t>
            </a:r>
            <a:r>
              <a:rPr lang="en-US" dirty="0">
                <a:solidFill>
                  <a:srgbClr val="B00000"/>
                </a:solidFill>
                <a:latin typeface="Arial" pitchFamily="34"/>
                <a:cs typeface="Arial" pitchFamily="2"/>
              </a:rPr>
              <a:t>property</a:t>
            </a:r>
            <a:br>
              <a:rPr lang="en-US" dirty="0">
                <a:solidFill>
                  <a:srgbClr val="B00000"/>
                </a:solidFill>
                <a:latin typeface="Arial" pitchFamily="34"/>
                <a:cs typeface="Arial" pitchFamily="2"/>
              </a:rPr>
            </a:br>
            <a:r>
              <a:rPr lang="en-US" sz="2400" dirty="0">
                <a:solidFill>
                  <a:srgbClr val="C5000B"/>
                </a:solidFill>
                <a:cs typeface="Arial" pitchFamily="2"/>
              </a:rPr>
              <a:t>[</a:t>
            </a:r>
            <a:r>
              <a:rPr lang="en-US" sz="2400" dirty="0" err="1">
                <a:solidFill>
                  <a:srgbClr val="C5000B"/>
                </a:solidFill>
                <a:cs typeface="Arial" pitchFamily="2"/>
              </a:rPr>
              <a:t>Ligatti</a:t>
            </a:r>
            <a:r>
              <a:rPr lang="en-US" sz="2400" dirty="0">
                <a:solidFill>
                  <a:srgbClr val="C5000B"/>
                </a:solidFill>
                <a:cs typeface="Arial" pitchFamily="2"/>
              </a:rPr>
              <a:t>, Bauer, Walker </a:t>
            </a:r>
            <a:r>
              <a:rPr lang="en-US" sz="2400" dirty="0" smtClean="0">
                <a:solidFill>
                  <a:srgbClr val="C5000B"/>
                </a:solidFill>
                <a:cs typeface="Arial" pitchFamily="2"/>
              </a:rPr>
              <a:t>IJIS’05, TISSEC’09]</a:t>
            </a:r>
            <a:endParaRPr lang="en-US" sz="2400" dirty="0">
              <a:solidFill>
                <a:srgbClr val="C5000B"/>
              </a:solidFill>
              <a:cs typeface="Arial" pitchFamily="2"/>
            </a:endParaRPr>
          </a:p>
        </p:txBody>
      </p:sp>
      <p:sp>
        <p:nvSpPr>
          <p:cNvPr id="30" name="Segnaposto testo 29"/>
          <p:cNvSpPr txBox="1">
            <a:spLocks noGrp="1"/>
          </p:cNvSpPr>
          <p:nvPr>
            <p:ph type="body" idx="4294967295"/>
          </p:nvPr>
        </p:nvSpPr>
        <p:spPr>
          <a:xfrm>
            <a:off x="5715000" y="2878138"/>
            <a:ext cx="3429000" cy="2895600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1 Nontermination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2 Trivial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3 Stack inspection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4 Eventually audits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5 All sequences with fixed length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6 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7 Transaction property </a:t>
            </a:r>
            <a:r>
              <a:rPr lang="en-US" sz="1800">
                <a:latin typeface="Arial" pitchFamily="34"/>
                <a:cs typeface="Arial" pitchFamily="34"/>
              </a:rPr>
              <a:t>σ∞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8 Termination + file access control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/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/>
          </a:p>
        </p:txBody>
      </p:sp>
      <p:sp>
        <p:nvSpPr>
          <p:cNvPr id="2" name="Slide Number Placeholder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79DD4A5-38F1-4F3B-8A2F-BFA9FC6AFBCC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685799" y="2648160"/>
            <a:ext cx="4191120" cy="320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5" name="Oval 7"/>
          <p:cNvSpPr/>
          <p:nvPr/>
        </p:nvSpPr>
        <p:spPr>
          <a:xfrm>
            <a:off x="1523880" y="3257640"/>
            <a:ext cx="1478160" cy="13715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6" name="Oval 9"/>
          <p:cNvSpPr/>
          <p:nvPr/>
        </p:nvSpPr>
        <p:spPr>
          <a:xfrm>
            <a:off x="3012120" y="3257640"/>
            <a:ext cx="1676160" cy="1524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7" name="Oval 10"/>
          <p:cNvSpPr/>
          <p:nvPr/>
        </p:nvSpPr>
        <p:spPr>
          <a:xfrm>
            <a:off x="990719" y="2970360"/>
            <a:ext cx="2590560" cy="2268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8360">
            <a:solidFill>
              <a:srgbClr val="004A4A"/>
            </a:solidFill>
            <a:prstDash val="solid"/>
            <a:miter/>
          </a:ln>
        </p:spPr>
        <p:txBody>
          <a:bodyPr vert="horz" wrap="none" lIns="88200" tIns="45000" rIns="88200" bIns="450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8" name="Text Box 11"/>
          <p:cNvSpPr/>
          <p:nvPr/>
        </p:nvSpPr>
        <p:spPr>
          <a:xfrm>
            <a:off x="1981080" y="2949839"/>
            <a:ext cx="990719" cy="72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Safety</a:t>
            </a:r>
          </a:p>
        </p:txBody>
      </p:sp>
      <p:sp>
        <p:nvSpPr>
          <p:cNvPr id="9" name="Text Box 12"/>
          <p:cNvSpPr/>
          <p:nvPr/>
        </p:nvSpPr>
        <p:spPr>
          <a:xfrm>
            <a:off x="3276720" y="2953080"/>
            <a:ext cx="129528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Liveness</a:t>
            </a:r>
          </a:p>
        </p:txBody>
      </p:sp>
      <p:sp>
        <p:nvSpPr>
          <p:cNvPr id="10" name="Text Box 13"/>
          <p:cNvSpPr/>
          <p:nvPr/>
        </p:nvSpPr>
        <p:spPr>
          <a:xfrm>
            <a:off x="1219320" y="2648160"/>
            <a:ext cx="1371599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Renewal</a:t>
            </a:r>
          </a:p>
        </p:txBody>
      </p:sp>
      <p:sp>
        <p:nvSpPr>
          <p:cNvPr id="11" name="Text Box 14"/>
          <p:cNvSpPr/>
          <p:nvPr/>
        </p:nvSpPr>
        <p:spPr>
          <a:xfrm>
            <a:off x="1905120" y="2343240"/>
            <a:ext cx="22096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All Properties</a:t>
            </a:r>
          </a:p>
        </p:txBody>
      </p:sp>
      <p:sp>
        <p:nvSpPr>
          <p:cNvPr id="12" name="Text Box 15"/>
          <p:cNvSpPr/>
          <p:nvPr/>
        </p:nvSpPr>
        <p:spPr>
          <a:xfrm>
            <a:off x="2057400" y="3638879"/>
            <a:ext cx="45720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5</a:t>
            </a:r>
          </a:p>
        </p:txBody>
      </p:sp>
      <p:sp>
        <p:nvSpPr>
          <p:cNvPr id="13" name="Text Box 16"/>
          <p:cNvSpPr/>
          <p:nvPr/>
        </p:nvSpPr>
        <p:spPr>
          <a:xfrm>
            <a:off x="2666880" y="356256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2</a:t>
            </a:r>
          </a:p>
        </p:txBody>
      </p:sp>
      <p:sp>
        <p:nvSpPr>
          <p:cNvPr id="14" name="Text Box 18"/>
          <p:cNvSpPr/>
          <p:nvPr/>
        </p:nvSpPr>
        <p:spPr>
          <a:xfrm>
            <a:off x="25146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3</a:t>
            </a:r>
          </a:p>
        </p:txBody>
      </p:sp>
      <p:sp>
        <p:nvSpPr>
          <p:cNvPr id="15" name="Text Box 19"/>
          <p:cNvSpPr/>
          <p:nvPr/>
        </p:nvSpPr>
        <p:spPr>
          <a:xfrm>
            <a:off x="2590919" y="4553279"/>
            <a:ext cx="380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7</a:t>
            </a:r>
          </a:p>
        </p:txBody>
      </p:sp>
      <p:sp>
        <p:nvSpPr>
          <p:cNvPr id="16" name="Text Box 20"/>
          <p:cNvSpPr/>
          <p:nvPr/>
        </p:nvSpPr>
        <p:spPr>
          <a:xfrm>
            <a:off x="3886200" y="371484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1</a:t>
            </a:r>
          </a:p>
        </p:txBody>
      </p:sp>
      <p:sp>
        <p:nvSpPr>
          <p:cNvPr id="17" name="Text Box 19"/>
          <p:cNvSpPr/>
          <p:nvPr/>
        </p:nvSpPr>
        <p:spPr>
          <a:xfrm>
            <a:off x="32004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4</a:t>
            </a:r>
          </a:p>
        </p:txBody>
      </p:sp>
      <p:sp>
        <p:nvSpPr>
          <p:cNvPr id="18" name="Text Box 19"/>
          <p:cNvSpPr/>
          <p:nvPr/>
        </p:nvSpPr>
        <p:spPr>
          <a:xfrm>
            <a:off x="3276720" y="4934160"/>
            <a:ext cx="380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8</a:t>
            </a:r>
          </a:p>
        </p:txBody>
      </p:sp>
      <p:sp>
        <p:nvSpPr>
          <p:cNvPr id="19" name="Text Box 19"/>
          <p:cNvSpPr/>
          <p:nvPr/>
        </p:nvSpPr>
        <p:spPr>
          <a:xfrm>
            <a:off x="3581279" y="432468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6</a:t>
            </a:r>
          </a:p>
        </p:txBody>
      </p:sp>
      <p:sp>
        <p:nvSpPr>
          <p:cNvPr id="20" name="Oval 23"/>
          <p:cNvSpPr/>
          <p:nvPr/>
        </p:nvSpPr>
        <p:spPr>
          <a:xfrm>
            <a:off x="2971800" y="39186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1" name="Footer Placeholder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Bielova, Massacci, Micheletti</a:t>
            </a:r>
          </a:p>
        </p:txBody>
      </p:sp>
      <p:sp>
        <p:nvSpPr>
          <p:cNvPr id="22" name="Rectangle 25"/>
          <p:cNvSpPr/>
          <p:nvPr/>
        </p:nvSpPr>
        <p:spPr>
          <a:xfrm>
            <a:off x="500034" y="1488239"/>
            <a:ext cx="8415726" cy="386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Tahoma" pitchFamily="2"/>
              </a:rPr>
              <a:t>“Good infinite executions could have </a:t>
            </a:r>
            <a:r>
              <a:rPr lang="en-US" sz="19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Tahoma" pitchFamily="2"/>
              </a:rPr>
              <a:t>had transiently bad parts”</a:t>
            </a:r>
          </a:p>
        </p:txBody>
      </p:sp>
      <p:sp>
        <p:nvSpPr>
          <p:cNvPr id="23" name="Oval 23"/>
          <p:cNvSpPr/>
          <p:nvPr/>
        </p:nvSpPr>
        <p:spPr>
          <a:xfrm>
            <a:off x="2286000" y="38862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4600" y="427932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5" name="Oval 23"/>
          <p:cNvSpPr/>
          <p:nvPr/>
        </p:nvSpPr>
        <p:spPr>
          <a:xfrm>
            <a:off x="3200400" y="43434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2622600" y="48006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7" name="Oval 23"/>
          <p:cNvSpPr/>
          <p:nvPr/>
        </p:nvSpPr>
        <p:spPr>
          <a:xfrm>
            <a:off x="3557520" y="45720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3886200" y="405072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9" name="Oval 23"/>
          <p:cNvSpPr/>
          <p:nvPr/>
        </p:nvSpPr>
        <p:spPr>
          <a:xfrm>
            <a:off x="3236400" y="50652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41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A1DC6F9D-5FFF-4F93-AE67-0CAEA1B260E0}" type="slidenum">
              <a:rPr/>
              <a:pPr lvl="0"/>
              <a:t>11</a:t>
            </a:fld>
            <a:endParaRPr lang="en-US"/>
          </a:p>
        </p:txBody>
      </p:sp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0" y="276750"/>
            <a:ext cx="8229600" cy="1138773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Iterative property </a:t>
            </a:r>
            <a:b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</a:br>
            <a:r>
              <a:rPr lang="en-US" sz="2400" dirty="0" smtClean="0">
                <a:solidFill>
                  <a:srgbClr val="C5000B"/>
                </a:solidFill>
                <a:cs typeface="Arial" pitchFamily="2"/>
              </a:rPr>
              <a:t>[Bielova and Massacci, NordSec’09]</a:t>
            </a:r>
            <a:endParaRPr lang="en-US" sz="2400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39" name="Segnaposto testo 38"/>
          <p:cNvSpPr txBox="1">
            <a:spLocks noGrp="1"/>
          </p:cNvSpPr>
          <p:nvPr>
            <p:ph type="body" idx="4294967295"/>
          </p:nvPr>
        </p:nvSpPr>
        <p:spPr>
          <a:xfrm>
            <a:off x="5715000" y="2876550"/>
            <a:ext cx="3429000" cy="2895600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1 Nontermination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2 Trivial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3 Stack inspection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4 Eventually audits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5 All sequences with fixed length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6 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7 Transaction property </a:t>
            </a:r>
            <a:r>
              <a:rPr lang="en-US" sz="1800">
                <a:latin typeface="Arial" pitchFamily="34"/>
                <a:cs typeface="Arial" pitchFamily="34"/>
              </a:rPr>
              <a:t>σ∞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8 Termination + file access control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9 Increasingly longer sequences</a:t>
            </a:r>
          </a:p>
        </p:txBody>
      </p:sp>
      <p:sp>
        <p:nvSpPr>
          <p:cNvPr id="2" name="Slide Number Placeholder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55192DAC-E266-4601-943F-1BF32AE145AD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686160" y="2648160"/>
            <a:ext cx="4191120" cy="320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5" name="Oval 7"/>
          <p:cNvSpPr/>
          <p:nvPr/>
        </p:nvSpPr>
        <p:spPr>
          <a:xfrm>
            <a:off x="1524240" y="3257640"/>
            <a:ext cx="1478160" cy="13715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6" name="Oval 9"/>
          <p:cNvSpPr/>
          <p:nvPr/>
        </p:nvSpPr>
        <p:spPr>
          <a:xfrm>
            <a:off x="3012480" y="3257640"/>
            <a:ext cx="1676160" cy="1524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7" name="Oval 10"/>
          <p:cNvSpPr/>
          <p:nvPr/>
        </p:nvSpPr>
        <p:spPr>
          <a:xfrm>
            <a:off x="991080" y="2970360"/>
            <a:ext cx="2590560" cy="2268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8" name="Text Box 11"/>
          <p:cNvSpPr/>
          <p:nvPr/>
        </p:nvSpPr>
        <p:spPr>
          <a:xfrm>
            <a:off x="1981439" y="2949839"/>
            <a:ext cx="990719" cy="72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Safety</a:t>
            </a:r>
          </a:p>
        </p:txBody>
      </p:sp>
      <p:sp>
        <p:nvSpPr>
          <p:cNvPr id="9" name="Text Box 12"/>
          <p:cNvSpPr/>
          <p:nvPr/>
        </p:nvSpPr>
        <p:spPr>
          <a:xfrm>
            <a:off x="3277080" y="2953080"/>
            <a:ext cx="129528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Liveness</a:t>
            </a:r>
          </a:p>
        </p:txBody>
      </p:sp>
      <p:sp>
        <p:nvSpPr>
          <p:cNvPr id="10" name="Text Box 13"/>
          <p:cNvSpPr/>
          <p:nvPr/>
        </p:nvSpPr>
        <p:spPr>
          <a:xfrm>
            <a:off x="1219680" y="2648160"/>
            <a:ext cx="1371599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Renewal</a:t>
            </a:r>
          </a:p>
        </p:txBody>
      </p:sp>
      <p:sp>
        <p:nvSpPr>
          <p:cNvPr id="11" name="Text Box 14"/>
          <p:cNvSpPr/>
          <p:nvPr/>
        </p:nvSpPr>
        <p:spPr>
          <a:xfrm>
            <a:off x="1905480" y="2343240"/>
            <a:ext cx="19810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All Properties</a:t>
            </a:r>
          </a:p>
        </p:txBody>
      </p:sp>
      <p:sp>
        <p:nvSpPr>
          <p:cNvPr id="12" name="Text Box 16"/>
          <p:cNvSpPr/>
          <p:nvPr/>
        </p:nvSpPr>
        <p:spPr>
          <a:xfrm>
            <a:off x="2667240" y="356256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2</a:t>
            </a:r>
          </a:p>
        </p:txBody>
      </p:sp>
      <p:sp>
        <p:nvSpPr>
          <p:cNvPr id="13" name="Text Box 18"/>
          <p:cNvSpPr/>
          <p:nvPr/>
        </p:nvSpPr>
        <p:spPr>
          <a:xfrm>
            <a:off x="251496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3</a:t>
            </a:r>
          </a:p>
        </p:txBody>
      </p:sp>
      <p:sp>
        <p:nvSpPr>
          <p:cNvPr id="14" name="Text Box 19"/>
          <p:cNvSpPr/>
          <p:nvPr/>
        </p:nvSpPr>
        <p:spPr>
          <a:xfrm>
            <a:off x="2591280" y="4553279"/>
            <a:ext cx="380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7</a:t>
            </a:r>
          </a:p>
        </p:txBody>
      </p:sp>
      <p:sp>
        <p:nvSpPr>
          <p:cNvPr id="15" name="Text Box 20"/>
          <p:cNvSpPr/>
          <p:nvPr/>
        </p:nvSpPr>
        <p:spPr>
          <a:xfrm>
            <a:off x="3886560" y="371484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1</a:t>
            </a:r>
          </a:p>
        </p:txBody>
      </p:sp>
      <p:sp>
        <p:nvSpPr>
          <p:cNvPr id="16" name="Oval 22"/>
          <p:cNvSpPr/>
          <p:nvPr/>
        </p:nvSpPr>
        <p:spPr>
          <a:xfrm>
            <a:off x="2057760" y="3931920"/>
            <a:ext cx="1905120" cy="16765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215968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7" name="Text Box 12"/>
          <p:cNvSpPr/>
          <p:nvPr/>
        </p:nvSpPr>
        <p:spPr>
          <a:xfrm>
            <a:off x="1676879" y="5391360"/>
            <a:ext cx="1371599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Iterative</a:t>
            </a:r>
          </a:p>
        </p:txBody>
      </p:sp>
      <p:sp>
        <p:nvSpPr>
          <p:cNvPr id="18" name="Text Box 19"/>
          <p:cNvSpPr/>
          <p:nvPr/>
        </p:nvSpPr>
        <p:spPr>
          <a:xfrm>
            <a:off x="320076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4</a:t>
            </a:r>
          </a:p>
        </p:txBody>
      </p:sp>
      <p:sp>
        <p:nvSpPr>
          <p:cNvPr id="19" name="Text Box 19"/>
          <p:cNvSpPr/>
          <p:nvPr/>
        </p:nvSpPr>
        <p:spPr>
          <a:xfrm>
            <a:off x="3200760" y="3562560"/>
            <a:ext cx="45720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9</a:t>
            </a:r>
          </a:p>
        </p:txBody>
      </p:sp>
      <p:sp>
        <p:nvSpPr>
          <p:cNvPr id="20" name="Text Box 19"/>
          <p:cNvSpPr/>
          <p:nvPr/>
        </p:nvSpPr>
        <p:spPr>
          <a:xfrm>
            <a:off x="3277080" y="4934160"/>
            <a:ext cx="380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8</a:t>
            </a:r>
          </a:p>
        </p:txBody>
      </p:sp>
      <p:sp>
        <p:nvSpPr>
          <p:cNvPr id="21" name="Text Box 19"/>
          <p:cNvSpPr/>
          <p:nvPr/>
        </p:nvSpPr>
        <p:spPr>
          <a:xfrm>
            <a:off x="3581640" y="432468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6</a:t>
            </a:r>
          </a:p>
        </p:txBody>
      </p:sp>
      <p:sp>
        <p:nvSpPr>
          <p:cNvPr id="22" name="Rectangle 25"/>
          <p:cNvSpPr/>
          <p:nvPr/>
        </p:nvSpPr>
        <p:spPr>
          <a:xfrm>
            <a:off x="428596" y="1560239"/>
            <a:ext cx="8487164" cy="3869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Tahoma" pitchFamily="2"/>
              </a:rPr>
              <a:t>“If two finite executions are good, then </a:t>
            </a:r>
            <a:r>
              <a:rPr lang="en-US" sz="19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Tahoma" pitchFamily="2"/>
              </a:rPr>
              <a:t>their </a:t>
            </a:r>
            <a:r>
              <a:rPr lang="en-US" sz="19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2"/>
                <a:cs typeface="Tahoma" pitchFamily="2"/>
              </a:rPr>
              <a:t>concatenation is good as well”</a:t>
            </a:r>
          </a:p>
        </p:txBody>
      </p:sp>
      <p:sp>
        <p:nvSpPr>
          <p:cNvPr id="23" name="Footer Placeholder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Bielova, Massacci, Micheletti</a:t>
            </a:r>
          </a:p>
        </p:txBody>
      </p:sp>
      <p:sp>
        <p:nvSpPr>
          <p:cNvPr id="24" name="Text Box 15"/>
          <p:cNvSpPr/>
          <p:nvPr/>
        </p:nvSpPr>
        <p:spPr>
          <a:xfrm>
            <a:off x="2057400" y="3638879"/>
            <a:ext cx="45720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5</a:t>
            </a:r>
          </a:p>
        </p:txBody>
      </p:sp>
      <p:sp>
        <p:nvSpPr>
          <p:cNvPr id="25" name="Text Box 16"/>
          <p:cNvSpPr/>
          <p:nvPr/>
        </p:nvSpPr>
        <p:spPr>
          <a:xfrm>
            <a:off x="2666880" y="356256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2</a:t>
            </a:r>
          </a:p>
        </p:txBody>
      </p:sp>
      <p:sp>
        <p:nvSpPr>
          <p:cNvPr id="26" name="Text Box 18"/>
          <p:cNvSpPr/>
          <p:nvPr/>
        </p:nvSpPr>
        <p:spPr>
          <a:xfrm>
            <a:off x="25146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3</a:t>
            </a:r>
          </a:p>
        </p:txBody>
      </p:sp>
      <p:sp>
        <p:nvSpPr>
          <p:cNvPr id="27" name="Text Box 19"/>
          <p:cNvSpPr/>
          <p:nvPr/>
        </p:nvSpPr>
        <p:spPr>
          <a:xfrm>
            <a:off x="2590919" y="4553279"/>
            <a:ext cx="380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7</a:t>
            </a:r>
          </a:p>
        </p:txBody>
      </p:sp>
      <p:sp>
        <p:nvSpPr>
          <p:cNvPr id="28" name="Text Box 20"/>
          <p:cNvSpPr/>
          <p:nvPr/>
        </p:nvSpPr>
        <p:spPr>
          <a:xfrm>
            <a:off x="3886200" y="371484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1</a:t>
            </a:r>
          </a:p>
        </p:txBody>
      </p:sp>
      <p:sp>
        <p:nvSpPr>
          <p:cNvPr id="29" name="Text Box 19"/>
          <p:cNvSpPr/>
          <p:nvPr/>
        </p:nvSpPr>
        <p:spPr>
          <a:xfrm>
            <a:off x="32004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4</a:t>
            </a:r>
          </a:p>
        </p:txBody>
      </p:sp>
      <p:sp>
        <p:nvSpPr>
          <p:cNvPr id="30" name="Oval 23"/>
          <p:cNvSpPr/>
          <p:nvPr/>
        </p:nvSpPr>
        <p:spPr>
          <a:xfrm>
            <a:off x="2971800" y="39186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1" name="Oval 23"/>
          <p:cNvSpPr/>
          <p:nvPr/>
        </p:nvSpPr>
        <p:spPr>
          <a:xfrm>
            <a:off x="2286000" y="38862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2" name="Oval 23"/>
          <p:cNvSpPr/>
          <p:nvPr/>
        </p:nvSpPr>
        <p:spPr>
          <a:xfrm>
            <a:off x="2514600" y="427932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3" name="Oval 23"/>
          <p:cNvSpPr/>
          <p:nvPr/>
        </p:nvSpPr>
        <p:spPr>
          <a:xfrm>
            <a:off x="3200400" y="3822119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4" name="Oval 23"/>
          <p:cNvSpPr/>
          <p:nvPr/>
        </p:nvSpPr>
        <p:spPr>
          <a:xfrm>
            <a:off x="3200400" y="43434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5" name="Oval 23"/>
          <p:cNvSpPr/>
          <p:nvPr/>
        </p:nvSpPr>
        <p:spPr>
          <a:xfrm>
            <a:off x="2622600" y="48006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6" name="Oval 23"/>
          <p:cNvSpPr/>
          <p:nvPr/>
        </p:nvSpPr>
        <p:spPr>
          <a:xfrm>
            <a:off x="3557520" y="45720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7" name="Oval 23"/>
          <p:cNvSpPr/>
          <p:nvPr/>
        </p:nvSpPr>
        <p:spPr>
          <a:xfrm>
            <a:off x="3886200" y="405072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38" name="Oval 23"/>
          <p:cNvSpPr/>
          <p:nvPr/>
        </p:nvSpPr>
        <p:spPr>
          <a:xfrm>
            <a:off x="3236400" y="50652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12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Nothing seems wrong here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428596" y="1500174"/>
            <a:ext cx="8286808" cy="477997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 </a:t>
            </a:r>
            <a:r>
              <a:rPr lang="it-IT" sz="2200" dirty="0" err="1" smtClean="0">
                <a:latin typeface="Calibri"/>
              </a:rPr>
              <a:t>Original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question</a:t>
            </a:r>
            <a:r>
              <a:rPr lang="it-IT" sz="2200" dirty="0" smtClean="0">
                <a:latin typeface="Calibri"/>
              </a:rPr>
              <a:t>: </a:t>
            </a:r>
            <a:r>
              <a:rPr lang="it-IT" sz="2200" dirty="0" err="1" smtClean="0">
                <a:latin typeface="Calibri"/>
                <a:cs typeface="Helvetica" pitchFamily="32"/>
              </a:rPr>
              <a:t>What</a:t>
            </a:r>
            <a:r>
              <a:rPr lang="it-IT" sz="2200" dirty="0" smtClean="0">
                <a:latin typeface="Calibri"/>
                <a:cs typeface="Helvetica" pitchFamily="32"/>
              </a:rPr>
              <a:t> policy can </a:t>
            </a:r>
            <a:r>
              <a:rPr lang="it-IT" sz="2200" dirty="0" err="1" smtClean="0">
                <a:latin typeface="Calibri"/>
                <a:cs typeface="Helvetica" pitchFamily="32"/>
              </a:rPr>
              <a:t>be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enforced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by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which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mechanisms</a:t>
            </a:r>
            <a:r>
              <a:rPr lang="it-IT" sz="2200" dirty="0" smtClean="0">
                <a:latin typeface="Calibri"/>
                <a:cs typeface="Helvetica" pitchFamily="32"/>
              </a:rPr>
              <a:t>?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Properties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describe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good</a:t>
            </a:r>
            <a:r>
              <a:rPr lang="it-IT" sz="2200" dirty="0" smtClean="0">
                <a:latin typeface="Calibri"/>
                <a:cs typeface="Helvetica" pitchFamily="32"/>
              </a:rPr>
              <a:t>  </a:t>
            </a:r>
            <a:r>
              <a:rPr lang="it-IT" sz="2200" dirty="0" err="1" smtClean="0">
                <a:latin typeface="Calibri"/>
                <a:cs typeface="Helvetica" pitchFamily="32"/>
              </a:rPr>
              <a:t>traces</a:t>
            </a:r>
            <a:endParaRPr lang="it-IT" sz="2200" dirty="0" smtClean="0">
              <a:latin typeface="Calibri"/>
              <a:cs typeface="Helvetica" pitchFamily="3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  <a:cs typeface="Helvetica" pitchFamily="32"/>
              </a:rPr>
              <a:t>Given</a:t>
            </a:r>
            <a:r>
              <a:rPr lang="it-IT" sz="2200" dirty="0" smtClean="0">
                <a:latin typeface="Calibri"/>
                <a:cs typeface="Helvetica" pitchFamily="32"/>
              </a:rPr>
              <a:t> the policy </a:t>
            </a:r>
            <a:r>
              <a:rPr lang="it-IT" sz="2200" dirty="0" err="1" smtClean="0">
                <a:latin typeface="Calibri"/>
                <a:cs typeface="Helvetica" pitchFamily="32"/>
              </a:rPr>
              <a:t>respecting</a:t>
            </a:r>
            <a:r>
              <a:rPr lang="it-IT" sz="2200" dirty="0" smtClean="0">
                <a:latin typeface="Calibri"/>
                <a:cs typeface="Helvetica" pitchFamily="32"/>
              </a:rPr>
              <a:t> the </a:t>
            </a:r>
            <a:r>
              <a:rPr lang="it-IT" sz="2200" dirty="0" err="1" smtClean="0">
                <a:latin typeface="Calibri"/>
                <a:cs typeface="Helvetica" pitchFamily="32"/>
              </a:rPr>
              <a:t>property</a:t>
            </a:r>
            <a:r>
              <a:rPr lang="it-IT" sz="2200" dirty="0" smtClean="0">
                <a:latin typeface="Calibri"/>
                <a:cs typeface="Helvetica" pitchFamily="32"/>
              </a:rPr>
              <a:t> the </a:t>
            </a:r>
            <a:r>
              <a:rPr lang="it-IT" sz="2200" dirty="0" err="1" smtClean="0">
                <a:latin typeface="Calibri"/>
                <a:cs typeface="Helvetica" pitchFamily="32"/>
              </a:rPr>
              <a:t>papers</a:t>
            </a:r>
            <a:r>
              <a:rPr lang="it-IT" sz="2200" dirty="0" smtClean="0">
                <a:latin typeface="Calibri"/>
                <a:cs typeface="Helvetica" pitchFamily="32"/>
              </a:rPr>
              <a:t> show a </a:t>
            </a:r>
            <a:r>
              <a:rPr lang="it-IT" sz="2200" dirty="0" err="1" smtClean="0">
                <a:latin typeface="Calibri"/>
                <a:cs typeface="Helvetica" pitchFamily="32"/>
              </a:rPr>
              <a:t>mechanism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that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enforces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it</a:t>
            </a:r>
            <a:endParaRPr lang="it-IT" sz="2200" dirty="0" smtClean="0">
              <a:latin typeface="Calibri"/>
              <a:cs typeface="Helvetica" pitchFamily="3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  <a:cs typeface="Helvetica" pitchFamily="32"/>
              </a:rPr>
              <a:t>Enforcement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mechanisms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satisfy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transparency</a:t>
            </a:r>
            <a:r>
              <a:rPr lang="it-IT" sz="2200" dirty="0" smtClean="0">
                <a:latin typeface="Calibri"/>
                <a:cs typeface="Helvetica" pitchFamily="32"/>
              </a:rPr>
              <a:t> and </a:t>
            </a:r>
            <a:r>
              <a:rPr lang="it-IT" sz="2200" dirty="0" err="1" smtClean="0">
                <a:latin typeface="Calibri"/>
                <a:cs typeface="Helvetica" pitchFamily="32"/>
              </a:rPr>
              <a:t>soundness</a:t>
            </a:r>
            <a:endParaRPr lang="it-IT" sz="2200" dirty="0" smtClean="0">
              <a:latin typeface="Calibri"/>
              <a:cs typeface="Helvetica" pitchFamily="3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2200" dirty="0" smtClean="0">
              <a:latin typeface="Calibri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13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715404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Time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to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look at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what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doesn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’t work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357158" y="1428736"/>
            <a:ext cx="8286808" cy="478634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</a:rPr>
              <a:t>Occasionally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doctors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makes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mistakes</a:t>
            </a:r>
            <a:r>
              <a:rPr lang="it-IT" sz="2200" dirty="0" smtClean="0">
                <a:latin typeface="Calibri"/>
              </a:rPr>
              <a:t> and </a:t>
            </a:r>
            <a:r>
              <a:rPr lang="it-IT" sz="2200" dirty="0" err="1" smtClean="0">
                <a:latin typeface="Calibri"/>
              </a:rPr>
              <a:t>forget</a:t>
            </a:r>
            <a:r>
              <a:rPr lang="it-IT" sz="2200" dirty="0" smtClean="0">
                <a:latin typeface="Calibri"/>
              </a:rPr>
              <a:t> the </a:t>
            </a:r>
            <a:r>
              <a:rPr lang="it-IT" sz="2200" dirty="0" err="1" smtClean="0">
                <a:latin typeface="Calibri"/>
              </a:rPr>
              <a:t>Research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Protocol</a:t>
            </a:r>
            <a:endParaRPr lang="it-IT" sz="400" dirty="0" smtClean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</a:rPr>
              <a:t>Ligatti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Automata</a:t>
            </a:r>
            <a:r>
              <a:rPr lang="it-IT" sz="2200" dirty="0" smtClean="0">
                <a:latin typeface="Calibri"/>
              </a:rPr>
              <a:t> (</a:t>
            </a:r>
            <a:r>
              <a:rPr lang="it-IT" sz="2200" dirty="0" err="1" smtClean="0">
                <a:latin typeface="Calibri"/>
              </a:rPr>
              <a:t>as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constructed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by</a:t>
            </a:r>
            <a:r>
              <a:rPr lang="it-IT" sz="2200" dirty="0" smtClean="0">
                <a:latin typeface="Calibri"/>
              </a:rPr>
              <a:t> IJIS </a:t>
            </a:r>
            <a:r>
              <a:rPr lang="it-IT" sz="2200" dirty="0" err="1" smtClean="0">
                <a:latin typeface="Calibri"/>
              </a:rPr>
              <a:t>Thm</a:t>
            </a:r>
            <a:r>
              <a:rPr lang="it-IT" sz="2200" dirty="0" smtClean="0">
                <a:latin typeface="Calibri"/>
              </a:rPr>
              <a:t>. 8 and TISSEC </a:t>
            </a:r>
            <a:r>
              <a:rPr lang="it-IT" sz="1800" dirty="0" err="1" smtClean="0">
                <a:latin typeface="Calibri"/>
              </a:rPr>
              <a:t>theorems</a:t>
            </a:r>
            <a:r>
              <a:rPr lang="it-IT" sz="1800" dirty="0" smtClean="0">
                <a:latin typeface="Calibri"/>
              </a:rPr>
              <a:t>) 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800" dirty="0" smtClean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800" dirty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800" dirty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2200" dirty="0" smtClean="0">
              <a:latin typeface="Calibri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2200" dirty="0" smtClean="0">
              <a:latin typeface="Calibri"/>
              <a:cs typeface="Helvetica" pitchFamily="3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Iterative </a:t>
            </a:r>
            <a:r>
              <a:rPr lang="it-IT" sz="2200" dirty="0" err="1" smtClean="0">
                <a:latin typeface="Calibri"/>
                <a:cs typeface="Helvetica" pitchFamily="32"/>
              </a:rPr>
              <a:t>Suppression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Automata</a:t>
            </a:r>
            <a:r>
              <a:rPr lang="it-IT" sz="2200" dirty="0" smtClean="0">
                <a:latin typeface="Calibri"/>
                <a:cs typeface="Helvetica" pitchFamily="32"/>
              </a:rPr>
              <a:t> (Bielova </a:t>
            </a:r>
            <a:r>
              <a:rPr lang="it-IT" sz="2200" dirty="0" err="1" smtClean="0">
                <a:latin typeface="Calibri"/>
                <a:cs typeface="Helvetica" pitchFamily="32"/>
              </a:rPr>
              <a:t>et</a:t>
            </a:r>
            <a:r>
              <a:rPr lang="it-IT" sz="2200" dirty="0" smtClean="0">
                <a:latin typeface="Calibri"/>
                <a:cs typeface="Helvetica" pitchFamily="32"/>
              </a:rPr>
              <a:t> al. Nord Sec). 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  <a:cs typeface="Helvetica" pitchFamily="32"/>
              </a:rPr>
              <a:t>Generalize</a:t>
            </a:r>
            <a:r>
              <a:rPr lang="it-IT" sz="2200" dirty="0" smtClean="0">
                <a:latin typeface="Calibri"/>
                <a:cs typeface="Helvetica" pitchFamily="32"/>
              </a:rPr>
              <a:t>  </a:t>
            </a:r>
            <a:r>
              <a:rPr lang="it-IT" sz="2200" dirty="0" err="1" smtClean="0">
                <a:latin typeface="Calibri"/>
                <a:cs typeface="Helvetica" pitchFamily="32"/>
              </a:rPr>
              <a:t>Ligatti</a:t>
            </a:r>
            <a:r>
              <a:rPr lang="it-IT" sz="2200" dirty="0" smtClean="0">
                <a:latin typeface="Calibri"/>
                <a:cs typeface="Helvetica" pitchFamily="32"/>
              </a:rPr>
              <a:t>’s IJIS </a:t>
            </a:r>
            <a:r>
              <a:rPr lang="it-IT" sz="2200" dirty="0" err="1" smtClean="0">
                <a:latin typeface="Calibri"/>
                <a:cs typeface="Helvetica" pitchFamily="32"/>
              </a:rPr>
              <a:t>Fig</a:t>
            </a:r>
            <a:r>
              <a:rPr lang="it-IT" sz="2200" dirty="0" smtClean="0">
                <a:latin typeface="Calibri"/>
                <a:cs typeface="Helvetica" pitchFamily="32"/>
              </a:rPr>
              <a:t> 2</a:t>
            </a: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2910" y="2285992"/>
            <a:ext cx="7010280" cy="156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42910" y="4714884"/>
            <a:ext cx="7086600" cy="143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14</a:t>
            </a:fld>
            <a:endParaRPr lang="en-US" dirty="0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84418"/>
            <a:ext cx="8229600" cy="1323439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4000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Are the enforcement mechanism different?</a:t>
            </a:r>
            <a:endParaRPr lang="en-US" sz="4000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357158" y="1428736"/>
            <a:ext cx="8286808" cy="478634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</a:rPr>
              <a:t> </a:t>
            </a:r>
            <a:r>
              <a:rPr lang="en-US" sz="2200" dirty="0" err="1" smtClean="0">
                <a:latin typeface="Calibri"/>
              </a:rPr>
              <a:t>Ligatti</a:t>
            </a:r>
            <a:r>
              <a:rPr lang="en-US" sz="2200" dirty="0" smtClean="0">
                <a:latin typeface="Calibri"/>
              </a:rPr>
              <a:t> automaton: output the longest valid prefix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</a:rPr>
              <a:t> Bielova automaton: suppress invalid iterations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</a:rPr>
              <a:t>Key idea: an Enforcement Mechanism is a trace transformer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800" dirty="0" smtClean="0">
                <a:latin typeface="Calibri"/>
              </a:rPr>
              <a:t>It is self evident that the two mechanisms are different!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Key 1 notion: Soundness – both are sound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600" dirty="0" err="1" smtClean="0">
                <a:latin typeface="Calibri"/>
              </a:rPr>
              <a:t>All</a:t>
            </a:r>
            <a:r>
              <a:rPr lang="it-IT" sz="1600" dirty="0" smtClean="0">
                <a:latin typeface="Calibri"/>
              </a:rPr>
              <a:t> output </a:t>
            </a:r>
            <a:r>
              <a:rPr lang="it-IT" sz="1600" dirty="0" err="1" smtClean="0">
                <a:latin typeface="Calibri"/>
              </a:rPr>
              <a:t>should</a:t>
            </a:r>
            <a:r>
              <a:rPr lang="it-IT" sz="1600" dirty="0" smtClean="0">
                <a:latin typeface="Calibri"/>
              </a:rPr>
              <a:t> </a:t>
            </a:r>
            <a:r>
              <a:rPr lang="it-IT" sz="1600" dirty="0" err="1" smtClean="0">
                <a:latin typeface="Calibri"/>
              </a:rPr>
              <a:t>conform</a:t>
            </a:r>
            <a:r>
              <a:rPr lang="it-IT" sz="1600" dirty="0" smtClean="0">
                <a:latin typeface="Calibri"/>
              </a:rPr>
              <a:t> </a:t>
            </a:r>
            <a:r>
              <a:rPr lang="it-IT" sz="1600" dirty="0" err="1" smtClean="0">
                <a:latin typeface="Calibri"/>
              </a:rPr>
              <a:t>to</a:t>
            </a:r>
            <a:r>
              <a:rPr lang="it-IT" sz="1600" dirty="0" smtClean="0">
                <a:latin typeface="Calibri"/>
              </a:rPr>
              <a:t> the policy 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smtClean="0">
                <a:latin typeface="Calibri"/>
                <a:cs typeface="Helvetica" pitchFamily="32"/>
              </a:rPr>
              <a:t>Key </a:t>
            </a:r>
            <a:r>
              <a:rPr lang="it-IT" sz="2000" dirty="0" err="1" smtClean="0">
                <a:latin typeface="Calibri"/>
                <a:cs typeface="Helvetica" pitchFamily="32"/>
              </a:rPr>
              <a:t>Notion</a:t>
            </a:r>
            <a:r>
              <a:rPr lang="it-IT" sz="2000" dirty="0" smtClean="0">
                <a:latin typeface="Calibri"/>
                <a:cs typeface="Helvetica" pitchFamily="32"/>
              </a:rPr>
              <a:t> 2: </a:t>
            </a:r>
            <a:r>
              <a:rPr lang="it-IT" sz="2000" dirty="0" err="1" smtClean="0">
                <a:latin typeface="Calibri"/>
                <a:cs typeface="Helvetica" pitchFamily="32"/>
              </a:rPr>
              <a:t>Transparency</a:t>
            </a:r>
            <a:r>
              <a:rPr lang="it-IT" sz="2000" dirty="0" smtClean="0">
                <a:latin typeface="Calibri"/>
                <a:cs typeface="Helvetica" pitchFamily="32"/>
              </a:rPr>
              <a:t> – </a:t>
            </a:r>
            <a:r>
              <a:rPr lang="it-IT" sz="2000" dirty="0" err="1" smtClean="0">
                <a:latin typeface="Calibri"/>
                <a:cs typeface="Helvetica" pitchFamily="32"/>
              </a:rPr>
              <a:t>both</a:t>
            </a:r>
            <a:r>
              <a:rPr lang="it-IT" sz="2000" dirty="0" smtClean="0">
                <a:latin typeface="Calibri"/>
                <a:cs typeface="Helvetica" pitchFamily="32"/>
              </a:rPr>
              <a:t> are </a:t>
            </a:r>
            <a:r>
              <a:rPr lang="it-IT" sz="2000" dirty="0" err="1" smtClean="0">
                <a:latin typeface="Calibri"/>
                <a:cs typeface="Helvetica" pitchFamily="32"/>
              </a:rPr>
              <a:t>transparent</a:t>
            </a:r>
            <a:endParaRPr lang="it-IT" sz="2000" dirty="0" smtClean="0"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=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  <a:endParaRPr lang="en-US" sz="1800" dirty="0" smtClean="0">
              <a:solidFill>
                <a:srgbClr val="008080"/>
              </a:solidFill>
              <a:latin typeface="Calibri"/>
              <a:cs typeface="Arial" pitchFamily="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>
                <a:solidFill>
                  <a:srgbClr val="008080"/>
                </a:solidFill>
                <a:latin typeface="Calibri"/>
                <a:cs typeface="Arial" pitchFamily="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But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they</a:t>
            </a:r>
            <a:r>
              <a:rPr lang="it-IT" sz="2200" dirty="0" smtClean="0">
                <a:latin typeface="Calibri"/>
                <a:cs typeface="Helvetica" pitchFamily="32"/>
              </a:rPr>
              <a:t> are </a:t>
            </a:r>
            <a:r>
              <a:rPr lang="it-IT" sz="2200" dirty="0" err="1" smtClean="0">
                <a:latin typeface="Calibri"/>
                <a:cs typeface="Helvetica" pitchFamily="32"/>
              </a:rPr>
              <a:t>different</a:t>
            </a:r>
            <a:r>
              <a:rPr lang="it-IT" sz="2200" dirty="0" smtClean="0">
                <a:latin typeface="Calibri"/>
                <a:cs typeface="Helvetica" pitchFamily="32"/>
              </a:rPr>
              <a:t>! 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latin typeface="Calibri"/>
                <a:cs typeface="Helvetica" pitchFamily="32"/>
              </a:rPr>
              <a:t>Hospital San Raffaele </a:t>
            </a:r>
            <a:r>
              <a:rPr lang="it-IT" sz="1800" dirty="0" err="1" smtClean="0">
                <a:latin typeface="Calibri"/>
                <a:cs typeface="Helvetica" pitchFamily="32"/>
              </a:rPr>
              <a:t>would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not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definitely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pay</a:t>
            </a:r>
            <a:r>
              <a:rPr lang="it-IT" sz="1800" dirty="0" smtClean="0">
                <a:latin typeface="Calibri"/>
                <a:cs typeface="Helvetica" pitchFamily="32"/>
              </a:rPr>
              <a:t> the </a:t>
            </a:r>
            <a:r>
              <a:rPr lang="it-IT" sz="1800" dirty="0" err="1" smtClean="0">
                <a:latin typeface="Calibri"/>
                <a:cs typeface="Helvetica" pitchFamily="32"/>
              </a:rPr>
              <a:t>same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money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for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both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them</a:t>
            </a:r>
            <a:endParaRPr lang="it-IT" sz="1800" dirty="0" smtClean="0"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  <a:cs typeface="Helvetica" pitchFamily="32"/>
              </a:rPr>
              <a:t>What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makes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them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different</a:t>
            </a:r>
            <a:r>
              <a:rPr lang="it-IT" sz="2200" dirty="0" smtClean="0">
                <a:latin typeface="Calibri"/>
                <a:cs typeface="Helvetica" pitchFamily="32"/>
              </a:rPr>
              <a:t>?</a:t>
            </a: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15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Why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cannot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work?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428596" y="1500174"/>
            <a:ext cx="8286808" cy="477997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Option</a:t>
            </a:r>
            <a:r>
              <a:rPr lang="it-IT" sz="2200" dirty="0" smtClean="0">
                <a:latin typeface="Calibri"/>
              </a:rPr>
              <a:t> 1:  the strike </a:t>
            </a:r>
            <a:r>
              <a:rPr lang="it-IT" sz="2200" dirty="0" err="1" smtClean="0">
                <a:latin typeface="Calibri"/>
              </a:rPr>
              <a:t>of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luck</a:t>
            </a:r>
            <a:r>
              <a:rPr lang="it-IT" sz="2200" dirty="0" smtClean="0">
                <a:latin typeface="Calibri"/>
              </a:rPr>
              <a:t>? No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There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was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an</a:t>
            </a:r>
            <a:r>
              <a:rPr lang="it-IT" sz="1800" dirty="0" smtClean="0">
                <a:latin typeface="Calibri"/>
              </a:rPr>
              <a:t> exploit in the </a:t>
            </a:r>
            <a:r>
              <a:rPr lang="it-IT" sz="1800" dirty="0" err="1" smtClean="0">
                <a:latin typeface="Calibri"/>
              </a:rPr>
              <a:t>paper</a:t>
            </a:r>
            <a:r>
              <a:rPr lang="it-IT" sz="1800" dirty="0" smtClean="0">
                <a:latin typeface="Calibri"/>
              </a:rPr>
              <a:t>(s) and </a:t>
            </a:r>
            <a:r>
              <a:rPr lang="it-IT" sz="1800" dirty="0" err="1" smtClean="0">
                <a:latin typeface="Calibri"/>
              </a:rPr>
              <a:t>we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could</a:t>
            </a:r>
            <a:r>
              <a:rPr lang="it-IT" sz="1800" dirty="0" smtClean="0">
                <a:latin typeface="Calibri"/>
              </a:rPr>
              <a:t> start a </a:t>
            </a:r>
            <a:r>
              <a:rPr lang="it-IT" sz="1800" dirty="0" err="1" smtClean="0">
                <a:latin typeface="Calibri"/>
              </a:rPr>
              <a:t>factory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of</a:t>
            </a:r>
            <a:r>
              <a:rPr lang="it-IT" sz="1800" dirty="0" smtClean="0">
                <a:latin typeface="Calibri"/>
              </a:rPr>
              <a:t> follow-up </a:t>
            </a:r>
            <a:r>
              <a:rPr lang="it-IT" sz="1800" dirty="0" err="1" smtClean="0">
                <a:latin typeface="Calibri"/>
              </a:rPr>
              <a:t>paper</a:t>
            </a:r>
            <a:r>
              <a:rPr lang="it-IT" sz="1800" dirty="0" smtClean="0">
                <a:latin typeface="Calibri"/>
              </a:rPr>
              <a:t> s </a:t>
            </a:r>
            <a:r>
              <a:rPr lang="it-IT" sz="1800" dirty="0" err="1" smtClean="0">
                <a:latin typeface="Calibri"/>
              </a:rPr>
              <a:t>like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Gavin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Lowe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with</a:t>
            </a:r>
            <a:r>
              <a:rPr lang="it-IT" sz="1800" dirty="0" smtClean="0">
                <a:latin typeface="Calibri"/>
              </a:rPr>
              <a:t> the </a:t>
            </a:r>
            <a:r>
              <a:rPr lang="it-IT" sz="1800" dirty="0" err="1" smtClean="0">
                <a:latin typeface="Calibri"/>
              </a:rPr>
              <a:t>Needham</a:t>
            </a:r>
            <a:r>
              <a:rPr lang="it-IT" sz="1800" dirty="0" smtClean="0">
                <a:latin typeface="Calibri"/>
              </a:rPr>
              <a:t> Schroeder </a:t>
            </a:r>
            <a:r>
              <a:rPr lang="it-IT" sz="1800" dirty="0" err="1" smtClean="0">
                <a:latin typeface="Calibri"/>
              </a:rPr>
              <a:t>protocol</a:t>
            </a:r>
            <a:endParaRPr lang="it-IT" sz="18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Alas</a:t>
            </a:r>
            <a:r>
              <a:rPr lang="it-IT" sz="1800" dirty="0" smtClean="0">
                <a:latin typeface="Calibri"/>
              </a:rPr>
              <a:t>, life </a:t>
            </a:r>
            <a:r>
              <a:rPr lang="it-IT" sz="1800" dirty="0" err="1" smtClean="0">
                <a:latin typeface="Calibri"/>
              </a:rPr>
              <a:t>is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unfair…</a:t>
            </a:r>
            <a:endParaRPr lang="it-IT" sz="1800" dirty="0" smtClean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Option</a:t>
            </a:r>
            <a:r>
              <a:rPr lang="it-IT" sz="2200" dirty="0" smtClean="0">
                <a:latin typeface="Calibri"/>
                <a:cs typeface="Helvetica" pitchFamily="32"/>
              </a:rPr>
              <a:t> 2: The </a:t>
            </a:r>
            <a:r>
              <a:rPr lang="it-IT" sz="2200" dirty="0" err="1" smtClean="0">
                <a:latin typeface="Calibri"/>
                <a:cs typeface="Helvetica" pitchFamily="32"/>
              </a:rPr>
              <a:t>research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question</a:t>
            </a:r>
            <a:r>
              <a:rPr lang="it-IT" sz="2200" dirty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is</a:t>
            </a:r>
            <a:r>
              <a:rPr lang="it-IT" sz="2200" dirty="0" smtClean="0">
                <a:latin typeface="Calibri"/>
                <a:cs typeface="Helvetica" pitchFamily="32"/>
              </a:rPr>
              <a:t> wrong?  No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What</a:t>
            </a:r>
            <a:r>
              <a:rPr lang="it-IT" sz="1800" dirty="0" smtClean="0">
                <a:latin typeface="Calibri"/>
                <a:cs typeface="Helvetica" pitchFamily="32"/>
              </a:rPr>
              <a:t> policy can </a:t>
            </a:r>
            <a:r>
              <a:rPr lang="it-IT" sz="1800" dirty="0" err="1" smtClean="0"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enforced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by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which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mechanisms</a:t>
            </a:r>
            <a:r>
              <a:rPr lang="it-IT" sz="1800" dirty="0" smtClean="0">
                <a:latin typeface="Calibri"/>
                <a:cs typeface="Helvetica" pitchFamily="32"/>
              </a:rPr>
              <a:t>. 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latin typeface="Calibri"/>
                <a:cs typeface="Helvetica" pitchFamily="32"/>
              </a:rPr>
              <a:t>Can </a:t>
            </a:r>
            <a:r>
              <a:rPr lang="it-IT" sz="1800" dirty="0" err="1" smtClean="0"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detailed</a:t>
            </a:r>
            <a:r>
              <a:rPr lang="it-IT" sz="1800" dirty="0" smtClean="0">
                <a:latin typeface="Calibri"/>
                <a:cs typeface="Helvetica" pitchFamily="32"/>
              </a:rPr>
              <a:t> in </a:t>
            </a:r>
            <a:r>
              <a:rPr lang="it-IT" sz="1800" dirty="0" err="1" smtClean="0">
                <a:latin typeface="Calibri"/>
                <a:cs typeface="Helvetica" pitchFamily="32"/>
              </a:rPr>
              <a:t>two</a:t>
            </a:r>
            <a:r>
              <a:rPr lang="it-IT" sz="1800" dirty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but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things</a:t>
            </a:r>
            <a:r>
              <a:rPr lang="it-IT" sz="1800" dirty="0" smtClean="0">
                <a:latin typeface="Calibri"/>
                <a:cs typeface="Helvetica" pitchFamily="32"/>
              </a:rPr>
              <a:t> don’t </a:t>
            </a:r>
            <a:r>
              <a:rPr lang="it-IT" sz="1800" dirty="0" err="1" smtClean="0">
                <a:latin typeface="Calibri"/>
                <a:cs typeface="Helvetica" pitchFamily="32"/>
              </a:rPr>
              <a:t>change</a:t>
            </a:r>
            <a:r>
              <a:rPr lang="it-IT" sz="1800" dirty="0" smtClean="0">
                <a:latin typeface="Calibri"/>
                <a:cs typeface="Helvetica" pitchFamily="32"/>
              </a:rPr>
              <a:t>: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Given</a:t>
            </a:r>
            <a:r>
              <a:rPr lang="it-IT" sz="1800" dirty="0" smtClean="0">
                <a:latin typeface="Calibri"/>
                <a:cs typeface="Helvetica" pitchFamily="32"/>
              </a:rPr>
              <a:t> a policy </a:t>
            </a:r>
            <a:r>
              <a:rPr lang="it-IT" sz="1800" dirty="0" err="1" smtClean="0">
                <a:latin typeface="Calibri"/>
                <a:cs typeface="Helvetica" pitchFamily="32"/>
              </a:rPr>
              <a:t>construct</a:t>
            </a:r>
            <a:r>
              <a:rPr lang="it-IT" sz="1800" dirty="0" smtClean="0">
                <a:latin typeface="Calibri"/>
                <a:cs typeface="Helvetica" pitchFamily="32"/>
              </a:rPr>
              <a:t> a </a:t>
            </a:r>
            <a:r>
              <a:rPr lang="it-IT" sz="1800" dirty="0" err="1" smtClean="0">
                <a:latin typeface="Calibri"/>
                <a:cs typeface="Helvetica" pitchFamily="32"/>
              </a:rPr>
              <a:t>corresponding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mechanism</a:t>
            </a:r>
            <a:endParaRPr lang="it-IT" sz="1800" dirty="0" smtClean="0"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Given</a:t>
            </a:r>
            <a:r>
              <a:rPr lang="it-IT" sz="1800" dirty="0" smtClean="0">
                <a:latin typeface="Calibri"/>
                <a:cs typeface="Helvetica" pitchFamily="32"/>
              </a:rPr>
              <a:t> a policy and a </a:t>
            </a:r>
            <a:r>
              <a:rPr lang="it-IT" sz="1800" dirty="0" err="1" smtClean="0">
                <a:latin typeface="Calibri"/>
                <a:cs typeface="Helvetica" pitchFamily="32"/>
              </a:rPr>
              <a:t>mechanism</a:t>
            </a:r>
            <a:r>
              <a:rPr lang="it-IT" sz="1800" dirty="0" smtClean="0">
                <a:latin typeface="Calibri"/>
                <a:cs typeface="Helvetica" pitchFamily="32"/>
              </a:rPr>
              <a:t> , </a:t>
            </a:r>
            <a:r>
              <a:rPr lang="it-IT" sz="1800" dirty="0" err="1" smtClean="0">
                <a:latin typeface="Calibri"/>
                <a:cs typeface="Helvetica" pitchFamily="32"/>
              </a:rPr>
              <a:t>verify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they</a:t>
            </a:r>
            <a:r>
              <a:rPr lang="it-IT" sz="1800" dirty="0" smtClean="0">
                <a:latin typeface="Calibri"/>
                <a:cs typeface="Helvetica" pitchFamily="32"/>
              </a:rPr>
              <a:t> match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Option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3: The key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notions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are wrong?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>
                <a:latin typeface="Calibri"/>
                <a:cs typeface="Helvetica" pitchFamily="32"/>
              </a:rPr>
              <a:t> </a:t>
            </a:r>
            <a:r>
              <a:rPr lang="it-IT" sz="1800" dirty="0" smtClean="0">
                <a:latin typeface="Calibri"/>
                <a:cs typeface="Helvetica" pitchFamily="32"/>
              </a:rPr>
              <a:t>Are </a:t>
            </a:r>
            <a:r>
              <a:rPr lang="it-IT" sz="1800" dirty="0" err="1" smtClean="0">
                <a:latin typeface="Calibri"/>
                <a:cs typeface="Helvetica" pitchFamily="32"/>
              </a:rPr>
              <a:t>soundness</a:t>
            </a:r>
            <a:r>
              <a:rPr lang="it-IT" sz="1800" dirty="0" smtClean="0">
                <a:latin typeface="Calibri"/>
                <a:cs typeface="Helvetica" pitchFamily="32"/>
              </a:rPr>
              <a:t> and </a:t>
            </a:r>
            <a:r>
              <a:rPr lang="it-IT" sz="1800" dirty="0" err="1" smtClean="0">
                <a:latin typeface="Calibri"/>
                <a:cs typeface="Helvetica" pitchFamily="32"/>
              </a:rPr>
              <a:t>transparency</a:t>
            </a:r>
            <a:r>
              <a:rPr lang="it-IT" sz="1800" dirty="0" smtClean="0">
                <a:latin typeface="Calibri"/>
                <a:cs typeface="Helvetica" pitchFamily="32"/>
              </a:rPr>
              <a:t> the right </a:t>
            </a:r>
            <a:r>
              <a:rPr lang="it-IT" sz="1800" dirty="0" err="1" smtClean="0">
                <a:latin typeface="Calibri"/>
                <a:cs typeface="Helvetica" pitchFamily="32"/>
              </a:rPr>
              <a:t>notions</a:t>
            </a:r>
            <a:r>
              <a:rPr lang="it-IT" sz="1800" dirty="0" smtClean="0">
                <a:latin typeface="Calibri"/>
                <a:cs typeface="Helvetica" pitchFamily="32"/>
              </a:rPr>
              <a:t>? 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My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claim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that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they</a:t>
            </a:r>
            <a:r>
              <a:rPr lang="it-IT" sz="1800" dirty="0" smtClean="0">
                <a:latin typeface="Calibri"/>
                <a:cs typeface="Helvetica" pitchFamily="32"/>
              </a:rPr>
              <a:t> are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not</a:t>
            </a:r>
            <a:r>
              <a:rPr lang="it-IT" sz="1800" dirty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adequate</a:t>
            </a:r>
            <a:endParaRPr lang="it-IT" sz="1800" dirty="0" smtClean="0">
              <a:solidFill>
                <a:srgbClr val="FF0000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16</a:t>
            </a:fld>
            <a:endParaRPr lang="en-US" dirty="0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-54521"/>
            <a:ext cx="9144000" cy="1323439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4000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Why Schneider, </a:t>
            </a:r>
            <a:r>
              <a:rPr lang="en-US" sz="4000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Hamlen</a:t>
            </a:r>
            <a:r>
              <a:rPr lang="en-US" sz="4000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, </a:t>
            </a:r>
            <a:r>
              <a:rPr lang="en-US" sz="4000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Ligatti</a:t>
            </a:r>
            <a:r>
              <a:rPr lang="en-US" sz="4000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, Bauer. . . are all looking in the wrong place?</a:t>
            </a: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357158" y="1428736"/>
            <a:ext cx="8286808" cy="478634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</a:rPr>
              <a:t> The Enforcement Mechanisms differ on a BAD trace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800" dirty="0" smtClean="0">
                <a:latin typeface="Calibri"/>
              </a:rPr>
              <a:t>It is self evident that the two mechanisms are different!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</a:rPr>
              <a:t>Soundness  and  Transparency are on  GOOD traces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  <a:cs typeface="Helvetica" pitchFamily="32"/>
              </a:rPr>
              <a:t> Look at the problem as Software Engineering Problem: 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  <a:cs typeface="Helvetica" pitchFamily="32"/>
              </a:rPr>
              <a:t>Specify the Enforcement Mechanism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000" dirty="0" smtClean="0">
                <a:latin typeface="Calibri"/>
                <a:cs typeface="Helvetica" pitchFamily="32"/>
              </a:rPr>
              <a:t>What to do for Good traces: nothing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000" dirty="0" smtClean="0">
                <a:latin typeface="Calibri"/>
                <a:cs typeface="Helvetica" pitchFamily="32"/>
              </a:rPr>
              <a:t>What to do for Bad traces: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something</a:t>
            </a:r>
            <a:r>
              <a:rPr lang="en-US" sz="2000" dirty="0" smtClean="0">
                <a:latin typeface="Calibri"/>
                <a:cs typeface="Helvetica" pitchFamily="32"/>
              </a:rPr>
              <a:t> to fix it. Yes but what? Up to you.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000" dirty="0" smtClean="0">
                <a:latin typeface="Calibri"/>
                <a:cs typeface="Helvetica" pitchFamily="32"/>
              </a:rPr>
              <a:t>100% research spent on specifying the cases we should do nothing!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What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distinguishes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enforcement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mechanisms</a:t>
            </a:r>
            <a:r>
              <a:rPr lang="it-IT" sz="2200" dirty="0" smtClean="0">
                <a:latin typeface="Calibri"/>
                <a:cs typeface="Helvetica" pitchFamily="32"/>
              </a:rPr>
              <a:t> in </a:t>
            </a:r>
            <a:r>
              <a:rPr lang="it-IT" sz="2200" dirty="0" err="1" smtClean="0">
                <a:latin typeface="Calibri"/>
                <a:cs typeface="Helvetica" pitchFamily="32"/>
              </a:rPr>
              <a:t>practice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is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not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what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happens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when</a:t>
            </a:r>
            <a:r>
              <a:rPr lang="it-IT" sz="2200" dirty="0" smtClean="0">
                <a:latin typeface="Calibri"/>
                <a:cs typeface="Helvetica" pitchFamily="32"/>
              </a:rPr>
              <a:t> the input </a:t>
            </a:r>
            <a:r>
              <a:rPr lang="it-IT" sz="2200" dirty="0" err="1" smtClean="0">
                <a:latin typeface="Calibri"/>
                <a:cs typeface="Helvetica" pitchFamily="32"/>
              </a:rPr>
              <a:t>respects</a:t>
            </a:r>
            <a:r>
              <a:rPr lang="it-IT" sz="2200" dirty="0" smtClean="0">
                <a:latin typeface="Calibri"/>
                <a:cs typeface="Helvetica" pitchFamily="32"/>
              </a:rPr>
              <a:t> the policy (</a:t>
            </a:r>
            <a:r>
              <a:rPr lang="it-IT" sz="2200" dirty="0" err="1" smtClean="0">
                <a:latin typeface="Calibri"/>
                <a:cs typeface="Helvetica" pitchFamily="32"/>
              </a:rPr>
              <a:t>because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they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all</a:t>
            </a:r>
            <a:r>
              <a:rPr lang="it-IT" sz="2200" dirty="0" smtClean="0">
                <a:latin typeface="Calibri"/>
                <a:cs typeface="Helvetica" pitchFamily="32"/>
              </a:rPr>
              <a:t> do the </a:t>
            </a:r>
            <a:r>
              <a:rPr lang="it-IT" sz="2200" dirty="0" err="1" smtClean="0">
                <a:latin typeface="Calibri"/>
                <a:cs typeface="Helvetica" pitchFamily="32"/>
              </a:rPr>
              <a:t>same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thing</a:t>
            </a:r>
            <a:r>
              <a:rPr lang="it-IT" sz="2200" dirty="0" smtClean="0">
                <a:latin typeface="Calibri"/>
                <a:cs typeface="Helvetica" pitchFamily="32"/>
              </a:rPr>
              <a:t>, </a:t>
            </a:r>
            <a:r>
              <a:rPr lang="it-IT" sz="2200" dirty="0" err="1" smtClean="0">
                <a:latin typeface="Calibri"/>
                <a:cs typeface="Helvetica" pitchFamily="32"/>
              </a:rPr>
              <a:t>ie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nothing</a:t>
            </a:r>
            <a:r>
              <a:rPr lang="it-IT" sz="2200" dirty="0" smtClean="0">
                <a:latin typeface="Calibri"/>
                <a:cs typeface="Helvetica" pitchFamily="32"/>
              </a:rPr>
              <a:t>) </a:t>
            </a:r>
            <a:r>
              <a:rPr lang="it-IT" sz="2200" dirty="0" err="1" smtClean="0">
                <a:latin typeface="Calibri"/>
                <a:cs typeface="Helvetica" pitchFamily="32"/>
              </a:rPr>
              <a:t>but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i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what</a:t>
            </a:r>
            <a:r>
              <a:rPr lang="it-IT" sz="2200" i="1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i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precisely</a:t>
            </a:r>
            <a:r>
              <a:rPr lang="it-IT" sz="2200" i="1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i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happens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when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the input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does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not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respect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the policy</a:t>
            </a:r>
            <a:endParaRPr lang="en-US" sz="2200" dirty="0">
              <a:solidFill>
                <a:srgbClr val="FF0000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17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The obvious answer won’t work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8215370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But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edit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automaton</a:t>
            </a:r>
            <a:r>
              <a:rPr lang="it-IT" sz="2400" dirty="0" smtClean="0">
                <a:latin typeface="Calibri"/>
              </a:rPr>
              <a:t> can </a:t>
            </a:r>
            <a:r>
              <a:rPr lang="it-IT" sz="2400" dirty="0" err="1" smtClean="0">
                <a:latin typeface="Calibri"/>
              </a:rPr>
              <a:t>surely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enforce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all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these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properties</a:t>
            </a:r>
            <a:r>
              <a:rPr lang="it-IT" sz="2400" dirty="0" smtClean="0">
                <a:latin typeface="Calibri"/>
              </a:rPr>
              <a:t> and do </a:t>
            </a:r>
            <a:r>
              <a:rPr lang="it-IT" sz="2400" dirty="0" err="1" smtClean="0">
                <a:latin typeface="Calibri"/>
              </a:rPr>
              <a:t>all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kinds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of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error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correction</a:t>
            </a:r>
            <a:endParaRPr lang="it-IT" sz="24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smtClean="0">
                <a:latin typeface="Calibri"/>
              </a:rPr>
              <a:t>In </a:t>
            </a:r>
            <a:r>
              <a:rPr lang="it-IT" sz="2000" dirty="0" err="1" smtClean="0">
                <a:latin typeface="Calibri"/>
              </a:rPr>
              <a:t>theory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Edit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Automata</a:t>
            </a:r>
            <a:r>
              <a:rPr lang="it-IT" sz="2000" dirty="0" smtClean="0">
                <a:latin typeface="Calibri"/>
              </a:rPr>
              <a:t> can </a:t>
            </a:r>
            <a:r>
              <a:rPr lang="it-IT" sz="2000" dirty="0" err="1" smtClean="0">
                <a:latin typeface="Calibri"/>
              </a:rPr>
              <a:t>suppress</a:t>
            </a:r>
            <a:r>
              <a:rPr lang="it-IT" sz="2000" dirty="0" smtClean="0">
                <a:latin typeface="Calibri"/>
              </a:rPr>
              <a:t>, </a:t>
            </a:r>
            <a:r>
              <a:rPr lang="it-IT" sz="2000" dirty="0" err="1" smtClean="0">
                <a:latin typeface="Calibri"/>
              </a:rPr>
              <a:t>delay</a:t>
            </a:r>
            <a:r>
              <a:rPr lang="it-IT" sz="2000" dirty="0" smtClean="0">
                <a:latin typeface="Calibri"/>
              </a:rPr>
              <a:t>, </a:t>
            </a:r>
            <a:r>
              <a:rPr lang="it-IT" sz="2000" dirty="0" err="1" smtClean="0">
                <a:latin typeface="Calibri"/>
              </a:rPr>
              <a:t>insert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all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kind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of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stuff</a:t>
            </a:r>
            <a:r>
              <a:rPr lang="it-IT" sz="2000" dirty="0" smtClean="0">
                <a:latin typeface="Calibri"/>
              </a:rPr>
              <a:t>.</a:t>
            </a: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latin typeface="Calibri"/>
              </a:rPr>
              <a:t>Yes</a:t>
            </a:r>
            <a:r>
              <a:rPr lang="it-IT" sz="2400" dirty="0">
                <a:latin typeface="Calibri"/>
              </a:rPr>
              <a:t>, </a:t>
            </a:r>
            <a:r>
              <a:rPr lang="it-IT" sz="2400" dirty="0" err="1">
                <a:latin typeface="Calibri"/>
              </a:rPr>
              <a:t>but</a:t>
            </a:r>
            <a:r>
              <a:rPr lang="it-IT" sz="2400" dirty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there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is</a:t>
            </a:r>
            <a:r>
              <a:rPr lang="it-IT" sz="2400" dirty="0" smtClean="0">
                <a:latin typeface="Calibri"/>
              </a:rPr>
              <a:t> NO </a:t>
            </a:r>
            <a:r>
              <a:rPr lang="it-IT" sz="2400" dirty="0" err="1" smtClean="0">
                <a:latin typeface="Calibri"/>
              </a:rPr>
              <a:t>assurance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they</a:t>
            </a:r>
            <a:r>
              <a:rPr lang="it-IT" sz="2400" dirty="0" smtClean="0">
                <a:latin typeface="Calibri"/>
              </a:rPr>
              <a:t> are “</a:t>
            </a:r>
            <a:r>
              <a:rPr lang="it-IT" sz="2400" dirty="0" err="1" smtClean="0">
                <a:latin typeface="Calibri"/>
              </a:rPr>
              <a:t>correct</a:t>
            </a:r>
            <a:r>
              <a:rPr lang="it-IT" sz="2400" dirty="0" smtClean="0">
                <a:latin typeface="Calibri"/>
              </a:rPr>
              <a:t>” in some </a:t>
            </a:r>
            <a:r>
              <a:rPr lang="it-IT" sz="2400" dirty="0" err="1" smtClean="0">
                <a:latin typeface="Calibri"/>
              </a:rPr>
              <a:t>sense</a:t>
            </a:r>
            <a:endParaRPr lang="it-IT" sz="24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smtClean="0">
                <a:latin typeface="Calibri"/>
              </a:rPr>
              <a:t>In </a:t>
            </a:r>
            <a:r>
              <a:rPr lang="it-IT" sz="2000" dirty="0" err="1" smtClean="0">
                <a:latin typeface="Calibri"/>
              </a:rPr>
              <a:t>practice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they</a:t>
            </a:r>
            <a:r>
              <a:rPr lang="it-IT" sz="2000" dirty="0" smtClean="0">
                <a:latin typeface="Calibri"/>
              </a:rPr>
              <a:t> can do </a:t>
            </a:r>
            <a:r>
              <a:rPr lang="it-IT" sz="2000" dirty="0" err="1" smtClean="0">
                <a:latin typeface="Calibri"/>
              </a:rPr>
              <a:t>only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what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our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algorithms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tell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them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to</a:t>
            </a:r>
            <a:r>
              <a:rPr lang="it-IT" sz="2000" dirty="0" smtClean="0">
                <a:latin typeface="Calibri"/>
              </a:rPr>
              <a:t> do</a:t>
            </a:r>
            <a:endParaRPr lang="it-IT" sz="2000" dirty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latin typeface="Calibri"/>
              </a:rPr>
              <a:t>We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need</a:t>
            </a:r>
            <a:r>
              <a:rPr lang="it-IT" sz="2400" dirty="0" smtClean="0">
                <a:latin typeface="Calibri"/>
              </a:rPr>
              <a:t> a </a:t>
            </a:r>
            <a:r>
              <a:rPr lang="it-IT" sz="2400" dirty="0" err="1" smtClean="0">
                <a:latin typeface="Calibri"/>
              </a:rPr>
              <a:t>formal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notion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to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distinguish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between</a:t>
            </a:r>
            <a:r>
              <a:rPr lang="it-IT" sz="2400" dirty="0" smtClean="0">
                <a:latin typeface="Calibri"/>
              </a:rPr>
              <a:t> the </a:t>
            </a:r>
            <a:r>
              <a:rPr lang="it-IT" sz="2400" dirty="0" err="1" smtClean="0">
                <a:latin typeface="Calibri"/>
              </a:rPr>
              <a:t>largely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different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edit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automata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that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enforce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renewal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properties</a:t>
            </a:r>
            <a:endParaRPr lang="it-IT" sz="24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Ligatti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automata</a:t>
            </a:r>
            <a:r>
              <a:rPr lang="it-IT" sz="2000" dirty="0" smtClean="0">
                <a:latin typeface="Calibri"/>
              </a:rPr>
              <a:t> – </a:t>
            </a:r>
            <a:r>
              <a:rPr lang="it-IT" sz="2000" dirty="0" err="1" smtClean="0">
                <a:latin typeface="Calibri"/>
              </a:rPr>
              <a:t>longest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valid</a:t>
            </a:r>
            <a:r>
              <a:rPr lang="it-IT" sz="2000" dirty="0" smtClean="0">
                <a:latin typeface="Calibri"/>
              </a:rPr>
              <a:t>  </a:t>
            </a:r>
            <a:r>
              <a:rPr lang="it-IT" sz="2000" dirty="0" err="1" smtClean="0">
                <a:latin typeface="Calibri"/>
              </a:rPr>
              <a:t>prefix</a:t>
            </a:r>
            <a:endParaRPr lang="it-IT" sz="20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>
                <a:latin typeface="Calibri"/>
              </a:rPr>
              <a:t> iterative </a:t>
            </a:r>
            <a:r>
              <a:rPr lang="it-IT" sz="2000" dirty="0" err="1" smtClean="0">
                <a:latin typeface="Calibri"/>
              </a:rPr>
              <a:t>suppression</a:t>
            </a:r>
            <a:endParaRPr lang="it-IT" sz="20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Compensation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action</a:t>
            </a:r>
            <a:r>
              <a:rPr lang="it-IT" sz="2000" dirty="0" smtClean="0">
                <a:latin typeface="Calibri"/>
              </a:rPr>
              <a:t> (system </a:t>
            </a:r>
            <a:r>
              <a:rPr lang="it-IT" sz="2000" dirty="0" err="1" smtClean="0">
                <a:latin typeface="Calibri"/>
              </a:rPr>
              <a:t>adds</a:t>
            </a:r>
            <a:r>
              <a:rPr lang="it-IT" sz="2000" dirty="0" smtClean="0">
                <a:latin typeface="Calibri"/>
              </a:rPr>
              <a:t> a </a:t>
            </a:r>
            <a:r>
              <a:rPr lang="it-IT" sz="2000" dirty="0" err="1" smtClean="0">
                <a:latin typeface="Calibri"/>
              </a:rPr>
              <a:t>special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protocol</a:t>
            </a:r>
            <a:r>
              <a:rPr lang="it-IT" sz="2000" dirty="0" smtClean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number</a:t>
            </a:r>
            <a:r>
              <a:rPr lang="it-IT" sz="2000" dirty="0" smtClean="0">
                <a:latin typeface="Calibri"/>
              </a:rPr>
              <a:t>)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>
                <a:latin typeface="Calibri"/>
              </a:rPr>
              <a:t> </a:t>
            </a:r>
            <a:r>
              <a:rPr lang="it-IT" sz="2000" dirty="0" smtClean="0">
                <a:latin typeface="Calibri"/>
              </a:rPr>
              <a:t>“And </a:t>
            </a:r>
            <a:r>
              <a:rPr lang="it-IT" sz="2000" dirty="0" err="1">
                <a:latin typeface="Calibri"/>
              </a:rPr>
              <a:t>now</a:t>
            </a:r>
            <a:r>
              <a:rPr lang="it-IT" sz="2000" dirty="0">
                <a:latin typeface="Calibri"/>
              </a:rPr>
              <a:t> </a:t>
            </a:r>
            <a:r>
              <a:rPr lang="it-IT" sz="2000" dirty="0" err="1">
                <a:latin typeface="Calibri"/>
              </a:rPr>
              <a:t>something</a:t>
            </a:r>
            <a:r>
              <a:rPr lang="it-IT" sz="2000" dirty="0">
                <a:latin typeface="Calibri"/>
              </a:rPr>
              <a:t> </a:t>
            </a:r>
            <a:r>
              <a:rPr lang="it-IT" sz="2000" dirty="0" err="1">
                <a:latin typeface="Calibri"/>
              </a:rPr>
              <a:t>completely</a:t>
            </a:r>
            <a:r>
              <a:rPr lang="it-IT" sz="2000" dirty="0">
                <a:latin typeface="Calibri"/>
              </a:rPr>
              <a:t> </a:t>
            </a:r>
            <a:r>
              <a:rPr lang="it-IT" sz="2000" dirty="0" err="1" smtClean="0">
                <a:latin typeface="Calibri"/>
              </a:rPr>
              <a:t>different</a:t>
            </a:r>
            <a:r>
              <a:rPr lang="it-IT" sz="2000" dirty="0" smtClean="0">
                <a:latin typeface="Calibri"/>
              </a:rPr>
              <a:t>. .. “</a:t>
            </a: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18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“No surprises” Property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7729566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Key Notion  1: Soundness for bad and good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All</a:t>
            </a:r>
            <a:r>
              <a:rPr lang="it-IT" sz="1800" dirty="0" smtClean="0">
                <a:latin typeface="Calibri"/>
              </a:rPr>
              <a:t> output </a:t>
            </a:r>
            <a:r>
              <a:rPr lang="it-IT" sz="1800" dirty="0" err="1" smtClean="0">
                <a:latin typeface="Calibri"/>
              </a:rPr>
              <a:t>should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conform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to</a:t>
            </a:r>
            <a:r>
              <a:rPr lang="it-IT" sz="1800" dirty="0" smtClean="0">
                <a:latin typeface="Calibri"/>
              </a:rPr>
              <a:t> the policy</a:t>
            </a:r>
            <a:endParaRPr lang="en-US" sz="1800" dirty="0" smtClean="0">
              <a:latin typeface="Calibri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 Key </a:t>
            </a:r>
            <a:r>
              <a:rPr lang="it-IT" sz="2200" dirty="0" err="1" smtClean="0">
                <a:latin typeface="Calibri"/>
                <a:cs typeface="Helvetica" pitchFamily="32"/>
              </a:rPr>
              <a:t>Notion</a:t>
            </a:r>
            <a:r>
              <a:rPr lang="it-IT" sz="2200" dirty="0" smtClean="0">
                <a:latin typeface="Calibri"/>
                <a:cs typeface="Helvetica" pitchFamily="32"/>
              </a:rPr>
              <a:t> 2: </a:t>
            </a:r>
            <a:r>
              <a:rPr lang="it-IT" sz="2200" dirty="0" err="1" smtClean="0">
                <a:latin typeface="Calibri"/>
                <a:cs typeface="Helvetica" pitchFamily="32"/>
              </a:rPr>
              <a:t>Transparency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for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good</a:t>
            </a:r>
            <a:r>
              <a:rPr lang="it-IT" sz="2200" dirty="0" smtClean="0">
                <a:latin typeface="Calibri"/>
                <a:cs typeface="Helvetica" pitchFamily="32"/>
              </a:rPr>
              <a:t>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=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  <a:endParaRPr lang="en-US" sz="1800" dirty="0" smtClean="0">
              <a:solidFill>
                <a:srgbClr val="008080"/>
              </a:solidFill>
              <a:latin typeface="Calibri"/>
              <a:cs typeface="Arial" pitchFamily="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Key </a:t>
            </a:r>
            <a:r>
              <a:rPr lang="it-IT" sz="2200" dirty="0" err="1" smtClean="0">
                <a:latin typeface="Calibri"/>
                <a:cs typeface="Helvetica" pitchFamily="32"/>
              </a:rPr>
              <a:t>Notion</a:t>
            </a:r>
            <a:r>
              <a:rPr lang="it-IT" sz="2200" dirty="0" smtClean="0">
                <a:latin typeface="Calibri"/>
                <a:cs typeface="Helvetica" pitchFamily="32"/>
              </a:rPr>
              <a:t> 3: </a:t>
            </a:r>
            <a:r>
              <a:rPr lang="it-IT" sz="2200" b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Predictability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for</a:t>
            </a:r>
            <a:r>
              <a:rPr lang="it-IT" sz="2200" dirty="0" smtClean="0">
                <a:latin typeface="Calibri"/>
                <a:cs typeface="Helvetica" pitchFamily="32"/>
              </a:rPr>
              <a:t>  bad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 don’t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very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close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need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notion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very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close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for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infringement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management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Qualitative</a:t>
            </a: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Suppressed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Errors</a:t>
            </a:r>
            <a:endParaRPr lang="it-IT" sz="1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Venial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Errors</a:t>
            </a:r>
            <a:endParaRPr lang="it-IT" sz="1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Amendable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Errors</a:t>
            </a:r>
            <a:endParaRPr lang="it-IT" sz="1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Quantitative</a:t>
            </a:r>
            <a:endParaRPr lang="en-US" sz="1400" dirty="0">
              <a:solidFill>
                <a:schemeClr val="tx1"/>
              </a:solidFill>
              <a:latin typeface="Calibri"/>
              <a:cs typeface="Arial" pitchFamily="2"/>
            </a:endParaRP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Arial" pitchFamily="2"/>
              </a:rPr>
              <a:t>Linear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  <a:cs typeface="Arial" pitchFamily="2"/>
              </a:rPr>
              <a:t>vs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Arial" pitchFamily="2"/>
              </a:rPr>
              <a:t> Exponentially Discounted errors</a:t>
            </a:r>
            <a:endParaRPr lang="it-IT" sz="1400" dirty="0" smtClean="0">
              <a:solidFill>
                <a:srgbClr val="FF0000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19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Quality: Suppressed Errors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7729566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latin typeface="Calibri"/>
                <a:cs typeface="Helvetica" pitchFamily="32"/>
              </a:rPr>
              <a:t>Key </a:t>
            </a:r>
            <a:r>
              <a:rPr lang="it-IT" sz="2400" dirty="0" err="1" smtClean="0">
                <a:latin typeface="Calibri"/>
                <a:cs typeface="Helvetica" pitchFamily="32"/>
              </a:rPr>
              <a:t>Notion</a:t>
            </a:r>
            <a:r>
              <a:rPr lang="it-IT" sz="2400" dirty="0" smtClean="0">
                <a:latin typeface="Calibri"/>
                <a:cs typeface="Helvetica" pitchFamily="32"/>
              </a:rPr>
              <a:t> 3: </a:t>
            </a:r>
            <a:r>
              <a:rPr lang="it-IT" sz="2400" dirty="0" err="1" smtClean="0">
                <a:latin typeface="Calibri"/>
                <a:cs typeface="Helvetica" pitchFamily="32"/>
              </a:rPr>
              <a:t>Predictability</a:t>
            </a:r>
            <a:r>
              <a:rPr lang="it-IT" sz="2400" dirty="0" smtClean="0"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latin typeface="Calibri"/>
                <a:cs typeface="Helvetica" pitchFamily="32"/>
              </a:rPr>
              <a:t>for</a:t>
            </a:r>
            <a:r>
              <a:rPr lang="it-IT" sz="2400" dirty="0" smtClean="0">
                <a:latin typeface="Calibri"/>
                <a:cs typeface="Helvetica" pitchFamily="32"/>
              </a:rPr>
              <a:t>  bad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 don’t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very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close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Levenshtein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distance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#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dropped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to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become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good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again</a:t>
            </a:r>
            <a:endParaRPr lang="it-IT" sz="20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Simplest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Model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Individual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Drop-Out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single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 a set can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dropped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–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optimal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What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can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only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decide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that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whole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sequence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good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?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Ligatti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Automata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IJIS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Thm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.8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sequences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the first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bad –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upperbound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infinite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Iterative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suppression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NordSec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sub-sequences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till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cannot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restart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–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upperbound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longest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71472" y="1869506"/>
            <a:ext cx="7772400" cy="156966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3200" b="1" dirty="0">
                <a:solidFill>
                  <a:srgbClr val="B00000"/>
                </a:solidFill>
                <a:latin typeface="Arial" pitchFamily="34"/>
                <a:cs typeface="Arial" pitchFamily="2"/>
              </a:rPr>
              <a:t>W</a:t>
            </a:r>
            <a:r>
              <a:rPr lang="en-US" sz="32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hy Schneider, </a:t>
            </a:r>
            <a:r>
              <a:rPr lang="en-US" sz="3200" b="1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Hamlen</a:t>
            </a:r>
            <a:r>
              <a:rPr lang="en-US" sz="32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, Bauer, </a:t>
            </a:r>
            <a:r>
              <a:rPr lang="en-US" sz="3200" b="1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Ligatti</a:t>
            </a:r>
            <a:r>
              <a:rPr lang="en-US" sz="32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, and Walker (not to mention </a:t>
            </a:r>
            <a:r>
              <a:rPr lang="en-US" sz="3200" b="1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Pretschner</a:t>
            </a:r>
            <a:r>
              <a:rPr lang="en-US" sz="32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) are all looking in the wrong place</a:t>
            </a:r>
            <a:endParaRPr lang="en-US" sz="3200" b="1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85852" y="3857628"/>
            <a:ext cx="5919926" cy="16512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Politically </a:t>
            </a:r>
            <a:r>
              <a:rPr lang="en-US" sz="2400" b="1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Uncorrect</a:t>
            </a:r>
            <a:r>
              <a:rPr lang="en-US" sz="2400" b="1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Title</a:t>
            </a: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1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Chief</a:t>
            </a:r>
            <a:r>
              <a:rPr lang="it-IT" sz="2400" b="1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2400" b="1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Deadcatter</a:t>
            </a:r>
            <a:r>
              <a:rPr lang="it-IT" sz="2400" b="1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: Fabio Massacci</a:t>
            </a:r>
            <a:endParaRPr lang="it-IT" sz="2400" baseline="30000" dirty="0"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innocent</a:t>
            </a:r>
            <a:r>
              <a:rPr lang="it-IT" sz="2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</a:t>
            </a:r>
            <a:r>
              <a:rPr lang="it-IT" sz="2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co-authors</a:t>
            </a:r>
            <a:r>
              <a:rPr lang="it-IT" sz="2400" dirty="0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 Nataliia Bielova and Andrea </a:t>
            </a:r>
            <a:r>
              <a:rPr lang="it-IT" sz="2400" dirty="0" err="1" smtClea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Micheletti</a:t>
            </a:r>
            <a:endParaRPr lang="it-IT" sz="2400" baseline="30000" dirty="0"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  <a:p>
            <a:pPr lvl="0" algn="ctr">
              <a:lnSpc>
                <a:spcPct val="80000"/>
              </a:lnSpc>
              <a:spcBef>
                <a:spcPts val="49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500" b="0" i="0" u="none" strike="noStrike" kern="1200" baseline="0" dirty="0">
              <a:ln>
                <a:noFill/>
              </a:ln>
              <a:solidFill>
                <a:srgbClr val="000000"/>
              </a:solidFill>
              <a:latin typeface="Calibri" pitchFamily="34"/>
              <a:ea typeface="Arial" pitchFamily="2"/>
              <a:cs typeface="Tahoma" pitchFamily="2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96360" y="793800"/>
            <a:ext cx="2346840" cy="69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20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22863"/>
            <a:ext cx="8229600" cy="144655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Quality: Amendable and Venial Errors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7729566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latin typeface="Calibri"/>
                <a:cs typeface="Helvetica" pitchFamily="32"/>
              </a:rPr>
              <a:t>Key </a:t>
            </a:r>
            <a:r>
              <a:rPr lang="it-IT" sz="2400" dirty="0" err="1" smtClean="0">
                <a:latin typeface="Calibri"/>
                <a:cs typeface="Helvetica" pitchFamily="32"/>
              </a:rPr>
              <a:t>Notion</a:t>
            </a:r>
            <a:r>
              <a:rPr lang="it-IT" sz="2400" dirty="0" smtClean="0">
                <a:latin typeface="Calibri"/>
                <a:cs typeface="Helvetica" pitchFamily="32"/>
              </a:rPr>
              <a:t> 3: </a:t>
            </a:r>
            <a:r>
              <a:rPr lang="it-IT" sz="2400" dirty="0" err="1" smtClean="0">
                <a:latin typeface="Calibri"/>
                <a:cs typeface="Helvetica" pitchFamily="32"/>
              </a:rPr>
              <a:t>Predictability</a:t>
            </a:r>
            <a:r>
              <a:rPr lang="it-IT" sz="2400" dirty="0" smtClean="0"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latin typeface="Calibri"/>
                <a:cs typeface="Helvetica" pitchFamily="32"/>
              </a:rPr>
              <a:t>for</a:t>
            </a:r>
            <a:r>
              <a:rPr lang="it-IT" sz="2400" dirty="0" smtClean="0">
                <a:latin typeface="Calibri"/>
                <a:cs typeface="Helvetica" pitchFamily="32"/>
              </a:rPr>
              <a:t>  bad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 don’t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very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close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Levenshtein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distance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#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changed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to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become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good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again</a:t>
            </a:r>
            <a:endParaRPr lang="it-IT" sz="20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Simplest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Model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1: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Fix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Amendable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single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 a set can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replaced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by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another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one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–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optimal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Simplest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Model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2: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Allow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Venial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single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 a set can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left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 the output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even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doesn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’t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respect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the policy –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optimal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again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but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“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predictably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violate”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soundness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What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can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only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amend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whole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sequence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?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Eg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Add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compensation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a’ la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Pretschner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? 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Requires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precise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formalization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compensation</a:t>
            </a:r>
            <a:endParaRPr lang="it-IT" sz="1800" dirty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21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Quantity: Linear </a:t>
            </a:r>
            <a:r>
              <a:rPr lang="en-US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vs</a:t>
            </a: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Discounted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7729566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latin typeface="Calibri"/>
                <a:cs typeface="Helvetica" pitchFamily="32"/>
              </a:rPr>
              <a:t>Key </a:t>
            </a:r>
            <a:r>
              <a:rPr lang="it-IT" sz="2400" dirty="0" err="1" smtClean="0">
                <a:latin typeface="Calibri"/>
                <a:cs typeface="Helvetica" pitchFamily="32"/>
              </a:rPr>
              <a:t>Notion</a:t>
            </a:r>
            <a:r>
              <a:rPr lang="it-IT" sz="2400" dirty="0" smtClean="0">
                <a:latin typeface="Calibri"/>
                <a:cs typeface="Helvetica" pitchFamily="32"/>
              </a:rPr>
              <a:t> 3: </a:t>
            </a:r>
            <a:r>
              <a:rPr lang="it-IT" sz="2400" dirty="0" err="1" smtClean="0">
                <a:latin typeface="Calibri"/>
                <a:cs typeface="Helvetica" pitchFamily="32"/>
              </a:rPr>
              <a:t>Predictability</a:t>
            </a:r>
            <a:r>
              <a:rPr lang="it-IT" sz="2400" dirty="0" smtClean="0"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latin typeface="Calibri"/>
                <a:cs typeface="Helvetica" pitchFamily="32"/>
              </a:rPr>
              <a:t>for</a:t>
            </a:r>
            <a:r>
              <a:rPr lang="it-IT" sz="2400" dirty="0" smtClean="0">
                <a:latin typeface="Calibri"/>
                <a:cs typeface="Helvetica" pitchFamily="32"/>
              </a:rPr>
              <a:t>  bad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 don’t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very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close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Levenshtein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distance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#of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dropped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actions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but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weighted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depending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on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distance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input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Ligatti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Automata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IJIS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Thm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. 8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sequences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the first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bad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Weight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1/2</a:t>
            </a:r>
            <a:r>
              <a:rPr lang="it-IT" sz="1800" baseline="30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i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where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i-th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start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sequence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Exponentially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discounted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evaluation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inputs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Iterative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suppression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NordSec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2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sub-sequences</a:t>
            </a:r>
            <a:endParaRPr lang="it-IT" sz="2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Drop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till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cannot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restart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–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upperbound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longest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iteration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Weight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1</a:t>
            </a:r>
            <a:r>
              <a:rPr lang="it-IT" sz="1800" baseline="30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irrespective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distance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start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sequence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Linear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evaluation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inputs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22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Quantity: Linear Model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23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Quantity: Discounted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24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Take home message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8358246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</a:t>
            </a:r>
            <a:r>
              <a:rPr lang="it-IT" sz="2400" dirty="0" smtClean="0">
                <a:latin typeface="Calibri"/>
                <a:cs typeface="Helvetica" pitchFamily="32"/>
              </a:rPr>
              <a:t>Are </a:t>
            </a:r>
            <a:r>
              <a:rPr lang="it-IT" sz="2400" dirty="0" err="1" smtClean="0">
                <a:latin typeface="Calibri"/>
                <a:cs typeface="Helvetica" pitchFamily="32"/>
              </a:rPr>
              <a:t>soundness</a:t>
            </a:r>
            <a:r>
              <a:rPr lang="it-IT" sz="2400" dirty="0" smtClean="0">
                <a:latin typeface="Calibri"/>
                <a:cs typeface="Helvetica" pitchFamily="32"/>
              </a:rPr>
              <a:t> and </a:t>
            </a:r>
            <a:r>
              <a:rPr lang="it-IT" sz="2400" dirty="0" err="1" smtClean="0">
                <a:latin typeface="Calibri"/>
                <a:cs typeface="Helvetica" pitchFamily="32"/>
              </a:rPr>
              <a:t>transparency</a:t>
            </a:r>
            <a:r>
              <a:rPr lang="it-IT" sz="2400" dirty="0" smtClean="0"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latin typeface="Calibri"/>
                <a:cs typeface="Helvetica" pitchFamily="32"/>
              </a:rPr>
              <a:t>adequate</a:t>
            </a:r>
            <a:r>
              <a:rPr lang="it-IT" sz="2400" dirty="0">
                <a:latin typeface="Calibri"/>
                <a:cs typeface="Helvetica" pitchFamily="32"/>
              </a:rPr>
              <a:t> </a:t>
            </a:r>
            <a:r>
              <a:rPr lang="it-IT" sz="2400" dirty="0" err="1" smtClean="0">
                <a:latin typeface="Calibri"/>
                <a:cs typeface="Helvetica" pitchFamily="32"/>
              </a:rPr>
              <a:t>notions</a:t>
            </a:r>
            <a:r>
              <a:rPr lang="it-IT" sz="2400" dirty="0" smtClean="0">
                <a:latin typeface="Calibri"/>
                <a:cs typeface="Helvetica" pitchFamily="32"/>
              </a:rPr>
              <a:t>? No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800" dirty="0" smtClean="0">
                <a:latin typeface="Calibri"/>
              </a:rPr>
              <a:t>Soundness for bad and good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Transparency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for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good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what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distinguishes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enforcement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mechanisms</a:t>
            </a:r>
            <a:r>
              <a:rPr lang="it-IT" sz="1800" dirty="0" smtClean="0">
                <a:latin typeface="Calibri"/>
                <a:cs typeface="Helvetica" pitchFamily="32"/>
              </a:rPr>
              <a:t> in reality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what</a:t>
            </a:r>
            <a:r>
              <a:rPr lang="it-IT" sz="1800" i="1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precisely</a:t>
            </a:r>
            <a:r>
              <a:rPr lang="it-IT" sz="1800" i="1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1800" i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happens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when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the input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does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1800" b="1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not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respect</a:t>
            </a: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the policy</a:t>
            </a:r>
            <a:endParaRPr lang="it-IT" sz="1800" dirty="0" smtClean="0">
              <a:latin typeface="Calibri"/>
              <a:cs typeface="Helvetica" pitchFamily="3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Key </a:t>
            </a:r>
            <a:r>
              <a:rPr lang="it-IT" sz="2200" dirty="0" err="1" smtClean="0">
                <a:latin typeface="Calibri"/>
                <a:cs typeface="Helvetica" pitchFamily="32"/>
              </a:rPr>
              <a:t>Notion</a:t>
            </a:r>
            <a:r>
              <a:rPr lang="it-IT" sz="2200" dirty="0" smtClean="0">
                <a:latin typeface="Calibri"/>
                <a:cs typeface="Helvetica" pitchFamily="32"/>
              </a:rPr>
              <a:t> 3: </a:t>
            </a:r>
            <a:r>
              <a:rPr lang="it-IT" sz="2200" dirty="0" err="1" smtClean="0">
                <a:latin typeface="Calibri"/>
                <a:cs typeface="Helvetica" pitchFamily="32"/>
              </a:rPr>
              <a:t>Predictability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for</a:t>
            </a:r>
            <a:r>
              <a:rPr lang="it-IT" sz="2200" dirty="0" smtClean="0">
                <a:latin typeface="Calibri"/>
                <a:cs typeface="Helvetica" pitchFamily="32"/>
              </a:rPr>
              <a:t>  bad input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don’t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</a:t>
            </a:r>
            <a:r>
              <a:rPr lang="it-IT" sz="1800" dirty="0" err="1" smtClean="0">
                <a:latin typeface="Calibri"/>
                <a:cs typeface="Helvetica" pitchFamily="32"/>
              </a:rPr>
              <a:t>is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very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close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Infringement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Management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needs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consensus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over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notion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very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close</a:t>
            </a:r>
            <a:endParaRPr lang="it-IT" sz="2200" dirty="0" smtClean="0">
              <a:solidFill>
                <a:srgbClr val="FF0000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Qualitative</a:t>
            </a: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Suppressed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Errors</a:t>
            </a:r>
            <a:endParaRPr lang="it-IT" sz="1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Venial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Amendable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Errors</a:t>
            </a:r>
            <a:endParaRPr lang="it-IT" sz="14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Quantitative</a:t>
            </a:r>
            <a:endParaRPr lang="en-US" sz="1400" dirty="0">
              <a:solidFill>
                <a:schemeClr val="tx1"/>
              </a:solidFill>
              <a:latin typeface="Calibri"/>
              <a:cs typeface="Arial" pitchFamily="2"/>
            </a:endParaRP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Arial" pitchFamily="2"/>
              </a:rPr>
              <a:t>Linear </a:t>
            </a:r>
            <a:r>
              <a:rPr lang="en-US" sz="1400" dirty="0" err="1" smtClean="0">
                <a:solidFill>
                  <a:schemeClr val="tx1"/>
                </a:solidFill>
                <a:latin typeface="Calibri"/>
                <a:cs typeface="Arial" pitchFamily="2"/>
              </a:rPr>
              <a:t>vs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Arial" pitchFamily="2"/>
              </a:rPr>
              <a:t> Exponentially Discounted errors</a:t>
            </a:r>
            <a:endParaRPr lang="it-IT" sz="1400" dirty="0" smtClean="0">
              <a:solidFill>
                <a:srgbClr val="FF0000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25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22863"/>
            <a:ext cx="8229600" cy="1446550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 And now something completely different…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0" y="1500174"/>
            <a:ext cx="9144000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indent="0" algn="ctr" hangingPunct="1">
              <a:buClr>
                <a:srgbClr val="B00000"/>
              </a:buClr>
              <a:buNone/>
            </a:pPr>
            <a:r>
              <a:rPr lang="it-IT" sz="2200" dirty="0" smtClean="0">
                <a:latin typeface="Calibri"/>
              </a:rPr>
              <a:t> </a:t>
            </a:r>
            <a:r>
              <a:rPr lang="it-IT" sz="3600" b="1" dirty="0" smtClean="0">
                <a:latin typeface="Calibri"/>
                <a:cs typeface="Helvetica" pitchFamily="32"/>
              </a:rPr>
              <a:t>ESSOS’2011</a:t>
            </a:r>
          </a:p>
          <a:p>
            <a:pPr marL="0" indent="0" algn="ctr" hangingPunct="1">
              <a:buClr>
                <a:srgbClr val="B00000"/>
              </a:buClr>
              <a:buNone/>
            </a:pPr>
            <a:r>
              <a:rPr lang="en-US" sz="2400" dirty="0" smtClean="0">
                <a:latin typeface="Calibri"/>
                <a:cs typeface="Helvetica" pitchFamily="32"/>
              </a:rPr>
              <a:t>International Symposium on Engineering Secure Software and Systems</a:t>
            </a:r>
          </a:p>
          <a:p>
            <a:pPr marL="0" indent="0" algn="ctr" hangingPunct="1">
              <a:buClr>
                <a:srgbClr val="B00000"/>
              </a:buClr>
              <a:buNone/>
            </a:pPr>
            <a:r>
              <a:rPr lang="it-IT" sz="2400" dirty="0" err="1" smtClean="0">
                <a:latin typeface="Calibri"/>
                <a:cs typeface="Helvetica" pitchFamily="32"/>
              </a:rPr>
              <a:t>February</a:t>
            </a:r>
            <a:r>
              <a:rPr lang="it-IT" sz="2400" dirty="0" smtClean="0">
                <a:latin typeface="Calibri"/>
                <a:cs typeface="Helvetica" pitchFamily="32"/>
              </a:rPr>
              <a:t> 09-10, 2011</a:t>
            </a:r>
          </a:p>
          <a:p>
            <a:pPr marL="0" indent="0" algn="ctr" hangingPunct="1">
              <a:buClr>
                <a:srgbClr val="B00000"/>
              </a:buClr>
              <a:buNone/>
            </a:pPr>
            <a:r>
              <a:rPr lang="it-IT" sz="2400" b="1" dirty="0" smtClean="0">
                <a:latin typeface="Calibri"/>
                <a:cs typeface="Helvetica" pitchFamily="32"/>
              </a:rPr>
              <a:t>Madrid, </a:t>
            </a:r>
            <a:r>
              <a:rPr lang="it-IT" sz="2400" b="1" dirty="0" err="1" smtClean="0">
                <a:latin typeface="Calibri"/>
                <a:cs typeface="Helvetica" pitchFamily="32"/>
              </a:rPr>
              <a:t>Spain</a:t>
            </a:r>
            <a:endParaRPr lang="it-IT" sz="2400" b="1" dirty="0" smtClean="0"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Program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co-chairs</a:t>
            </a:r>
            <a:r>
              <a:rPr lang="it-IT" sz="20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: </a:t>
            </a: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Ulfar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Erlingsson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(Microsoft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Research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Silicon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Valley, USA) </a:t>
            </a: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Roel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Wieringa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(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University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Twente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, NL)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Important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Dates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Abstract submission: September 13, 2010</a:t>
            </a:r>
          </a:p>
          <a:p>
            <a:pPr marL="800280" lvl="2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Paper submission: September 20, 2010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dirty="0" smtClean="0">
                <a:latin typeface="Calibri"/>
                <a:cs typeface="Helvetica" pitchFamily="32"/>
              </a:rPr>
              <a:t>http://distrinet.cs.kuleuven.be/events/essos2011/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endParaRPr lang="it-IT" sz="1400" dirty="0" smtClean="0">
              <a:solidFill>
                <a:srgbClr val="FF0000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3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It all started with an exercise…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500034" y="1500174"/>
            <a:ext cx="8143932" cy="47149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Fabio [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To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Nataliia, a first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year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PhD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student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]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: I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suggest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simple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exercise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: prove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that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running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example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 Fig.2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Ligatti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et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al. IJIS’05 can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be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derived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as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particular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case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the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construction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used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in the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proof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ofThm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.8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from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the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same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paper</a:t>
            </a:r>
            <a:endParaRPr lang="it-IT" sz="22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3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weeks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later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and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number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“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unbelieving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”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emails</a:t>
            </a:r>
            <a:endParaRPr lang="it-IT" sz="2200" dirty="0" smtClean="0">
              <a:solidFill>
                <a:srgbClr val="FF0000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Nataliia[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showing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a notebook full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automata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]: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really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doesn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’t work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Fabio [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to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himself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]: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today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’s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students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are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really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sloppy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, at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my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times…</a:t>
            </a:r>
            <a:endParaRPr lang="it-IT" sz="2200" dirty="0" smtClean="0">
              <a:solidFill>
                <a:schemeClr val="tx1"/>
              </a:solidFill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Fabio [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to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Natalia]: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Impossible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! I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will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show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you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. . .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3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hours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later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after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many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wiping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blackboard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Fabio: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really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doesn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’t work,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it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cannot</a:t>
            </a:r>
            <a:r>
              <a:rPr lang="it-IT" sz="22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  <a:latin typeface="Calibri"/>
                <a:cs typeface="Helvetica" pitchFamily="32"/>
              </a:rPr>
              <a:t>work…</a:t>
            </a:r>
            <a:endParaRPr lang="it-IT" sz="2200" dirty="0">
              <a:latin typeface="Calibri"/>
              <a:cs typeface="Helvetica" pitchFamily="32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err="1" smtClean="0">
                <a:latin typeface="Calibri"/>
                <a:cs typeface="Helvetica" pitchFamily="32"/>
              </a:rPr>
              <a:t>For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those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who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like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sagas</a:t>
            </a:r>
            <a:r>
              <a:rPr lang="it-IT" sz="2200" dirty="0" smtClean="0">
                <a:latin typeface="Calibri"/>
                <a:cs typeface="Helvetica" pitchFamily="32"/>
              </a:rPr>
              <a:t>: </a:t>
            </a:r>
            <a:r>
              <a:rPr lang="it-IT" sz="2200" dirty="0" err="1" smtClean="0">
                <a:latin typeface="Calibri"/>
                <a:cs typeface="Helvetica" pitchFamily="32"/>
              </a:rPr>
              <a:t>it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also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doesn</a:t>
            </a:r>
            <a:r>
              <a:rPr lang="it-IT" sz="2200" dirty="0" smtClean="0">
                <a:latin typeface="Calibri"/>
                <a:cs typeface="Helvetica" pitchFamily="32"/>
              </a:rPr>
              <a:t>’t work </a:t>
            </a:r>
            <a:r>
              <a:rPr lang="it-IT" sz="2200" dirty="0" err="1" smtClean="0">
                <a:latin typeface="Calibri"/>
                <a:cs typeface="Helvetica" pitchFamily="32"/>
              </a:rPr>
              <a:t>with</a:t>
            </a:r>
            <a:r>
              <a:rPr lang="it-IT" sz="2200" dirty="0" smtClean="0">
                <a:latin typeface="Calibri"/>
                <a:cs typeface="Helvetica" pitchFamily="32"/>
              </a:rPr>
              <a:t> the TISSEC’09 </a:t>
            </a:r>
            <a:r>
              <a:rPr lang="it-IT" sz="2200" dirty="0" err="1" smtClean="0">
                <a:latin typeface="Calibri"/>
                <a:cs typeface="Helvetica" pitchFamily="32"/>
              </a:rPr>
              <a:t>theorems</a:t>
            </a:r>
            <a:r>
              <a:rPr lang="it-IT" sz="2200" dirty="0" smtClean="0">
                <a:latin typeface="Calibri"/>
                <a:cs typeface="Helvetica" pitchFamily="32"/>
              </a:rPr>
              <a:t>: prove </a:t>
            </a:r>
            <a:r>
              <a:rPr lang="it-IT" sz="2200" dirty="0" err="1" smtClean="0">
                <a:latin typeface="Calibri"/>
                <a:cs typeface="Helvetica" pitchFamily="32"/>
              </a:rPr>
              <a:t>it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as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an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exercise</a:t>
            </a:r>
            <a:r>
              <a:rPr lang="it-IT" sz="2200" dirty="0" smtClean="0">
                <a:latin typeface="Calibri"/>
                <a:cs typeface="Helvetica" pitchFamily="32"/>
              </a:rPr>
              <a:t> :-)</a:t>
            </a:r>
            <a:endParaRPr lang="en-US" sz="2200" dirty="0"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4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Why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cannot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work?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428596" y="1500174"/>
            <a:ext cx="8286808" cy="477997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</a:rPr>
              <a:t>Option</a:t>
            </a:r>
            <a:r>
              <a:rPr lang="it-IT" sz="2200" dirty="0" smtClean="0">
                <a:solidFill>
                  <a:srgbClr val="FF0000"/>
                </a:solidFill>
                <a:latin typeface="Calibri"/>
              </a:rPr>
              <a:t> 1:  the strike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</a:rPr>
              <a:t>of</a:t>
            </a:r>
            <a:r>
              <a:rPr lang="it-IT" sz="22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</a:rPr>
              <a:t>luck</a:t>
            </a:r>
            <a:r>
              <a:rPr lang="it-IT" sz="2200" dirty="0" smtClean="0">
                <a:solidFill>
                  <a:srgbClr val="FF0000"/>
                </a:solidFill>
                <a:latin typeface="Calibri"/>
              </a:rPr>
              <a:t>?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There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was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an</a:t>
            </a:r>
            <a:r>
              <a:rPr lang="it-IT" sz="1800" dirty="0" smtClean="0">
                <a:latin typeface="Calibri"/>
              </a:rPr>
              <a:t> exploit in the </a:t>
            </a:r>
            <a:r>
              <a:rPr lang="it-IT" sz="1800" dirty="0" err="1" smtClean="0">
                <a:latin typeface="Calibri"/>
              </a:rPr>
              <a:t>paper</a:t>
            </a:r>
            <a:r>
              <a:rPr lang="it-IT" sz="1800" dirty="0" smtClean="0">
                <a:latin typeface="Calibri"/>
              </a:rPr>
              <a:t>(s) and </a:t>
            </a:r>
            <a:r>
              <a:rPr lang="it-IT" sz="1800" dirty="0" err="1" smtClean="0">
                <a:latin typeface="Calibri"/>
              </a:rPr>
              <a:t>we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could</a:t>
            </a:r>
            <a:r>
              <a:rPr lang="it-IT" sz="1800" dirty="0" smtClean="0">
                <a:latin typeface="Calibri"/>
              </a:rPr>
              <a:t> start a </a:t>
            </a:r>
            <a:r>
              <a:rPr lang="it-IT" sz="1800" dirty="0" err="1" smtClean="0">
                <a:latin typeface="Calibri"/>
              </a:rPr>
              <a:t>factory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of</a:t>
            </a:r>
            <a:r>
              <a:rPr lang="it-IT" sz="1800" dirty="0" smtClean="0">
                <a:latin typeface="Calibri"/>
              </a:rPr>
              <a:t> follow-up </a:t>
            </a:r>
            <a:r>
              <a:rPr lang="it-IT" sz="1800" dirty="0" err="1" smtClean="0">
                <a:latin typeface="Calibri"/>
              </a:rPr>
              <a:t>papers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like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Gavin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Lowe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with</a:t>
            </a:r>
            <a:r>
              <a:rPr lang="it-IT" sz="1800" dirty="0" smtClean="0">
                <a:latin typeface="Calibri"/>
              </a:rPr>
              <a:t> the </a:t>
            </a:r>
            <a:r>
              <a:rPr lang="it-IT" sz="1800" dirty="0" err="1" smtClean="0">
                <a:latin typeface="Calibri"/>
              </a:rPr>
              <a:t>Needham</a:t>
            </a:r>
            <a:r>
              <a:rPr lang="it-IT" sz="1800" dirty="0" smtClean="0">
                <a:latin typeface="Calibri"/>
              </a:rPr>
              <a:t> Schroeder </a:t>
            </a:r>
            <a:r>
              <a:rPr lang="it-IT" sz="1800" dirty="0" err="1" smtClean="0">
                <a:latin typeface="Calibri"/>
              </a:rPr>
              <a:t>protocol</a:t>
            </a:r>
            <a:endParaRPr lang="it-IT" sz="18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Alas</a:t>
            </a:r>
            <a:r>
              <a:rPr lang="it-IT" sz="1800" dirty="0" smtClean="0">
                <a:latin typeface="Calibri"/>
              </a:rPr>
              <a:t>, life </a:t>
            </a:r>
            <a:r>
              <a:rPr lang="it-IT" sz="1800" dirty="0" err="1" smtClean="0">
                <a:latin typeface="Calibri"/>
              </a:rPr>
              <a:t>is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unfair…</a:t>
            </a:r>
            <a:endParaRPr lang="it-IT" sz="1800" dirty="0" smtClean="0">
              <a:latin typeface="Calibri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5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184418"/>
            <a:ext cx="8229600" cy="1323439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sz="4000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Is there Something Fishy in Enforcement Theory? </a:t>
            </a:r>
            <a:endParaRPr lang="en-US" sz="4000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428596" y="1428736"/>
            <a:ext cx="8286808" cy="4857784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 smtClean="0">
                <a:latin typeface="Calibri"/>
              </a:rPr>
              <a:t> Key idea: an Enforcement Mechanism is a trace transformer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Takes</a:t>
            </a:r>
            <a:r>
              <a:rPr lang="it-IT" sz="1800" dirty="0" smtClean="0">
                <a:latin typeface="Calibri"/>
              </a:rPr>
              <a:t> the input </a:t>
            </a:r>
            <a:r>
              <a:rPr lang="it-IT" sz="1800" dirty="0" err="1" smtClean="0">
                <a:latin typeface="Calibri"/>
              </a:rPr>
              <a:t>from</a:t>
            </a:r>
            <a:r>
              <a:rPr lang="it-IT" sz="1800" dirty="0" smtClean="0">
                <a:latin typeface="Calibri"/>
              </a:rPr>
              <a:t> the </a:t>
            </a:r>
            <a:r>
              <a:rPr lang="it-IT" sz="1800" dirty="0" err="1" smtClean="0">
                <a:latin typeface="Calibri"/>
              </a:rPr>
              <a:t>mischievous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user</a:t>
            </a:r>
            <a:r>
              <a:rPr lang="it-IT" sz="1800" dirty="0" smtClean="0">
                <a:latin typeface="Calibri"/>
              </a:rPr>
              <a:t> and </a:t>
            </a:r>
            <a:r>
              <a:rPr lang="it-IT" sz="1800" dirty="0" err="1" smtClean="0">
                <a:latin typeface="Calibri"/>
              </a:rPr>
              <a:t>makes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it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good</a:t>
            </a:r>
            <a:endParaRPr lang="en-US" sz="1800" dirty="0" smtClean="0">
              <a:latin typeface="Calibri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2200" dirty="0">
                <a:latin typeface="Calibri"/>
              </a:rPr>
              <a:t> </a:t>
            </a:r>
            <a:r>
              <a:rPr lang="en-US" sz="2200" dirty="0" smtClean="0">
                <a:latin typeface="Calibri"/>
              </a:rPr>
              <a:t>Key Notion 1: Soundness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All</a:t>
            </a:r>
            <a:r>
              <a:rPr lang="it-IT" sz="1800" dirty="0" smtClean="0">
                <a:latin typeface="Calibri"/>
              </a:rPr>
              <a:t> output </a:t>
            </a:r>
            <a:r>
              <a:rPr lang="it-IT" sz="1800" dirty="0" err="1" smtClean="0">
                <a:latin typeface="Calibri"/>
              </a:rPr>
              <a:t>should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conform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to</a:t>
            </a:r>
            <a:r>
              <a:rPr lang="it-IT" sz="1800" dirty="0" smtClean="0">
                <a:latin typeface="Calibri"/>
              </a:rPr>
              <a:t> the policy</a:t>
            </a:r>
            <a:endParaRPr lang="en-US" sz="1800" dirty="0" smtClean="0">
              <a:latin typeface="Calibri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>
                <a:latin typeface="Calibri"/>
                <a:cs typeface="Helvetica" pitchFamily="32"/>
              </a:rPr>
              <a:t> </a:t>
            </a:r>
            <a:r>
              <a:rPr lang="it-IT" sz="2200" dirty="0" smtClean="0">
                <a:latin typeface="Calibri"/>
                <a:cs typeface="Helvetica" pitchFamily="32"/>
              </a:rPr>
              <a:t>Key </a:t>
            </a:r>
            <a:r>
              <a:rPr lang="it-IT" sz="2200" dirty="0" err="1" smtClean="0">
                <a:latin typeface="Calibri"/>
                <a:cs typeface="Helvetica" pitchFamily="32"/>
              </a:rPr>
              <a:t>Notion</a:t>
            </a:r>
            <a:r>
              <a:rPr lang="it-IT" sz="2200" dirty="0" smtClean="0">
                <a:latin typeface="Calibri"/>
                <a:cs typeface="Helvetica" pitchFamily="32"/>
              </a:rPr>
              <a:t> 2: </a:t>
            </a:r>
            <a:r>
              <a:rPr lang="it-IT" sz="2200" dirty="0" err="1" smtClean="0">
                <a:latin typeface="Calibri"/>
                <a:cs typeface="Helvetica" pitchFamily="32"/>
              </a:rPr>
              <a:t>Transparency</a:t>
            </a:r>
            <a:endParaRPr lang="it-IT" sz="2200" dirty="0" smtClean="0"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If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conform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to</a:t>
            </a:r>
            <a:r>
              <a:rPr lang="it-IT" sz="1800" dirty="0" smtClean="0">
                <a:latin typeface="Calibri"/>
                <a:cs typeface="Helvetica" pitchFamily="32"/>
              </a:rPr>
              <a:t> the policy </a:t>
            </a:r>
            <a:r>
              <a:rPr lang="it-IT" sz="1800" dirty="0" err="1" smtClean="0">
                <a:latin typeface="Calibri"/>
                <a:cs typeface="Helvetica" pitchFamily="32"/>
              </a:rPr>
              <a:t>then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output = </a:t>
            </a:r>
            <a:r>
              <a:rPr lang="it-IT" sz="1800" dirty="0" err="1" smtClean="0">
                <a:latin typeface="Calibri"/>
                <a:cs typeface="Helvetica" pitchFamily="32"/>
              </a:rPr>
              <a:t>your</a:t>
            </a:r>
            <a:r>
              <a:rPr lang="it-IT" sz="1800" dirty="0" smtClean="0">
                <a:latin typeface="Calibri"/>
                <a:cs typeface="Helvetica" pitchFamily="32"/>
              </a:rPr>
              <a:t> input</a:t>
            </a:r>
            <a:endParaRPr lang="en-US" sz="1800" dirty="0" smtClean="0">
              <a:solidFill>
                <a:srgbClr val="008080"/>
              </a:solidFill>
              <a:latin typeface="Calibri"/>
              <a:cs typeface="Arial" pitchFamily="2"/>
            </a:endParaRPr>
          </a:p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>
                <a:solidFill>
                  <a:srgbClr val="008080"/>
                </a:solidFill>
                <a:latin typeface="Calibri"/>
                <a:cs typeface="Arial" pitchFamily="2"/>
              </a:rPr>
              <a:t> </a:t>
            </a:r>
            <a:r>
              <a:rPr lang="it-IT" sz="2200" dirty="0" smtClean="0">
                <a:latin typeface="Calibri"/>
                <a:cs typeface="Helvetica" pitchFamily="32"/>
              </a:rPr>
              <a:t>Key </a:t>
            </a:r>
            <a:r>
              <a:rPr lang="it-IT" sz="2200" dirty="0" err="1" smtClean="0">
                <a:latin typeface="Calibri"/>
                <a:cs typeface="Helvetica" pitchFamily="32"/>
              </a:rPr>
              <a:t>Question</a:t>
            </a:r>
            <a:r>
              <a:rPr lang="it-IT" sz="2200" dirty="0" smtClean="0">
                <a:latin typeface="Calibri"/>
                <a:cs typeface="Helvetica" pitchFamily="32"/>
              </a:rPr>
              <a:t>: </a:t>
            </a:r>
            <a:r>
              <a:rPr lang="it-IT" sz="2200" dirty="0" err="1" smtClean="0">
                <a:latin typeface="Calibri"/>
                <a:cs typeface="Helvetica" pitchFamily="32"/>
              </a:rPr>
              <a:t>What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kind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of</a:t>
            </a:r>
            <a:r>
              <a:rPr lang="it-IT" sz="2200" dirty="0" smtClean="0">
                <a:latin typeface="Calibri"/>
                <a:cs typeface="Helvetica" pitchFamily="32"/>
              </a:rPr>
              <a:t> policy are </a:t>
            </a:r>
            <a:r>
              <a:rPr lang="it-IT" sz="2200" dirty="0" err="1" smtClean="0">
                <a:latin typeface="Calibri"/>
                <a:cs typeface="Helvetica" pitchFamily="32"/>
              </a:rPr>
              <a:t>enforceable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by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what</a:t>
            </a:r>
            <a:r>
              <a:rPr lang="it-IT" sz="2200" dirty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mechanism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while</a:t>
            </a: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latin typeface="Calibri"/>
                <a:cs typeface="Helvetica" pitchFamily="32"/>
              </a:rPr>
              <a:t>respecting</a:t>
            </a:r>
            <a:r>
              <a:rPr lang="it-IT" sz="2200" dirty="0" smtClean="0">
                <a:latin typeface="Calibri"/>
                <a:cs typeface="Helvetica" pitchFamily="32"/>
              </a:rPr>
              <a:t> 1 &amp; 2?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latin typeface="Calibri"/>
                <a:cs typeface="Helvetica" pitchFamily="32"/>
              </a:rPr>
              <a:t> Schneider </a:t>
            </a:r>
            <a:r>
              <a:rPr lang="it-IT" sz="1800" dirty="0" smtClean="0">
                <a:latin typeface="Calibri"/>
                <a:cs typeface="Helvetica" pitchFamily="32"/>
                <a:sym typeface="Wingdings" pitchFamily="2" charset="2"/>
              </a:rPr>
              <a:t></a:t>
            </a:r>
            <a:r>
              <a:rPr lang="it-IT" sz="1800" dirty="0" smtClean="0">
                <a:latin typeface="Calibri"/>
                <a:cs typeface="Helvetica" pitchFamily="32"/>
              </a:rPr>
              <a:t> Security </a:t>
            </a:r>
            <a:r>
              <a:rPr lang="it-IT" sz="1800" dirty="0" err="1" smtClean="0">
                <a:latin typeface="Calibri"/>
                <a:cs typeface="Helvetica" pitchFamily="32"/>
              </a:rPr>
              <a:t>Automata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smtClean="0">
                <a:latin typeface="Calibri"/>
                <a:cs typeface="Helvetica" pitchFamily="32"/>
                <a:sym typeface="Wingdings" pitchFamily="2" charset="2"/>
              </a:rPr>
              <a:t>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Safety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property</a:t>
            </a:r>
            <a:endParaRPr lang="it-IT" sz="1800" dirty="0" smtClean="0">
              <a:latin typeface="Calibri"/>
              <a:cs typeface="Helvetica" pitchFamily="3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>
                <a:solidFill>
                  <a:srgbClr val="008080"/>
                </a:solidFill>
                <a:latin typeface="Calibri"/>
                <a:cs typeface="Helvetica" pitchFamily="32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Hamlen++ 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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</a:rPr>
              <a:t> Static-Analysis+Rewriting 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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most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computable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property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  <a:sym typeface="Wingdings" pitchFamily="2" charset="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Ligatti++ 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Edit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Automata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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Renewal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propety</a:t>
            </a:r>
            <a:endParaRPr lang="it-IT" sz="1800" dirty="0" smtClean="0">
              <a:solidFill>
                <a:schemeClr val="tx1"/>
              </a:solidFill>
              <a:latin typeface="Calibri"/>
              <a:cs typeface="Helvetica" pitchFamily="32"/>
              <a:sym typeface="Wingdings" pitchFamily="2" charset="2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Bielova++ 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Edit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Automata</a:t>
            </a:r>
            <a:r>
              <a:rPr lang="it-IT" sz="1800" dirty="0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  Iterative </a:t>
            </a:r>
            <a:r>
              <a:rPr lang="it-IT" sz="1800" dirty="0" err="1" smtClean="0">
                <a:solidFill>
                  <a:schemeClr val="tx1"/>
                </a:solidFill>
                <a:latin typeface="Calibri"/>
                <a:cs typeface="Helvetica" pitchFamily="32"/>
                <a:sym typeface="Wingdings" pitchFamily="2" charset="2"/>
              </a:rPr>
              <a:t>Properties</a:t>
            </a:r>
            <a:endParaRPr lang="en-US" sz="2200" dirty="0">
              <a:solidFill>
                <a:schemeClr val="tx1"/>
              </a:solidFill>
              <a:latin typeface="Calibri"/>
              <a:cs typeface="Helvetica" pitchFamily="32"/>
            </a:endParaRP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9793183-4D95-45BB-B94A-2C189FAEB511}" type="slidenum">
              <a:rPr/>
              <a:pPr lvl="0"/>
              <a:t>6</a:t>
            </a:fld>
            <a:endParaRPr lang="en-US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Why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it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cannot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 work?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5" name="Segnaposto testo 4"/>
          <p:cNvSpPr txBox="1">
            <a:spLocks noGrp="1"/>
          </p:cNvSpPr>
          <p:nvPr>
            <p:ph type="body" idx="4294967295"/>
          </p:nvPr>
        </p:nvSpPr>
        <p:spPr>
          <a:xfrm>
            <a:off x="428596" y="1500174"/>
            <a:ext cx="8286808" cy="4779976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Option</a:t>
            </a:r>
            <a:r>
              <a:rPr lang="it-IT" sz="2200" dirty="0" smtClean="0">
                <a:latin typeface="Calibri"/>
              </a:rPr>
              <a:t> 1:  the strike </a:t>
            </a:r>
            <a:r>
              <a:rPr lang="it-IT" sz="2200" dirty="0" err="1" smtClean="0">
                <a:latin typeface="Calibri"/>
              </a:rPr>
              <a:t>of</a:t>
            </a:r>
            <a:r>
              <a:rPr lang="it-IT" sz="2200" dirty="0" smtClean="0">
                <a:latin typeface="Calibri"/>
              </a:rPr>
              <a:t> </a:t>
            </a:r>
            <a:r>
              <a:rPr lang="it-IT" sz="2200" dirty="0" err="1" smtClean="0">
                <a:latin typeface="Calibri"/>
              </a:rPr>
              <a:t>luck</a:t>
            </a:r>
            <a:r>
              <a:rPr lang="it-IT" sz="2200" dirty="0" smtClean="0">
                <a:latin typeface="Calibri"/>
              </a:rPr>
              <a:t>? No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There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was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an</a:t>
            </a:r>
            <a:r>
              <a:rPr lang="it-IT" sz="1800" dirty="0" smtClean="0">
                <a:latin typeface="Calibri"/>
              </a:rPr>
              <a:t> exploit in the </a:t>
            </a:r>
            <a:r>
              <a:rPr lang="it-IT" sz="1800" dirty="0" err="1" smtClean="0">
                <a:latin typeface="Calibri"/>
              </a:rPr>
              <a:t>paper</a:t>
            </a:r>
            <a:r>
              <a:rPr lang="it-IT" sz="1800" dirty="0" smtClean="0">
                <a:latin typeface="Calibri"/>
              </a:rPr>
              <a:t>(s) and </a:t>
            </a:r>
            <a:r>
              <a:rPr lang="it-IT" sz="1800" dirty="0" err="1" smtClean="0">
                <a:latin typeface="Calibri"/>
              </a:rPr>
              <a:t>we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could</a:t>
            </a:r>
            <a:r>
              <a:rPr lang="it-IT" sz="1800" dirty="0" smtClean="0">
                <a:latin typeface="Calibri"/>
              </a:rPr>
              <a:t> start a </a:t>
            </a:r>
            <a:r>
              <a:rPr lang="it-IT" sz="1800" dirty="0" err="1" smtClean="0">
                <a:latin typeface="Calibri"/>
              </a:rPr>
              <a:t>factory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of</a:t>
            </a:r>
            <a:r>
              <a:rPr lang="it-IT" sz="1800" dirty="0" smtClean="0">
                <a:latin typeface="Calibri"/>
              </a:rPr>
              <a:t> follow-up </a:t>
            </a:r>
            <a:r>
              <a:rPr lang="it-IT" sz="1800" dirty="0" err="1" smtClean="0">
                <a:latin typeface="Calibri"/>
              </a:rPr>
              <a:t>paper</a:t>
            </a:r>
            <a:r>
              <a:rPr lang="it-IT" sz="1800" dirty="0" smtClean="0">
                <a:latin typeface="Calibri"/>
              </a:rPr>
              <a:t> s </a:t>
            </a:r>
            <a:r>
              <a:rPr lang="it-IT" sz="1800" dirty="0" err="1" smtClean="0">
                <a:latin typeface="Calibri"/>
              </a:rPr>
              <a:t>like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Gavin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Lowe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with</a:t>
            </a:r>
            <a:r>
              <a:rPr lang="it-IT" sz="1800" dirty="0" smtClean="0">
                <a:latin typeface="Calibri"/>
              </a:rPr>
              <a:t> the </a:t>
            </a:r>
            <a:r>
              <a:rPr lang="it-IT" sz="1800" dirty="0" err="1" smtClean="0">
                <a:latin typeface="Calibri"/>
              </a:rPr>
              <a:t>Needham</a:t>
            </a:r>
            <a:r>
              <a:rPr lang="it-IT" sz="1800" dirty="0" smtClean="0">
                <a:latin typeface="Calibri"/>
              </a:rPr>
              <a:t> Schroeder </a:t>
            </a:r>
            <a:r>
              <a:rPr lang="it-IT" sz="1800" dirty="0" err="1" smtClean="0">
                <a:latin typeface="Calibri"/>
              </a:rPr>
              <a:t>protocol</a:t>
            </a:r>
            <a:endParaRPr lang="it-IT" sz="1800" dirty="0" smtClean="0">
              <a:latin typeface="Calibri"/>
            </a:endParaRP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</a:rPr>
              <a:t>Alas</a:t>
            </a:r>
            <a:r>
              <a:rPr lang="it-IT" sz="1800" dirty="0" smtClean="0">
                <a:latin typeface="Calibri"/>
              </a:rPr>
              <a:t>, life </a:t>
            </a:r>
            <a:r>
              <a:rPr lang="it-IT" sz="1800" dirty="0" err="1" smtClean="0">
                <a:latin typeface="Calibri"/>
              </a:rPr>
              <a:t>is</a:t>
            </a:r>
            <a:r>
              <a:rPr lang="it-IT" sz="1800" dirty="0" smtClean="0">
                <a:latin typeface="Calibri"/>
              </a:rPr>
              <a:t> </a:t>
            </a:r>
            <a:r>
              <a:rPr lang="it-IT" sz="1800" dirty="0" err="1" smtClean="0">
                <a:latin typeface="Calibri"/>
              </a:rPr>
              <a:t>unfair…</a:t>
            </a:r>
            <a:endParaRPr lang="it-IT" sz="1800" dirty="0" smtClean="0">
              <a:latin typeface="Calibri"/>
            </a:endParaRPr>
          </a:p>
          <a:p>
            <a:pPr marL="0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2200" dirty="0" smtClean="0"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Option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2: The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research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question</a:t>
            </a:r>
            <a:r>
              <a:rPr lang="it-IT" sz="2200" dirty="0">
                <a:solidFill>
                  <a:srgbClr val="FF0000"/>
                </a:solidFill>
                <a:latin typeface="Calibri"/>
                <a:cs typeface="Helvetica" pitchFamily="32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alibri"/>
                <a:cs typeface="Helvetica" pitchFamily="32"/>
              </a:rPr>
              <a:t>is</a:t>
            </a:r>
            <a:r>
              <a:rPr lang="it-IT" sz="2200" dirty="0" smtClean="0">
                <a:solidFill>
                  <a:srgbClr val="FF0000"/>
                </a:solidFill>
                <a:latin typeface="Calibri"/>
                <a:cs typeface="Helvetica" pitchFamily="32"/>
              </a:rPr>
              <a:t> wrong?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err="1" smtClean="0">
                <a:latin typeface="Calibri"/>
                <a:cs typeface="Helvetica" pitchFamily="32"/>
              </a:rPr>
              <a:t>What</a:t>
            </a:r>
            <a:r>
              <a:rPr lang="it-IT" sz="1800" dirty="0" smtClean="0">
                <a:latin typeface="Calibri"/>
                <a:cs typeface="Helvetica" pitchFamily="32"/>
              </a:rPr>
              <a:t> policy can </a:t>
            </a:r>
            <a:r>
              <a:rPr lang="it-IT" sz="1800" dirty="0" err="1" smtClean="0"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enforced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by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which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mechanisms</a:t>
            </a:r>
            <a:r>
              <a:rPr lang="it-IT" sz="1800" dirty="0" smtClean="0">
                <a:latin typeface="Calibri"/>
                <a:cs typeface="Helvetica" pitchFamily="32"/>
              </a:rPr>
              <a:t>. </a:t>
            </a:r>
          </a:p>
          <a:p>
            <a:pPr marL="399960" lvl="1" indent="0" algn="just" hangingPunct="1">
              <a:buClr>
                <a:srgbClr val="B00000"/>
              </a:buClr>
              <a:buFont typeface="Wingdings" pitchFamily="2"/>
              <a:buChar char=""/>
            </a:pPr>
            <a:r>
              <a:rPr lang="it-IT" sz="1800" dirty="0" smtClean="0">
                <a:latin typeface="Calibri"/>
                <a:cs typeface="Helvetica" pitchFamily="32"/>
              </a:rPr>
              <a:t>Look at </a:t>
            </a:r>
            <a:r>
              <a:rPr lang="it-IT" sz="1800" dirty="0" err="1" smtClean="0">
                <a:latin typeface="Calibri"/>
                <a:cs typeface="Helvetica" pitchFamily="32"/>
              </a:rPr>
              <a:t>which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property</a:t>
            </a:r>
            <a:r>
              <a:rPr lang="it-IT" sz="1800" dirty="0" smtClean="0">
                <a:latin typeface="Calibri"/>
                <a:cs typeface="Helvetica" pitchFamily="32"/>
              </a:rPr>
              <a:t> can </a:t>
            </a:r>
            <a:r>
              <a:rPr lang="it-IT" sz="1800" dirty="0" err="1" smtClean="0">
                <a:latin typeface="Calibri"/>
                <a:cs typeface="Helvetica" pitchFamily="32"/>
              </a:rPr>
              <a:t>be</a:t>
            </a:r>
            <a:r>
              <a:rPr lang="it-IT" sz="1800" dirty="0" smtClean="0">
                <a:latin typeface="Calibri"/>
                <a:cs typeface="Helvetica" pitchFamily="32"/>
              </a:rPr>
              <a:t> </a:t>
            </a:r>
            <a:r>
              <a:rPr lang="it-IT" sz="1800" dirty="0" err="1" smtClean="0">
                <a:latin typeface="Calibri"/>
                <a:cs typeface="Helvetica" pitchFamily="32"/>
              </a:rPr>
              <a:t>proven</a:t>
            </a:r>
            <a:r>
              <a:rPr lang="it-IT" sz="1800" dirty="0" smtClean="0">
                <a:latin typeface="Calibri"/>
                <a:cs typeface="Helvetica" pitchFamily="32"/>
              </a:rPr>
              <a:t>:</a:t>
            </a:r>
          </a:p>
        </p:txBody>
      </p:sp>
      <p:sp>
        <p:nvSpPr>
          <p:cNvPr id="3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Bielova, Massacci, </a:t>
            </a:r>
            <a:r>
              <a:rPr lang="en-US" dirty="0" err="1" smtClean="0"/>
              <a:t>Micheletti</a:t>
            </a:r>
            <a:endParaRPr lang="en-US" dirty="0"/>
          </a:p>
        </p:txBody>
      </p:sp>
      <p:sp>
        <p:nvSpPr>
          <p:cNvPr id="15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BF849791-6142-4DF9-B66C-9D0ADEC8E2F2}" type="slidenum">
              <a:rPr/>
              <a:pPr lvl="0"/>
              <a:t>7</a:t>
            </a:fld>
            <a:endParaRPr lang="en-US"/>
          </a:p>
        </p:txBody>
      </p:sp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0" y="461417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Hospital (</a:t>
            </a:r>
            <a:r>
              <a:rPr lang="it-IT" dirty="0" err="1">
                <a:solidFill>
                  <a:srgbClr val="B00000"/>
                </a:solidFill>
                <a:latin typeface="Arial" pitchFamily="34"/>
                <a:cs typeface="Arial" pitchFamily="2"/>
              </a:rPr>
              <a:t>R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eal</a:t>
            </a:r>
            <a:r>
              <a:rPr lang="it-IT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) </a:t>
            </a:r>
            <a:r>
              <a:rPr lang="it-IT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Process</a:t>
            </a:r>
            <a:endParaRPr lang="en-US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13" name="Segnaposto testo 12"/>
          <p:cNvSpPr txBox="1">
            <a:spLocks noGrp="1"/>
          </p:cNvSpPr>
          <p:nvPr>
            <p:ph type="body" idx="4294967295"/>
          </p:nvPr>
        </p:nvSpPr>
        <p:spPr>
          <a:xfrm>
            <a:off x="0" y="1925639"/>
            <a:ext cx="4143372" cy="271780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>
                <a:latin typeface="Calibri"/>
                <a:cs typeface="Helvetica" pitchFamily="32"/>
              </a:rPr>
              <a:t>The doctor selects the drug.</a:t>
            </a:r>
          </a:p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>
                <a:latin typeface="Calibri"/>
                <a:cs typeface="Helvetica" pitchFamily="32"/>
              </a:rPr>
              <a:t>If the </a:t>
            </a:r>
            <a:r>
              <a:rPr lang="en-US" sz="1400" dirty="0" err="1">
                <a:latin typeface="Calibri"/>
                <a:cs typeface="Helvetica" pitchFamily="32"/>
              </a:rPr>
              <a:t>therapeutical</a:t>
            </a:r>
            <a:r>
              <a:rPr lang="en-US" sz="1400" dirty="0">
                <a:latin typeface="Calibri"/>
                <a:cs typeface="Helvetica" pitchFamily="32"/>
              </a:rPr>
              <a:t> notes needed </a:t>
            </a:r>
            <a:r>
              <a:rPr lang="en-US" sz="1400" b="1" dirty="0">
                <a:latin typeface="Symbol" pitchFamily="18"/>
                <a:cs typeface="Helvetica" pitchFamily="32"/>
              </a:rPr>
              <a:t></a:t>
            </a:r>
            <a:r>
              <a:rPr lang="en-US" sz="1400" dirty="0">
                <a:latin typeface="Calibri"/>
                <a:cs typeface="Helvetica" pitchFamily="32"/>
              </a:rPr>
              <a:t> doctor reviews them.</a:t>
            </a:r>
          </a:p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>
                <a:latin typeface="Calibri"/>
                <a:cs typeface="Helvetica" pitchFamily="32"/>
              </a:rPr>
              <a:t>If patient is using prescribed drug for the research program purposes </a:t>
            </a:r>
            <a:r>
              <a:rPr lang="en-US" sz="1400" b="1" dirty="0">
                <a:latin typeface="Symbol" pitchFamily="18"/>
                <a:cs typeface="Helvetica" pitchFamily="32"/>
              </a:rPr>
              <a:t></a:t>
            </a:r>
            <a:r>
              <a:rPr lang="en-US" sz="1400" dirty="0">
                <a:latin typeface="Calibri"/>
                <a:cs typeface="Helvetica" pitchFamily="32"/>
              </a:rPr>
              <a:t> doctor inserts the research protocol number.</a:t>
            </a:r>
          </a:p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>
                <a:latin typeface="Calibri"/>
                <a:cs typeface="Helvetica" pitchFamily="32"/>
              </a:rPr>
              <a:t>Doctor inserts all the prescription details.</a:t>
            </a:r>
          </a:p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>
                <a:latin typeface="Calibri"/>
                <a:cs typeface="Helvetica" pitchFamily="32"/>
              </a:rPr>
              <a:t>If drug is available in the stock </a:t>
            </a:r>
            <a:r>
              <a:rPr lang="en-US" sz="1400" b="1" dirty="0">
                <a:latin typeface="Symbol" pitchFamily="18"/>
                <a:cs typeface="Helvetica" pitchFamily="32"/>
              </a:rPr>
              <a:t></a:t>
            </a:r>
            <a:r>
              <a:rPr lang="en-US" sz="1400" dirty="0">
                <a:latin typeface="Calibri"/>
                <a:cs typeface="Helvetica" pitchFamily="32"/>
              </a:rPr>
              <a:t> doctor takes it.</a:t>
            </a:r>
          </a:p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r>
              <a:rPr lang="en-US" sz="1400" dirty="0">
                <a:latin typeface="Calibri"/>
                <a:cs typeface="Helvetica" pitchFamily="32"/>
              </a:rPr>
              <a:t>If drug is available in the ward </a:t>
            </a:r>
            <a:r>
              <a:rPr lang="en-US" sz="1400" b="1" dirty="0">
                <a:latin typeface="Symbol" pitchFamily="18"/>
                <a:cs typeface="Helvetica" pitchFamily="32"/>
              </a:rPr>
              <a:t></a:t>
            </a:r>
            <a:r>
              <a:rPr lang="en-US" sz="1400" dirty="0">
                <a:latin typeface="Calibri"/>
                <a:cs typeface="Helvetica" pitchFamily="32"/>
              </a:rPr>
              <a:t> doctor takes it.</a:t>
            </a:r>
          </a:p>
          <a:p>
            <a:pPr marL="0" lvl="0" indent="0" hangingPunct="1">
              <a:buClr>
                <a:srgbClr val="B00000"/>
              </a:buClr>
              <a:buFont typeface="Wingdings" pitchFamily="2"/>
              <a:buChar char=""/>
            </a:pPr>
            <a:endParaRPr lang="en-US" dirty="0">
              <a:latin typeface="Calibri"/>
              <a:cs typeface="Helvetica" pitchFamily="32"/>
            </a:endParaRPr>
          </a:p>
        </p:txBody>
      </p:sp>
      <p:pic>
        <p:nvPicPr>
          <p:cNvPr id="2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00600" y="1828800"/>
            <a:ext cx="3853800" cy="2954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12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5" name="Slide Number Placeholder 11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6" name="Striped Right Arrow 10"/>
          <p:cNvSpPr/>
          <p:nvPr/>
        </p:nvSpPr>
        <p:spPr>
          <a:xfrm>
            <a:off x="3886200" y="2819160"/>
            <a:ext cx="838080" cy="381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38200"/>
              <a:gd name="f7" fmla="val 381000"/>
              <a:gd name="f8" fmla="val 95250"/>
              <a:gd name="f9" fmla="val 11906"/>
              <a:gd name="f10" fmla="val 285750"/>
              <a:gd name="f11" fmla="val 23813"/>
              <a:gd name="f12" fmla="val 47625"/>
              <a:gd name="f13" fmla="val 59531"/>
              <a:gd name="f14" fmla="val 647700"/>
              <a:gd name="f15" fmla="val 190500"/>
              <a:gd name="f16" fmla="+- 0 0 0"/>
              <a:gd name="f17" fmla="*/ f3 1 838200"/>
              <a:gd name="f18" fmla="*/ f4 1 381000"/>
              <a:gd name="f19" fmla="*/ f16 f0 1"/>
              <a:gd name="f20" fmla="*/ 59531 f17 1"/>
              <a:gd name="f21" fmla="*/ 742950 f17 1"/>
              <a:gd name="f22" fmla="*/ 285750 f18 1"/>
              <a:gd name="f23" fmla="*/ 95250 f18 1"/>
              <a:gd name="f24" fmla="*/ 647700 f17 1"/>
              <a:gd name="f25" fmla="*/ 0 f18 1"/>
              <a:gd name="f26" fmla="*/ f19 1 f2"/>
              <a:gd name="f27" fmla="*/ 0 f17 1"/>
              <a:gd name="f28" fmla="*/ 190500 f18 1"/>
              <a:gd name="f29" fmla="*/ 381000 f18 1"/>
              <a:gd name="f30" fmla="*/ 838200 f17 1"/>
              <a:gd name="f31" fmla="+- f2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24" y="f25"/>
              </a:cxn>
              <a:cxn ang="f31">
                <a:pos x="f27" y="f28"/>
              </a:cxn>
              <a:cxn ang="f31">
                <a:pos x="f24" y="f29"/>
              </a:cxn>
              <a:cxn ang="f31">
                <a:pos x="f30" y="f28"/>
              </a:cxn>
            </a:cxnLst>
            <a:rect l="f20" t="f23" r="f21" b="f22"/>
            <a:pathLst>
              <a:path w="838200" h="381000">
                <a:moveTo>
                  <a:pt x="f5" y="f8"/>
                </a:moveTo>
                <a:lnTo>
                  <a:pt x="f9" y="f8"/>
                </a:lnTo>
                <a:lnTo>
                  <a:pt x="f9" y="f10"/>
                </a:lnTo>
                <a:lnTo>
                  <a:pt x="f5" y="f10"/>
                </a:lnTo>
                <a:close/>
                <a:moveTo>
                  <a:pt x="f11" y="f8"/>
                </a:moveTo>
                <a:lnTo>
                  <a:pt x="f12" y="f8"/>
                </a:lnTo>
                <a:lnTo>
                  <a:pt x="f12" y="f10"/>
                </a:lnTo>
                <a:lnTo>
                  <a:pt x="f11" y="f10"/>
                </a:lnTo>
                <a:close/>
                <a:moveTo>
                  <a:pt x="f13" y="f8"/>
                </a:moveTo>
                <a:lnTo>
                  <a:pt x="f14" y="f8"/>
                </a:lnTo>
                <a:lnTo>
                  <a:pt x="f14" y="f5"/>
                </a:lnTo>
                <a:lnTo>
                  <a:pt x="f6" y="f15"/>
                </a:lnTo>
                <a:lnTo>
                  <a:pt x="f14" y="f7"/>
                </a:lnTo>
                <a:lnTo>
                  <a:pt x="f14" y="f10"/>
                </a:lnTo>
                <a:lnTo>
                  <a:pt x="f13" y="f10"/>
                </a:lnTo>
                <a:close/>
              </a:path>
            </a:pathLst>
          </a:custGeom>
          <a:solidFill>
            <a:srgbClr val="31859C"/>
          </a:solidFill>
          <a:ln w="25560">
            <a:solidFill>
              <a:srgbClr val="215968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en-US" sz="2400"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7" name="Content Placeholder 5"/>
          <p:cNvSpPr/>
          <p:nvPr/>
        </p:nvSpPr>
        <p:spPr>
          <a:xfrm>
            <a:off x="428596" y="4643446"/>
            <a:ext cx="8358246" cy="17000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Executions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in Drug Dispensation Process are iterations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Arial" pitchFamily="2"/>
              <a:cs typeface="Arial" pitchFamily="2"/>
            </a:endParaRPr>
          </a:p>
          <a:p>
            <a: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en-US" sz="2400" b="1" i="0" u="none" strike="noStrike" baseline="0" dirty="0">
                <a:ln>
                  <a:noFill/>
                </a:ln>
                <a:solidFill>
                  <a:srgbClr val="008080"/>
                </a:solidFill>
                <a:latin typeface="Calibri" pitchFamily="18"/>
                <a:ea typeface="Arial" pitchFamily="2"/>
                <a:cs typeface="Arial" pitchFamily="2"/>
              </a:rPr>
              <a:t>Good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 iteration: starts in q0 and finishes in q0</a:t>
            </a:r>
          </a:p>
          <a:p>
            <a: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en-US" sz="2400" b="1" i="0" u="none" strike="noStrike" baseline="0" dirty="0">
                <a:ln>
                  <a:noFill/>
                </a:ln>
                <a:solidFill>
                  <a:srgbClr val="C00000"/>
                </a:solidFill>
                <a:latin typeface="Calibri" pitchFamily="18"/>
                <a:ea typeface="Arial" pitchFamily="2"/>
                <a:cs typeface="Arial" pitchFamily="2"/>
              </a:rPr>
              <a:t>Bad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 iteration: “Drug is for research but doctor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“forgot”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" pitchFamily="2"/>
                <a:cs typeface="Arial" pitchFamily="2"/>
              </a:rPr>
              <a:t>to insert research protocol number“</a:t>
            </a:r>
          </a:p>
        </p:txBody>
      </p:sp>
      <p:sp>
        <p:nvSpPr>
          <p:cNvPr id="8" name="Content Placeholder 5"/>
          <p:cNvSpPr/>
          <p:nvPr/>
        </p:nvSpPr>
        <p:spPr>
          <a:xfrm>
            <a:off x="457200" y="5184360"/>
            <a:ext cx="7772400" cy="920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5799" y="1460880"/>
            <a:ext cx="2057400" cy="632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marR="0" lvl="0" indent="0" rtl="0" hangingPunct="1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2200" b="1" i="0" u="none" strike="noStrike" kern="1200" baseline="0">
                <a:ln>
                  <a:noFill/>
                </a:ln>
                <a:solidFill>
                  <a:srgbClr val="008080"/>
                </a:solidFill>
                <a:latin typeface="Calibri"/>
                <a:ea typeface="ArialMT" pitchFamily="32"/>
                <a:cs typeface="ArialMT" pitchFamily="32"/>
              </a:rPr>
              <a:t>Security policy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993200" y="1460880"/>
            <a:ext cx="3429000" cy="6325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marR="0" lvl="0" indent="0" rtl="0" hangingPunct="1">
              <a:spcBef>
                <a:spcPts val="799"/>
              </a:spcBef>
              <a:spcAft>
                <a:spcPts val="0"/>
              </a:spcAft>
              <a:buNone/>
            </a:pPr>
            <a:r>
              <a:rPr lang="en-US" sz="2200" b="1" i="0" u="none" strike="noStrike" kern="1200" baseline="0">
                <a:ln>
                  <a:noFill/>
                </a:ln>
                <a:solidFill>
                  <a:srgbClr val="008080"/>
                </a:solidFill>
                <a:latin typeface="Calibri"/>
                <a:ea typeface="ArialMT" pitchFamily="32"/>
                <a:cs typeface="ArialMT" pitchFamily="32"/>
              </a:rPr>
              <a:t>Security policy as FSA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085599" y="2586600"/>
            <a:ext cx="457200" cy="228600"/>
          </a:xfrm>
          <a:prstGeom prst="rect">
            <a:avLst/>
          </a:prstGeom>
          <a:noFill/>
          <a:ln w="27360">
            <a:solidFill>
              <a:srgbClr val="008080"/>
            </a:solidFill>
            <a:prstDash val="solid"/>
          </a:ln>
        </p:spPr>
        <p:txBody>
          <a:bodyPr vert="horz" lIns="31680" tIns="13320" rIns="31680" bIns="13320" anchor="ctr" anchorCtr="1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121600" y="3778200"/>
            <a:ext cx="457200" cy="228600"/>
          </a:xfrm>
          <a:prstGeom prst="rect">
            <a:avLst/>
          </a:prstGeom>
          <a:noFill/>
          <a:ln w="27360">
            <a:solidFill>
              <a:srgbClr val="008080"/>
            </a:solidFill>
            <a:prstDash val="solid"/>
          </a:ln>
        </p:spPr>
        <p:txBody>
          <a:bodyPr vert="horz" lIns="31680" tIns="13320" rIns="31680" bIns="13320" anchor="ctr" anchorCtr="1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22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EADBC6FA-FD0E-41BE-A0BD-9FB81D08142C}" type="slidenum">
              <a:rPr/>
              <a:pPr lvl="0"/>
              <a:t>8</a:t>
            </a:fld>
            <a:endParaRPr lang="en-US"/>
          </a:p>
        </p:txBody>
      </p:sp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0" y="276751"/>
            <a:ext cx="8229600" cy="1138773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Safety property</a:t>
            </a:r>
            <a:br>
              <a:rPr lang="en-US" dirty="0" smtClean="0">
                <a:solidFill>
                  <a:srgbClr val="B00000"/>
                </a:solidFill>
                <a:latin typeface="Arial" pitchFamily="34"/>
                <a:cs typeface="Arial" pitchFamily="2"/>
              </a:rPr>
            </a:br>
            <a:r>
              <a:rPr lang="en-US" sz="2400" dirty="0" smtClean="0">
                <a:solidFill>
                  <a:srgbClr val="C5000B"/>
                </a:solidFill>
                <a:cs typeface="Arial" pitchFamily="2"/>
              </a:rPr>
              <a:t>[Schneider, TISSEC’05]</a:t>
            </a:r>
            <a:endParaRPr lang="en-US" sz="2400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4" name="Segnaposto testo 3"/>
          <p:cNvSpPr txBox="1">
            <a:spLocks noGrp="1"/>
          </p:cNvSpPr>
          <p:nvPr>
            <p:ph type="body" idx="4294967295"/>
          </p:nvPr>
        </p:nvSpPr>
        <p:spPr>
          <a:xfrm>
            <a:off x="5715000" y="2876550"/>
            <a:ext cx="3429000" cy="2895600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1 Nontermination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2 Trivial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3 Stack inspection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4 Eventually audits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5 All sequences with fixed length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</p:txBody>
      </p:sp>
      <p:sp>
        <p:nvSpPr>
          <p:cNvPr id="6" name="Segnaposto testo 5"/>
          <p:cNvSpPr txBox="1">
            <a:spLocks noGrp="1"/>
          </p:cNvSpPr>
          <p:nvPr>
            <p:ph type="body" idx="4294967295"/>
          </p:nvPr>
        </p:nvSpPr>
        <p:spPr>
          <a:xfrm>
            <a:off x="428596" y="1574800"/>
            <a:ext cx="7801004" cy="590550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675"/>
              </a:spcBef>
              <a:buNone/>
            </a:pPr>
            <a:r>
              <a:rPr lang="en-US" sz="2000" dirty="0" smtClean="0">
                <a:latin typeface="Arial" pitchFamily="34"/>
              </a:rPr>
              <a:t>“Doctors are not allowed to make mistakes”</a:t>
            </a:r>
            <a:endParaRPr lang="en-US" sz="2000" dirty="0">
              <a:latin typeface="Arial" pitchFamily="34"/>
            </a:endParaRPr>
          </a:p>
          <a:p>
            <a:pPr marL="0" lvl="0" indent="0" hangingPunct="1">
              <a:lnSpc>
                <a:spcPct val="80000"/>
              </a:lnSpc>
              <a:spcBef>
                <a:spcPts val="598"/>
              </a:spcBef>
              <a:buNone/>
            </a:pPr>
            <a:endParaRPr lang="en-US" sz="2000" dirty="0">
              <a:latin typeface="Arial" pitchFamily="34"/>
            </a:endParaRPr>
          </a:p>
        </p:txBody>
      </p:sp>
      <p:sp>
        <p:nvSpPr>
          <p:cNvPr id="2" name="Slide Number Placeholder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C65F300-2CF5-4F1A-AE1B-D64636AC9E2E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5" name="Footer Placeholder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Bielova, Massacci, Micheletti</a:t>
            </a:r>
          </a:p>
        </p:txBody>
      </p:sp>
      <p:sp>
        <p:nvSpPr>
          <p:cNvPr id="7" name="Rectangle 5"/>
          <p:cNvSpPr/>
          <p:nvPr/>
        </p:nvSpPr>
        <p:spPr>
          <a:xfrm>
            <a:off x="685799" y="2648519"/>
            <a:ext cx="4191120" cy="320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3880" y="3258000"/>
            <a:ext cx="1478160" cy="13715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8360">
            <a:solidFill>
              <a:srgbClr val="004A4A"/>
            </a:solidFill>
            <a:prstDash val="solid"/>
            <a:miter/>
          </a:ln>
        </p:spPr>
        <p:txBody>
          <a:bodyPr vert="horz" lIns="88200" tIns="54000" rIns="88200" bIns="540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9" name="Text Box 11"/>
          <p:cNvSpPr/>
          <p:nvPr/>
        </p:nvSpPr>
        <p:spPr>
          <a:xfrm>
            <a:off x="1981080" y="2950200"/>
            <a:ext cx="990719" cy="72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Safety</a:t>
            </a:r>
          </a:p>
        </p:txBody>
      </p:sp>
      <p:sp>
        <p:nvSpPr>
          <p:cNvPr id="10" name="Text Box 14"/>
          <p:cNvSpPr/>
          <p:nvPr/>
        </p:nvSpPr>
        <p:spPr>
          <a:xfrm>
            <a:off x="1905120" y="2343600"/>
            <a:ext cx="22096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All Properties</a:t>
            </a:r>
          </a:p>
        </p:txBody>
      </p:sp>
      <p:sp>
        <p:nvSpPr>
          <p:cNvPr id="11" name="Text Box 15"/>
          <p:cNvSpPr/>
          <p:nvPr/>
        </p:nvSpPr>
        <p:spPr>
          <a:xfrm>
            <a:off x="2057400" y="3639240"/>
            <a:ext cx="45720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5</a:t>
            </a:r>
          </a:p>
        </p:txBody>
      </p:sp>
      <p:sp>
        <p:nvSpPr>
          <p:cNvPr id="12" name="Text Box 16"/>
          <p:cNvSpPr/>
          <p:nvPr/>
        </p:nvSpPr>
        <p:spPr>
          <a:xfrm>
            <a:off x="2666880" y="356292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2</a:t>
            </a:r>
          </a:p>
        </p:txBody>
      </p:sp>
      <p:sp>
        <p:nvSpPr>
          <p:cNvPr id="13" name="Text Box 18"/>
          <p:cNvSpPr/>
          <p:nvPr/>
        </p:nvSpPr>
        <p:spPr>
          <a:xfrm>
            <a:off x="2514600" y="402012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3</a:t>
            </a:r>
          </a:p>
        </p:txBody>
      </p:sp>
      <p:sp>
        <p:nvSpPr>
          <p:cNvPr id="14" name="Text Box 20"/>
          <p:cNvSpPr/>
          <p:nvPr/>
        </p:nvSpPr>
        <p:spPr>
          <a:xfrm>
            <a:off x="3886200" y="371520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1</a:t>
            </a:r>
          </a:p>
        </p:txBody>
      </p:sp>
      <p:sp>
        <p:nvSpPr>
          <p:cNvPr id="15" name="Oval 23"/>
          <p:cNvSpPr/>
          <p:nvPr/>
        </p:nvSpPr>
        <p:spPr>
          <a:xfrm>
            <a:off x="2971800" y="391896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6" name="Oval 23"/>
          <p:cNvSpPr/>
          <p:nvPr/>
        </p:nvSpPr>
        <p:spPr>
          <a:xfrm>
            <a:off x="2286000" y="388656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7" name="Oval 23"/>
          <p:cNvSpPr/>
          <p:nvPr/>
        </p:nvSpPr>
        <p:spPr>
          <a:xfrm>
            <a:off x="2514600" y="427968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8" name="Oval 23"/>
          <p:cNvSpPr/>
          <p:nvPr/>
        </p:nvSpPr>
        <p:spPr>
          <a:xfrm>
            <a:off x="3886200" y="405108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9" name="Text Box 19"/>
          <p:cNvSpPr/>
          <p:nvPr/>
        </p:nvSpPr>
        <p:spPr>
          <a:xfrm>
            <a:off x="32004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4</a:t>
            </a:r>
          </a:p>
        </p:txBody>
      </p:sp>
      <p:sp>
        <p:nvSpPr>
          <p:cNvPr id="20" name="Oval 23"/>
          <p:cNvSpPr/>
          <p:nvPr/>
        </p:nvSpPr>
        <p:spPr>
          <a:xfrm>
            <a:off x="3200400" y="43434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/>
            <a:r>
              <a:rPr lang="en-US" smtClean="0"/>
              <a:t>Bielova, Massacci, Micheletti</a:t>
            </a:r>
            <a:endParaRPr lang="en-US"/>
          </a:p>
        </p:txBody>
      </p:sp>
      <p:sp>
        <p:nvSpPr>
          <p:cNvPr id="28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553C6D3-734F-40AB-BA3C-72F64CB10622}" type="slidenum">
              <a:rPr/>
              <a:pPr lvl="0"/>
              <a:t>9</a:t>
            </a:fld>
            <a:endParaRPr lang="en-US"/>
          </a:p>
        </p:txBody>
      </p:sp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>
          <a:xfrm>
            <a:off x="0" y="415379"/>
            <a:ext cx="8229600" cy="769441"/>
          </a:xfrm>
        </p:spPr>
        <p:txBody>
          <a:bodyPr wrap="square" lIns="91440" tIns="45720" rIns="91440" bIns="4572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en-US" dirty="0" err="1" smtClean="0">
                <a:solidFill>
                  <a:srgbClr val="B00000"/>
                </a:solidFill>
                <a:latin typeface="Arial" pitchFamily="34"/>
                <a:cs typeface="Arial" pitchFamily="2"/>
              </a:rPr>
              <a:t>Liveness</a:t>
            </a:r>
            <a:endParaRPr lang="en-US" sz="2400" dirty="0">
              <a:solidFill>
                <a:srgbClr val="B00000"/>
              </a:solidFill>
              <a:latin typeface="Arial" pitchFamily="34"/>
              <a:cs typeface="Arial" pitchFamily="2"/>
            </a:endParaRPr>
          </a:p>
        </p:txBody>
      </p:sp>
      <p:sp>
        <p:nvSpPr>
          <p:cNvPr id="25" name="Segnaposto testo 24"/>
          <p:cNvSpPr txBox="1">
            <a:spLocks noGrp="1"/>
          </p:cNvSpPr>
          <p:nvPr>
            <p:ph type="body" idx="4294967295"/>
          </p:nvPr>
        </p:nvSpPr>
        <p:spPr>
          <a:xfrm>
            <a:off x="500034" y="1600200"/>
            <a:ext cx="7729566" cy="407988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675"/>
              </a:spcBef>
              <a:buNone/>
            </a:pPr>
            <a:r>
              <a:rPr lang="en-US" sz="2000" dirty="0" smtClean="0">
                <a:latin typeface="Arial" pitchFamily="34"/>
                <a:cs typeface="Helvetica" pitchFamily="32"/>
              </a:rPr>
              <a:t>“A doctor can always add the right actions to a finite execution”</a:t>
            </a:r>
            <a:endParaRPr lang="en-US" sz="2000" dirty="0">
              <a:latin typeface="Arial" pitchFamily="34"/>
              <a:cs typeface="Helvetica" pitchFamily="32"/>
            </a:endParaRPr>
          </a:p>
        </p:txBody>
      </p:sp>
      <p:sp>
        <p:nvSpPr>
          <p:cNvPr id="26" name="Segnaposto testo 25"/>
          <p:cNvSpPr txBox="1">
            <a:spLocks noGrp="1"/>
          </p:cNvSpPr>
          <p:nvPr>
            <p:ph type="body" idx="4294967295"/>
          </p:nvPr>
        </p:nvSpPr>
        <p:spPr>
          <a:xfrm>
            <a:off x="5715000" y="2878138"/>
            <a:ext cx="3429000" cy="2895600"/>
          </a:xfrm>
        </p:spPr>
        <p:txBody>
          <a:bodyPr wrap="square" lIns="91440" tIns="45720" rIns="91440" bIns="45720" anchor="t" anchorCtr="0"/>
          <a:lstStyle>
            <a:def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defPPr>
            <a:lvl1pPr marL="342720" marR="0" lvl="0" indent="-342720" algn="l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1pPr>
            <a:lvl2pPr marL="742680" marR="0" lvl="1" indent="-285480" algn="l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2pPr>
            <a:lvl3pPr marL="1143000" marR="0" lvl="2" indent="-228600" algn="l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3pPr>
            <a:lvl4pPr marL="1600199" marR="0" lvl="3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4pPr>
            <a:lvl5pPr marL="2057400" marR="0" lvl="4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5pPr>
            <a:lvl6pPr marL="2057400" marR="0" lvl="5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6pPr>
            <a:lvl7pPr marL="2057400" marR="0" lvl="6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7pPr>
            <a:lvl8pPr marL="2057400" marR="0" lvl="7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8pPr>
            <a:lvl9pPr marL="2057400" marR="0" lvl="8" indent="-228600" algn="l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defRPr>
            </a:lvl9pPr>
          </a:lstStyle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1 Nontermination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2 Trivial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3 Stack inspection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4 Eventually audits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5 All sequences with fixed length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6 Termination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r>
              <a:rPr lang="en-US" sz="1800">
                <a:latin typeface="Arial" pitchFamily="34"/>
              </a:rPr>
              <a:t>7 Transaction property </a:t>
            </a:r>
            <a:r>
              <a:rPr lang="en-US" sz="1800">
                <a:latin typeface="Arial" pitchFamily="34"/>
                <a:cs typeface="Arial" pitchFamily="34"/>
              </a:rPr>
              <a:t>σ∞</a:t>
            </a: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  <a:p>
            <a:pPr lvl="0" hangingPunct="1">
              <a:lnSpc>
                <a:spcPct val="80000"/>
              </a:lnSpc>
              <a:spcBef>
                <a:spcPts val="448"/>
              </a:spcBef>
              <a:buNone/>
            </a:pPr>
            <a:endParaRPr lang="en-US" sz="1800">
              <a:latin typeface="Arial" pitchFamily="34"/>
            </a:endParaRPr>
          </a:p>
        </p:txBody>
      </p:sp>
      <p:sp>
        <p:nvSpPr>
          <p:cNvPr id="2" name="Slide Number Placeholder 4"/>
          <p:cNvSpPr/>
          <p:nvPr/>
        </p:nvSpPr>
        <p:spPr>
          <a:xfrm>
            <a:off x="6553080" y="6356520"/>
            <a:ext cx="2133720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643B1EFF-D963-444E-A47F-1D484664929B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685799" y="2648160"/>
            <a:ext cx="4191120" cy="3200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5" name="Oval 7"/>
          <p:cNvSpPr/>
          <p:nvPr/>
        </p:nvSpPr>
        <p:spPr>
          <a:xfrm>
            <a:off x="1523880" y="3257640"/>
            <a:ext cx="1478160" cy="13715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6" name="Oval 9"/>
          <p:cNvSpPr/>
          <p:nvPr/>
        </p:nvSpPr>
        <p:spPr>
          <a:xfrm>
            <a:off x="3012120" y="3257640"/>
            <a:ext cx="1676160" cy="1524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2320">
            <a:solidFill>
              <a:srgbClr val="004A4A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7" name="Text Box 11"/>
          <p:cNvSpPr/>
          <p:nvPr/>
        </p:nvSpPr>
        <p:spPr>
          <a:xfrm>
            <a:off x="1981080" y="2949839"/>
            <a:ext cx="990719" cy="726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Safety</a:t>
            </a:r>
          </a:p>
        </p:txBody>
      </p:sp>
      <p:sp>
        <p:nvSpPr>
          <p:cNvPr id="8" name="Text Box 12"/>
          <p:cNvSpPr/>
          <p:nvPr/>
        </p:nvSpPr>
        <p:spPr>
          <a:xfrm>
            <a:off x="3276720" y="2953080"/>
            <a:ext cx="129528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Liveness</a:t>
            </a:r>
          </a:p>
        </p:txBody>
      </p:sp>
      <p:sp>
        <p:nvSpPr>
          <p:cNvPr id="9" name="Text Box 14"/>
          <p:cNvSpPr/>
          <p:nvPr/>
        </p:nvSpPr>
        <p:spPr>
          <a:xfrm>
            <a:off x="1905120" y="2343240"/>
            <a:ext cx="2209680" cy="703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All Properties</a:t>
            </a:r>
          </a:p>
        </p:txBody>
      </p:sp>
      <p:sp>
        <p:nvSpPr>
          <p:cNvPr id="10" name="Text Box 15"/>
          <p:cNvSpPr/>
          <p:nvPr/>
        </p:nvSpPr>
        <p:spPr>
          <a:xfrm>
            <a:off x="2057400" y="3638879"/>
            <a:ext cx="45720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5</a:t>
            </a:r>
          </a:p>
        </p:txBody>
      </p:sp>
      <p:sp>
        <p:nvSpPr>
          <p:cNvPr id="11" name="Text Box 16"/>
          <p:cNvSpPr/>
          <p:nvPr/>
        </p:nvSpPr>
        <p:spPr>
          <a:xfrm>
            <a:off x="2666880" y="356256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2</a:t>
            </a:r>
          </a:p>
        </p:txBody>
      </p:sp>
      <p:sp>
        <p:nvSpPr>
          <p:cNvPr id="12" name="Text Box 18"/>
          <p:cNvSpPr/>
          <p:nvPr/>
        </p:nvSpPr>
        <p:spPr>
          <a:xfrm>
            <a:off x="25146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3</a:t>
            </a:r>
          </a:p>
        </p:txBody>
      </p:sp>
      <p:sp>
        <p:nvSpPr>
          <p:cNvPr id="13" name="Text Box 19"/>
          <p:cNvSpPr/>
          <p:nvPr/>
        </p:nvSpPr>
        <p:spPr>
          <a:xfrm>
            <a:off x="2590919" y="4553279"/>
            <a:ext cx="380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7</a:t>
            </a:r>
          </a:p>
        </p:txBody>
      </p:sp>
      <p:sp>
        <p:nvSpPr>
          <p:cNvPr id="14" name="Text Box 20"/>
          <p:cNvSpPr/>
          <p:nvPr/>
        </p:nvSpPr>
        <p:spPr>
          <a:xfrm>
            <a:off x="3886200" y="371484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1</a:t>
            </a:r>
          </a:p>
        </p:txBody>
      </p:sp>
      <p:sp>
        <p:nvSpPr>
          <p:cNvPr id="15" name="Text Box 19"/>
          <p:cNvSpPr/>
          <p:nvPr/>
        </p:nvSpPr>
        <p:spPr>
          <a:xfrm>
            <a:off x="3200400" y="4019760"/>
            <a:ext cx="45720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4</a:t>
            </a:r>
          </a:p>
        </p:txBody>
      </p:sp>
      <p:sp>
        <p:nvSpPr>
          <p:cNvPr id="16" name="Text Box 19"/>
          <p:cNvSpPr/>
          <p:nvPr/>
        </p:nvSpPr>
        <p:spPr>
          <a:xfrm>
            <a:off x="3581279" y="4324680"/>
            <a:ext cx="30492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" pitchFamily="2"/>
                <a:cs typeface="Tahoma" pitchFamily="2"/>
              </a:rPr>
              <a:t>6</a:t>
            </a:r>
          </a:p>
        </p:txBody>
      </p:sp>
      <p:sp>
        <p:nvSpPr>
          <p:cNvPr id="17" name="Oval 23"/>
          <p:cNvSpPr/>
          <p:nvPr/>
        </p:nvSpPr>
        <p:spPr>
          <a:xfrm>
            <a:off x="2971800" y="39186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18" name="Footer Placeholder 3"/>
          <p:cNvSpPr/>
          <p:nvPr/>
        </p:nvSpPr>
        <p:spPr>
          <a:xfrm>
            <a:off x="3124079" y="6356520"/>
            <a:ext cx="2895839" cy="365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Bielova, Massacci, Micheletti</a:t>
            </a:r>
          </a:p>
        </p:txBody>
      </p:sp>
      <p:sp>
        <p:nvSpPr>
          <p:cNvPr id="19" name="Oval 23"/>
          <p:cNvSpPr/>
          <p:nvPr/>
        </p:nvSpPr>
        <p:spPr>
          <a:xfrm>
            <a:off x="2286000" y="38862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0" name="Oval 23"/>
          <p:cNvSpPr/>
          <p:nvPr/>
        </p:nvSpPr>
        <p:spPr>
          <a:xfrm>
            <a:off x="2514600" y="427932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1" name="Oval 23"/>
          <p:cNvSpPr/>
          <p:nvPr/>
        </p:nvSpPr>
        <p:spPr>
          <a:xfrm>
            <a:off x="3200400" y="43434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2" name="Oval 23"/>
          <p:cNvSpPr/>
          <p:nvPr/>
        </p:nvSpPr>
        <p:spPr>
          <a:xfrm>
            <a:off x="2622600" y="48006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3" name="Oval 23"/>
          <p:cNvSpPr/>
          <p:nvPr/>
        </p:nvSpPr>
        <p:spPr>
          <a:xfrm>
            <a:off x="3557520" y="457200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86200" y="4050720"/>
            <a:ext cx="64080" cy="64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le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itl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itle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2473</Words>
  <Application>Microsoft Office PowerPoint</Application>
  <PresentationFormat>Presentazione su schermo (4:3)</PresentationFormat>
  <Paragraphs>383</Paragraphs>
  <Slides>25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Default</vt:lpstr>
      <vt:lpstr>Title1</vt:lpstr>
      <vt:lpstr>Title2</vt:lpstr>
      <vt:lpstr>Title3</vt:lpstr>
      <vt:lpstr>Title8</vt:lpstr>
      <vt:lpstr>Title10</vt:lpstr>
      <vt:lpstr>Title11</vt:lpstr>
      <vt:lpstr>Testo OpenDocument</vt:lpstr>
      <vt:lpstr>Infringement Management Towards Practical Enforcement</vt:lpstr>
      <vt:lpstr>Why Schneider, Hamlen, Bauer, Ligatti, and Walker (not to mention Pretschner) are all looking in the wrong place</vt:lpstr>
      <vt:lpstr>It all started with an exercise…</vt:lpstr>
      <vt:lpstr>Why it cannot work?</vt:lpstr>
      <vt:lpstr>Is there Something Fishy in Enforcement Theory? </vt:lpstr>
      <vt:lpstr>Why it cannot work?</vt:lpstr>
      <vt:lpstr>Hospital (Real) Process</vt:lpstr>
      <vt:lpstr>Safety property [Schneider, TISSEC’05]</vt:lpstr>
      <vt:lpstr>Liveness</vt:lpstr>
      <vt:lpstr>Renewal property [Ligatti, Bauer, Walker IJIS’05, TISSEC’09]</vt:lpstr>
      <vt:lpstr>Iterative property  [Bielova and Massacci, NordSec’09]</vt:lpstr>
      <vt:lpstr>Nothing seems wrong here</vt:lpstr>
      <vt:lpstr>Time to look at what doesn’t work</vt:lpstr>
      <vt:lpstr>Are the enforcement mechanism different?</vt:lpstr>
      <vt:lpstr>Why it cannot work?</vt:lpstr>
      <vt:lpstr>Why Schneider, Hamlen, Ligatti, Bauer. . . are all looking in the wrong place?</vt:lpstr>
      <vt:lpstr>The obvious answer won’t work</vt:lpstr>
      <vt:lpstr>  “No surprises” Property</vt:lpstr>
      <vt:lpstr>  Quality: Suppressed Errors</vt:lpstr>
      <vt:lpstr>  Quality: Amendable and Venial Errors</vt:lpstr>
      <vt:lpstr>  Quantity: Linear vs Discounted</vt:lpstr>
      <vt:lpstr>  Quantity: Linear Model</vt:lpstr>
      <vt:lpstr>  Quantity: Discounted</vt:lpstr>
      <vt:lpstr>  Take home message</vt:lpstr>
      <vt:lpstr>  And now something completely different…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Nataliia Bielova</dc:creator>
  <cp:lastModifiedBy>massacci</cp:lastModifiedBy>
  <cp:revision>229</cp:revision>
  <dcterms:created xsi:type="dcterms:W3CDTF">2009-06-23T07:05:51Z</dcterms:created>
  <dcterms:modified xsi:type="dcterms:W3CDTF">2010-04-08T23:33:36Z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