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10" autoAdjust="0"/>
  </p:normalViewPr>
  <p:slideViewPr>
    <p:cSldViewPr snapToGrid="0" snapToObjects="1">
      <p:cViewPr>
        <p:scale>
          <a:sx n="81" d="100"/>
          <a:sy n="81" d="100"/>
        </p:scale>
        <p:origin x="-864" y="-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A674-A64E-AF4F-8B3F-87395A5EDB19}" type="datetimeFigureOut">
              <a:rPr lang="en-US" smtClean="0"/>
              <a:t>17/09/2014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6CA9-137D-4D4D-98C4-CA575BB4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04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A674-A64E-AF4F-8B3F-87395A5EDB19}" type="datetimeFigureOut">
              <a:rPr lang="en-US" smtClean="0"/>
              <a:t>17/09/2014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6CA9-137D-4D4D-98C4-CA575BB4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3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A674-A64E-AF4F-8B3F-87395A5EDB19}" type="datetimeFigureOut">
              <a:rPr lang="en-US" smtClean="0"/>
              <a:t>17/09/2014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6CA9-137D-4D4D-98C4-CA575BB4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A674-A64E-AF4F-8B3F-87395A5EDB19}" type="datetimeFigureOut">
              <a:rPr lang="en-US" smtClean="0"/>
              <a:t>17/09/2014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6CA9-137D-4D4D-98C4-CA575BB4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6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A674-A64E-AF4F-8B3F-87395A5EDB19}" type="datetimeFigureOut">
              <a:rPr lang="en-US" smtClean="0"/>
              <a:t>17/09/2014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6CA9-137D-4D4D-98C4-CA575BB4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4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A674-A64E-AF4F-8B3F-87395A5EDB19}" type="datetimeFigureOut">
              <a:rPr lang="en-US" smtClean="0"/>
              <a:t>17/09/2014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6CA9-137D-4D4D-98C4-CA575BB4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4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A674-A64E-AF4F-8B3F-87395A5EDB19}" type="datetimeFigureOut">
              <a:rPr lang="en-US" smtClean="0"/>
              <a:t>17/09/2014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6CA9-137D-4D4D-98C4-CA575BB4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4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A674-A64E-AF4F-8B3F-87395A5EDB19}" type="datetimeFigureOut">
              <a:rPr lang="en-US" smtClean="0"/>
              <a:t>17/09/2014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6CA9-137D-4D4D-98C4-CA575BB4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3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A674-A64E-AF4F-8B3F-87395A5EDB19}" type="datetimeFigureOut">
              <a:rPr lang="en-US" smtClean="0"/>
              <a:t>17/09/2014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6CA9-137D-4D4D-98C4-CA575BB4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A674-A64E-AF4F-8B3F-87395A5EDB19}" type="datetimeFigureOut">
              <a:rPr lang="en-US" smtClean="0"/>
              <a:t>17/09/2014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6CA9-137D-4D4D-98C4-CA575BB4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3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A674-A64E-AF4F-8B3F-87395A5EDB19}" type="datetimeFigureOut">
              <a:rPr lang="en-US" smtClean="0"/>
              <a:t>17/09/2014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6CA9-137D-4D4D-98C4-CA575BB4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9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A674-A64E-AF4F-8B3F-87395A5EDB19}" type="datetimeFigureOut">
              <a:rPr lang="en-US" smtClean="0"/>
              <a:t>17/09/2014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C6CA9-137D-4D4D-98C4-CA575BB4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5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Vulnerability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quick exercise before we get started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Luca Allodi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536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session is and is not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646"/>
          </a:xfrm>
        </p:spPr>
        <p:txBody>
          <a:bodyPr>
            <a:noAutofit/>
          </a:bodyPr>
          <a:lstStyle/>
          <a:p>
            <a:r>
              <a:rPr lang="en-US" sz="2400" dirty="0" smtClean="0"/>
              <a:t>This is an exercise to see how intuitive it is for you to evaluate </a:t>
            </a:r>
            <a:r>
              <a:rPr lang="en-US" sz="2400" b="1" dirty="0" smtClean="0"/>
              <a:t>vulnerability criticality</a:t>
            </a:r>
          </a:p>
          <a:p>
            <a:r>
              <a:rPr lang="en-US" sz="2400" dirty="0" smtClean="0"/>
              <a:t>This is </a:t>
            </a:r>
            <a:r>
              <a:rPr lang="en-US" sz="2400" b="1" dirty="0" smtClean="0"/>
              <a:t>not </a:t>
            </a:r>
            <a:r>
              <a:rPr lang="en-US" sz="2400" dirty="0" smtClean="0"/>
              <a:t>an exam and will </a:t>
            </a:r>
            <a:r>
              <a:rPr lang="en-US" sz="2400" b="1" dirty="0" smtClean="0"/>
              <a:t>not </a:t>
            </a:r>
            <a:r>
              <a:rPr lang="en-US" sz="2400" dirty="0" smtClean="0"/>
              <a:t>in </a:t>
            </a:r>
            <a:r>
              <a:rPr lang="en-US" sz="2400" b="1" dirty="0" smtClean="0"/>
              <a:t>any </a:t>
            </a:r>
            <a:r>
              <a:rPr lang="en-US" sz="2400" dirty="0" smtClean="0"/>
              <a:t>way influence your final vote</a:t>
            </a:r>
            <a:endParaRPr lang="en-US" sz="2400" dirty="0"/>
          </a:p>
          <a:p>
            <a:r>
              <a:rPr lang="en-US" sz="2400" dirty="0" smtClean="0"/>
              <a:t>I will give you a sheet of paper with 30 vulnerabilities and their description</a:t>
            </a:r>
          </a:p>
          <a:p>
            <a:pPr lvl="1"/>
            <a:r>
              <a:rPr lang="en-US" sz="2000" dirty="0" smtClean="0"/>
              <a:t>This is what who makes the assessment has at his disposal at the start of the process</a:t>
            </a:r>
            <a:endParaRPr lang="en-US" sz="2000" dirty="0"/>
          </a:p>
          <a:p>
            <a:r>
              <a:rPr lang="en-US" sz="2400" dirty="0" smtClean="0"/>
              <a:t>I will ask you to grade the </a:t>
            </a:r>
            <a:r>
              <a:rPr lang="en-US" sz="2400" dirty="0" err="1" smtClean="0"/>
              <a:t>vulns</a:t>
            </a:r>
            <a:r>
              <a:rPr lang="en-US" sz="2400" dirty="0" smtClean="0"/>
              <a:t> according to a number of metrics and to express</a:t>
            </a:r>
          </a:p>
          <a:p>
            <a:pPr lvl="1"/>
            <a:r>
              <a:rPr lang="en-US" sz="2000" dirty="0" smtClean="0"/>
              <a:t>Your “gut feeling” on the severity of the </a:t>
            </a:r>
            <a:r>
              <a:rPr lang="en-US" sz="2000" dirty="0" err="1" smtClean="0"/>
              <a:t>vulnerablity</a:t>
            </a:r>
            <a:endParaRPr lang="en-US" sz="2000" dirty="0" smtClean="0"/>
          </a:p>
          <a:p>
            <a:pPr lvl="1"/>
            <a:r>
              <a:rPr lang="en-US" sz="2000" dirty="0" smtClean="0"/>
              <a:t>Your confidence with your assessment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6251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9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Are </a:t>
            </a:r>
            <a:r>
              <a:rPr lang="en-US" dirty="0" err="1" smtClean="0"/>
              <a:t>bugous</a:t>
            </a:r>
            <a:r>
              <a:rPr lang="en-US" dirty="0" smtClean="0"/>
              <a:t> pieces of code in a software</a:t>
            </a:r>
          </a:p>
          <a:p>
            <a:r>
              <a:rPr lang="en-US" dirty="0" smtClean="0"/>
              <a:t>Can be exploited to deviate software’s execution from its designed behavior</a:t>
            </a:r>
          </a:p>
          <a:p>
            <a:r>
              <a:rPr lang="en-US" dirty="0" smtClean="0"/>
              <a:t>There are of many types</a:t>
            </a:r>
          </a:p>
          <a:p>
            <a:pPr lvl="1"/>
            <a:r>
              <a:rPr lang="en-US" dirty="0" smtClean="0"/>
              <a:t>Buffer overflows</a:t>
            </a:r>
          </a:p>
          <a:p>
            <a:pPr lvl="1"/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XSS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At this stage you are NOT required to know any of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318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grade vulnerabilities?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633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There is a standard for that: the CVSS</a:t>
            </a:r>
          </a:p>
          <a:p>
            <a:r>
              <a:rPr lang="en-US" dirty="0" smtClean="0"/>
              <a:t>It is now at its third revision, under construction</a:t>
            </a:r>
          </a:p>
          <a:p>
            <a:r>
              <a:rPr lang="en-US" dirty="0" smtClean="0"/>
              <a:t>CVSS is the </a:t>
            </a:r>
            <a:r>
              <a:rPr lang="en-US" b="1" dirty="0" smtClean="0"/>
              <a:t>worldwide standard</a:t>
            </a:r>
            <a:r>
              <a:rPr lang="en-US" dirty="0" smtClean="0"/>
              <a:t> used for</a:t>
            </a:r>
          </a:p>
          <a:p>
            <a:pPr lvl="1"/>
            <a:r>
              <a:rPr lang="en-US" dirty="0" smtClean="0"/>
              <a:t>Credit card security</a:t>
            </a:r>
          </a:p>
          <a:p>
            <a:pPr lvl="1"/>
            <a:r>
              <a:rPr lang="en-US" dirty="0" smtClean="0"/>
              <a:t>Security </a:t>
            </a:r>
            <a:r>
              <a:rPr lang="en-US" dirty="0" err="1" smtClean="0"/>
              <a:t>mangement</a:t>
            </a:r>
            <a:r>
              <a:rPr lang="en-US" dirty="0" smtClean="0"/>
              <a:t> by U.S. National Institute of Standards Technology (e.g. SCAP)</a:t>
            </a:r>
          </a:p>
          <a:p>
            <a:pPr lvl="1"/>
            <a:r>
              <a:rPr lang="en-US" dirty="0" smtClean="0"/>
              <a:t>Security communication by ISO standards (e.g. ISO 29147)</a:t>
            </a:r>
          </a:p>
          <a:p>
            <a:pPr lvl="1"/>
            <a:r>
              <a:rPr lang="en-US" dirty="0" smtClean="0"/>
              <a:t>….</a:t>
            </a:r>
          </a:p>
          <a:p>
            <a:r>
              <a:rPr lang="en-US" dirty="0" smtClean="0"/>
              <a:t>I am one of the authors of the standard</a:t>
            </a:r>
          </a:p>
          <a:p>
            <a:pPr lvl="1"/>
            <a:r>
              <a:rPr lang="en-US" dirty="0" smtClean="0"/>
              <a:t>Been working with CISCO, Intel, IBM and many others on its definition</a:t>
            </a:r>
          </a:p>
          <a:p>
            <a:pPr lvl="1"/>
            <a:r>
              <a:rPr lang="en-US" dirty="0" smtClean="0"/>
              <a:t>I am thoroughly biased on its interpretation</a:t>
            </a:r>
          </a:p>
        </p:txBody>
      </p:sp>
    </p:spTree>
    <p:extLst>
      <p:ext uri="{BB962C8B-B14F-4D97-AF65-F5344CB8AC3E}">
        <p14:creationId xmlns:p14="http://schemas.microsoft.com/office/powerpoint/2010/main" val="3260387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grade vulnerabilities?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633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 will </a:t>
            </a:r>
            <a:r>
              <a:rPr lang="en-US" b="1" dirty="0" smtClean="0"/>
              <a:t>not</a:t>
            </a:r>
            <a:r>
              <a:rPr lang="en-US" dirty="0" smtClean="0"/>
              <a:t> tell you how to interpret the metrics</a:t>
            </a:r>
          </a:p>
          <a:p>
            <a:r>
              <a:rPr lang="en-US" dirty="0" smtClean="0"/>
              <a:t>I will rather just introduce you very briefly to how the CVSS works</a:t>
            </a:r>
          </a:p>
          <a:p>
            <a:r>
              <a:rPr lang="en-US" dirty="0" smtClean="0"/>
              <a:t>You will do the rest by yourself</a:t>
            </a:r>
          </a:p>
          <a:p>
            <a:endParaRPr lang="en-US" dirty="0"/>
          </a:p>
          <a:p>
            <a:r>
              <a:rPr lang="en-US" dirty="0" smtClean="0"/>
              <a:t>I’ll give you about 45 minutes to get at it</a:t>
            </a:r>
            <a:endParaRPr lang="en-US" dirty="0"/>
          </a:p>
          <a:p>
            <a:r>
              <a:rPr lang="en-US" dirty="0" smtClean="0"/>
              <a:t>Then we will resume the “original” lecture</a:t>
            </a:r>
          </a:p>
          <a:p>
            <a:endParaRPr lang="en-US" dirty="0"/>
          </a:p>
          <a:p>
            <a:r>
              <a:rPr lang="en-US" dirty="0" smtClean="0"/>
              <a:t>This experiment will be repeated at the end of the course</a:t>
            </a:r>
          </a:p>
          <a:p>
            <a:pPr lvl="1"/>
            <a:r>
              <a:rPr lang="en-US" dirty="0" smtClean="0"/>
              <a:t>This will tell us how much a security background influences the use of the standard</a:t>
            </a:r>
          </a:p>
          <a:p>
            <a:pPr lvl="1"/>
            <a:r>
              <a:rPr lang="en-US" dirty="0" smtClean="0"/>
              <a:t>In the real world, it is </a:t>
            </a:r>
            <a:r>
              <a:rPr lang="en-US" b="1" dirty="0" smtClean="0"/>
              <a:t>not </a:t>
            </a:r>
            <a:r>
              <a:rPr lang="en-US" dirty="0" smtClean="0"/>
              <a:t>security experts that do it</a:t>
            </a:r>
          </a:p>
          <a:p>
            <a:pPr lvl="2"/>
            <a:r>
              <a:rPr lang="en-US" dirty="0" smtClean="0"/>
              <a:t>But rather system administrator or general IT staff (e.g. CERTs)</a:t>
            </a:r>
          </a:p>
        </p:txBody>
      </p:sp>
    </p:spTree>
    <p:extLst>
      <p:ext uri="{BB962C8B-B14F-4D97-AF65-F5344CB8AC3E}">
        <p14:creationId xmlns:p14="http://schemas.microsoft.com/office/powerpoint/2010/main" val="2919135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Common Vulnerability Scoring System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40740"/>
          </a:xfrm>
        </p:spPr>
        <p:txBody>
          <a:bodyPr>
            <a:normAutofit/>
          </a:bodyPr>
          <a:lstStyle/>
          <a:p>
            <a:r>
              <a:rPr lang="en-US" dirty="0" smtClean="0"/>
              <a:t>CVSS is based on a number of metrics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4" name="Picture 3" descr="E:\3 metric groups 201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440940"/>
            <a:ext cx="5486400" cy="19761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748692" y="2334846"/>
            <a:ext cx="2139462" cy="2082214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940538" y="2984499"/>
            <a:ext cx="752231" cy="146539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940538" y="2984499"/>
            <a:ext cx="752231" cy="146539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4599354"/>
            <a:ext cx="8229600" cy="2024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We will use the base metric group</a:t>
            </a:r>
          </a:p>
          <a:p>
            <a:r>
              <a:rPr lang="en-US" dirty="0" smtClean="0"/>
              <a:t>And not all of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852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Common Vulnerability Scoring System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Attack Vector</a:t>
            </a:r>
          </a:p>
          <a:p>
            <a:pPr lvl="1"/>
            <a:r>
              <a:rPr lang="en-US" dirty="0" smtClean="0"/>
              <a:t>Network, Adjacent, Local, Physical</a:t>
            </a:r>
          </a:p>
          <a:p>
            <a:r>
              <a:rPr lang="en-US" dirty="0" smtClean="0"/>
              <a:t>Attack Complexity</a:t>
            </a:r>
          </a:p>
          <a:p>
            <a:pPr lvl="1"/>
            <a:r>
              <a:rPr lang="en-US" dirty="0" smtClean="0"/>
              <a:t>High, Low</a:t>
            </a:r>
          </a:p>
          <a:p>
            <a:r>
              <a:rPr lang="en-US" dirty="0" smtClean="0"/>
              <a:t>Privileges required</a:t>
            </a:r>
          </a:p>
          <a:p>
            <a:pPr lvl="1"/>
            <a:r>
              <a:rPr lang="en-US" dirty="0" smtClean="0"/>
              <a:t>High, Low, None</a:t>
            </a:r>
          </a:p>
          <a:p>
            <a:r>
              <a:rPr lang="en-US" dirty="0" smtClean="0"/>
              <a:t>User interaction</a:t>
            </a:r>
          </a:p>
          <a:p>
            <a:pPr lvl="1"/>
            <a:r>
              <a:rPr lang="en-US" dirty="0" smtClean="0"/>
              <a:t>Required, None</a:t>
            </a:r>
          </a:p>
          <a:p>
            <a:r>
              <a:rPr lang="en-US" dirty="0" smtClean="0"/>
              <a:t>(Impacts on) Confidentiality, Integrity, Availability</a:t>
            </a:r>
          </a:p>
          <a:p>
            <a:pPr lvl="1"/>
            <a:r>
              <a:rPr lang="en-US" dirty="0" smtClean="0"/>
              <a:t>Complete, Partial, None</a:t>
            </a:r>
          </a:p>
          <a:p>
            <a:r>
              <a:rPr lang="en-US" dirty="0" smtClean="0"/>
              <a:t>Severity: 1-10 with 10 very bad, 1 not so bad</a:t>
            </a:r>
          </a:p>
          <a:p>
            <a:r>
              <a:rPr lang="en-US" dirty="0" smtClean="0"/>
              <a:t>Confident? Yes=the </a:t>
            </a:r>
            <a:r>
              <a:rPr lang="en-US" dirty="0" err="1" smtClean="0"/>
              <a:t>vuln</a:t>
            </a:r>
            <a:r>
              <a:rPr lang="en-US" dirty="0" smtClean="0"/>
              <a:t> is clear to me; No= I’m not sure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911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Common Vulnerability Scoring System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evaluates each metric relative to the </a:t>
            </a:r>
            <a:r>
              <a:rPr lang="en-US" b="1" dirty="0" smtClean="0"/>
              <a:t>vulnerable component</a:t>
            </a:r>
            <a:endParaRPr lang="en-US" dirty="0" smtClean="0"/>
          </a:p>
          <a:p>
            <a:pPr lvl="1"/>
            <a:r>
              <a:rPr lang="en-US" dirty="0" smtClean="0"/>
              <a:t>A vulnerability in a </a:t>
            </a:r>
            <a:r>
              <a:rPr lang="en-US" b="1" dirty="0" smtClean="0"/>
              <a:t>database</a:t>
            </a:r>
            <a:r>
              <a:rPr lang="en-US" dirty="0" smtClean="0"/>
              <a:t> must be evaluated relative to what it allows the attacker to do on the </a:t>
            </a:r>
            <a:r>
              <a:rPr lang="en-US" b="1" dirty="0" smtClean="0"/>
              <a:t>database</a:t>
            </a:r>
          </a:p>
          <a:p>
            <a:pPr lvl="1"/>
            <a:r>
              <a:rPr lang="en-US" dirty="0" smtClean="0"/>
              <a:t>Example description (invented): </a:t>
            </a:r>
            <a:r>
              <a:rPr lang="en-US" i="1" dirty="0" smtClean="0"/>
              <a:t>Misconfiguration in </a:t>
            </a:r>
            <a:r>
              <a:rPr lang="en-US" i="1" dirty="0" err="1" smtClean="0"/>
              <a:t>OracleDB</a:t>
            </a:r>
            <a:r>
              <a:rPr lang="en-US" i="1" dirty="0" smtClean="0"/>
              <a:t> allows attacker to spawn a root shell on the system and gives local access to DB</a:t>
            </a:r>
          </a:p>
          <a:p>
            <a:pPr lvl="2"/>
            <a:r>
              <a:rPr lang="en-US" dirty="0" smtClean="0"/>
              <a:t>The vulnerable component is the </a:t>
            </a:r>
            <a:r>
              <a:rPr lang="en-US" b="1" dirty="0" smtClean="0"/>
              <a:t>database</a:t>
            </a:r>
          </a:p>
          <a:p>
            <a:pPr lvl="2"/>
            <a:r>
              <a:rPr lang="en-US" dirty="0" smtClean="0"/>
              <a:t>What does it do </a:t>
            </a:r>
            <a:r>
              <a:rPr lang="en-US" b="1" dirty="0" smtClean="0"/>
              <a:t>to the database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91116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1563</TotalTime>
  <Words>541</Words>
  <Application>Microsoft Macintosh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Vulnerability assessment</vt:lpstr>
      <vt:lpstr>What this session is and is not </vt:lpstr>
      <vt:lpstr>Vulnerabilities</vt:lpstr>
      <vt:lpstr>How to grade vulnerabilities? (1)</vt:lpstr>
      <vt:lpstr>How to grade vulnerabilities? (2)</vt:lpstr>
      <vt:lpstr>The Common Vulnerability Scoring System (1)</vt:lpstr>
      <vt:lpstr>The Common Vulnerability Scoring System (2)</vt:lpstr>
      <vt:lpstr>The Common Vulnerability Scoring System (3)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</dc:creator>
  <cp:lastModifiedBy>Luca</cp:lastModifiedBy>
  <cp:revision>13</cp:revision>
  <dcterms:created xsi:type="dcterms:W3CDTF">2014-09-16T14:30:59Z</dcterms:created>
  <dcterms:modified xsi:type="dcterms:W3CDTF">2014-09-17T17:19:10Z</dcterms:modified>
</cp:coreProperties>
</file>