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5" r:id="rId3"/>
  </p:sldMasterIdLst>
  <p:notesMasterIdLst>
    <p:notesMasterId r:id="rId31"/>
  </p:notesMasterIdLst>
  <p:handoutMasterIdLst>
    <p:handoutMasterId r:id="rId32"/>
  </p:handoutMasterIdLst>
  <p:sldIdLst>
    <p:sldId id="279" r:id="rId4"/>
    <p:sldId id="294" r:id="rId5"/>
    <p:sldId id="317" r:id="rId6"/>
    <p:sldId id="315" r:id="rId7"/>
    <p:sldId id="316" r:id="rId8"/>
    <p:sldId id="318" r:id="rId9"/>
    <p:sldId id="295" r:id="rId10"/>
    <p:sldId id="296" r:id="rId11"/>
    <p:sldId id="308" r:id="rId12"/>
    <p:sldId id="309" r:id="rId13"/>
    <p:sldId id="297" r:id="rId14"/>
    <p:sldId id="298" r:id="rId15"/>
    <p:sldId id="319" r:id="rId16"/>
    <p:sldId id="299" r:id="rId17"/>
    <p:sldId id="300" r:id="rId18"/>
    <p:sldId id="301" r:id="rId19"/>
    <p:sldId id="302" r:id="rId20"/>
    <p:sldId id="303" r:id="rId21"/>
    <p:sldId id="304" r:id="rId22"/>
    <p:sldId id="306" r:id="rId23"/>
    <p:sldId id="310" r:id="rId24"/>
    <p:sldId id="312" r:id="rId25"/>
    <p:sldId id="305" r:id="rId26"/>
    <p:sldId id="313" r:id="rId27"/>
    <p:sldId id="320" r:id="rId28"/>
    <p:sldId id="307" r:id="rId29"/>
    <p:sldId id="321" r:id="rId30"/>
  </p:sldIdLst>
  <p:sldSz cx="9144000" cy="6858000" type="screen4x3"/>
  <p:notesSz cx="68834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89535" autoAdjust="0"/>
  </p:normalViewPr>
  <p:slideViewPr>
    <p:cSldViewPr>
      <p:cViewPr>
        <p:scale>
          <a:sx n="100" d="100"/>
          <a:sy n="100" d="100"/>
        </p:scale>
        <p:origin x="-1104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900" y="0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64B66-DAE7-0249-AF1F-D52FFB53E20B}" type="datetimeFigureOut">
              <a:rPr lang="en-US" smtClean="0"/>
              <a:t>5/16/11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900" y="9409113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91C35-ECA8-D047-92F4-D37143830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358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900" y="0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69979-C36E-48E0-AD2D-557181922624}" type="datetimeFigureOut">
              <a:rPr lang="en-US" smtClean="0"/>
              <a:pPr/>
              <a:t>5/16/11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05350"/>
            <a:ext cx="550545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900" y="9409113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62243-AC86-4C1F-9B4E-2B20ADB8F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773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18275-7613-4F26-9635-7D6CB595F3CF}" type="slidenum">
              <a:rPr lang="it-IT" smtClean="0">
                <a:ea typeface="ＭＳ Ｐゴシック" pitchFamily="34" charset="-128"/>
              </a:rPr>
              <a:pPr/>
              <a:t>1</a:t>
            </a:fld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6CB0C-A93D-4F5C-A7B7-8ACCD7427876}" type="slidenum">
              <a:rPr lang="en-US"/>
              <a:pPr/>
              <a:t>21</a:t>
            </a:fld>
            <a:endParaRPr lang="en-US"/>
          </a:p>
        </p:txBody>
      </p:sp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909821" y="742950"/>
            <a:ext cx="5017552" cy="37164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5939" tIns="47969" rIns="95939" bIns="47969" anchor="ctr"/>
          <a:lstStyle/>
          <a:p>
            <a:endParaRPr lang="en-US"/>
          </a:p>
        </p:txBody>
      </p:sp>
      <p:sp>
        <p:nvSpPr>
          <p:cNvPr id="1648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17787" y="4705350"/>
            <a:ext cx="4998432" cy="4459420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0B4863-0553-4996-8BAB-B4986F08291D}" type="slidenum">
              <a:rPr lang="en-US"/>
              <a:pPr/>
              <a:t>22</a:t>
            </a:fld>
            <a:endParaRPr lang="en-US"/>
          </a:p>
        </p:txBody>
      </p:sp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909821" y="742950"/>
            <a:ext cx="5017552" cy="37164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5939" tIns="47969" rIns="95939" bIns="47969" anchor="ctr"/>
          <a:lstStyle/>
          <a:p>
            <a:endParaRPr lang="en-US"/>
          </a:p>
        </p:txBody>
      </p:sp>
      <p:sp>
        <p:nvSpPr>
          <p:cNvPr id="16793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17787" y="4705350"/>
            <a:ext cx="4998432" cy="4459420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56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9797966" indent="-39318272" eaLnBrk="0" hangingPunct="0">
              <a:defRPr sz="20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79694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593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43908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9187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300" b="0"/>
              <a:t>Undergraduate programme in Computer sciences</a:t>
            </a: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9797966" indent="-39318272" eaLnBrk="0" hangingPunct="0">
              <a:defRPr sz="20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79694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593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43908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9187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A407516-EFA4-504D-910E-455AC3596C0F}" type="slidenum">
              <a:rPr lang="en-US" sz="1300" b="0"/>
              <a:pPr/>
              <a:t>27</a:t>
            </a:fld>
            <a:endParaRPr lang="en-US" sz="1300" b="0"/>
          </a:p>
        </p:txBody>
      </p:sp>
      <p:sp>
        <p:nvSpPr>
          <p:cNvPr id="94212" name="Rectangle 7"/>
          <p:cNvSpPr txBox="1">
            <a:spLocks noGrp="1" noChangeArrowheads="1"/>
          </p:cNvSpPr>
          <p:nvPr/>
        </p:nvSpPr>
        <p:spPr bwMode="auto">
          <a:xfrm>
            <a:off x="3899000" y="9408981"/>
            <a:ext cx="298280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39" tIns="47969" rIns="95939" bIns="47969" anchor="b"/>
          <a:lstStyle>
            <a:lvl1pPr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r" eaLnBrk="1" hangingPunct="1"/>
            <a:fld id="{149C777E-8E8B-6745-A163-A0D9413EDE82}" type="slidenum">
              <a:rPr lang="en-GB" sz="1300" b="0">
                <a:latin typeface="Calibri" charset="0"/>
              </a:rPr>
              <a:pPr algn="r" eaLnBrk="1" hangingPunct="1"/>
              <a:t>27</a:t>
            </a:fld>
            <a:endParaRPr lang="en-GB" sz="1300" b="0">
              <a:latin typeface="Calibri" charset="0"/>
            </a:endParaRPr>
          </a:p>
        </p:txBody>
      </p:sp>
      <p:sp>
        <p:nvSpPr>
          <p:cNvPr id="942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340" y="4705350"/>
            <a:ext cx="5506720" cy="43613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3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wmf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gi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744788" cy="6858000"/>
          </a:xfrm>
          <a:prstGeom prst="rect">
            <a:avLst/>
          </a:prstGeom>
          <a:solidFill>
            <a:srgbClr val="9BD85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ea typeface="ＭＳ Ｐゴシック" pitchFamily="-65" charset="-128"/>
            </a:endParaRPr>
          </a:p>
        </p:txBody>
      </p:sp>
      <p:pic>
        <p:nvPicPr>
          <p:cNvPr id="6" name="Picture 8" descr="FP7-gen-CMYK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438400"/>
            <a:ext cx="841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FET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438400"/>
            <a:ext cx="6905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logo_SC_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1905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873375"/>
            <a:ext cx="5562600" cy="1752600"/>
          </a:xfrm>
          <a:prstGeom prst="rect">
            <a:avLst/>
          </a:prstGeom>
        </p:spPr>
        <p:txBody>
          <a:bodyPr vert="horz"/>
          <a:lstStyle>
            <a:lvl1pPr algn="ctr">
              <a:defRPr sz="3200" b="1" cap="all" baseline="0">
                <a:solidFill>
                  <a:srgbClr val="00A600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114800"/>
            <a:ext cx="2209800" cy="17526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9" name="Kép helye 8"/>
          <p:cNvSpPr>
            <a:spLocks noGrp="1"/>
          </p:cNvSpPr>
          <p:nvPr>
            <p:ph type="pic" sz="quarter" idx="10"/>
          </p:nvPr>
        </p:nvSpPr>
        <p:spPr>
          <a:xfrm>
            <a:off x="5029200" y="5929313"/>
            <a:ext cx="2043113" cy="642937"/>
          </a:xfrm>
          <a:prstGeom prst="rect">
            <a:avLst/>
          </a:prstGeo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hu-HU" noProof="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6490" y="228600"/>
            <a:ext cx="915987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40582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Cambria Math" pitchFamily="18" charset="0"/>
              </a:rPr>
              <a:t>Università</a:t>
            </a:r>
            <a:r>
              <a:rPr lang="en-US" sz="16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Cambria Math" pitchFamily="18" charset="0"/>
              </a:rPr>
              <a:t> </a:t>
            </a:r>
            <a:r>
              <a:rPr lang="en-US" sz="16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Cambria Math" pitchFamily="18" charset="0"/>
              </a:rPr>
              <a:t>degli</a:t>
            </a:r>
            <a:r>
              <a:rPr lang="en-US" sz="16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Cambria Math" pitchFamily="18" charset="0"/>
              </a:rPr>
              <a:t> </a:t>
            </a:r>
            <a:r>
              <a:rPr lang="en-US" sz="1600" b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Cambria Math" pitchFamily="18" charset="0"/>
              </a:rPr>
              <a:t>Studi</a:t>
            </a:r>
            <a:r>
              <a:rPr lang="en-US" sz="16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Cambria Math" pitchFamily="18" charset="0"/>
              </a:rPr>
              <a:t> di</a:t>
            </a:r>
          </a:p>
          <a:p>
            <a:pPr algn="r"/>
            <a:r>
              <a:rPr lang="en-US" sz="16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Cambria Math" pitchFamily="18" charset="0"/>
              </a:rPr>
              <a:t>Trento, Italia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Impact" pitchFamily="34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1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144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03575" y="333375"/>
            <a:ext cx="5545138" cy="9144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85800" y="6381750"/>
            <a:ext cx="19050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0F479D0-C7F9-E34D-A739-A81281464F07}" type="datetime1">
              <a:rPr lang="en-US" smtClean="0"/>
              <a:t>5/16/11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771775" y="6381750"/>
            <a:ext cx="5256213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eRISE 2011 - Massacci and Asnar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243888" y="6381750"/>
            <a:ext cx="501650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062F59-BEB1-41A9-A12F-28741B72A54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 userDrawn="1"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rgbClr val="92D05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C04F399-D87A-D54D-8589-052D22C6B539}" type="datetime1">
              <a:rPr lang="en-US" smtClean="0"/>
              <a:t>5/16/11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04800" y="1143000"/>
            <a:ext cx="85344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22694" y="6403498"/>
            <a:ext cx="6096000" cy="30175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ctr"/>
            <a:r>
              <a:rPr lang="en-US" smtClean="0"/>
              <a:t>eRISE 2011 - Massacci and Asnar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18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839200" cy="838200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7C06-1469-2C4D-96C0-E51E5376A3B1}" type="datetime1">
              <a:rPr lang="en-US" smtClean="0"/>
              <a:t>5/16/11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2694" y="6403498"/>
            <a:ext cx="6096000" cy="30175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eRISE 2011 - Massacci and Asnar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343400" cy="48006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267200" cy="48006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610600" cy="8382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4114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066800"/>
            <a:ext cx="41910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21F6-3DA1-EF49-99A8-915A6D2563E8}" type="datetime1">
              <a:rPr lang="en-US" smtClean="0"/>
              <a:t>5/16/11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2694" y="6403498"/>
            <a:ext cx="6096000" cy="30175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eRISE 2011 - Massacci and Asnar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52400" y="1828800"/>
            <a:ext cx="4114800" cy="4267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648200" y="1828800"/>
            <a:ext cx="4191000" cy="4267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FE98-1465-B247-8465-514E99BE724F}" type="datetime1">
              <a:rPr lang="en-US" smtClean="0"/>
              <a:t>5/16/11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2694" y="6403498"/>
            <a:ext cx="6096000" cy="30175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eRISE 2011 - Massacci and Asnar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9A8B-BDCD-CD41-8277-3A4678C5BA9A}" type="datetime1">
              <a:rPr lang="en-US" smtClean="0"/>
              <a:t>5/16/11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2694" y="6403498"/>
            <a:ext cx="6096000" cy="30175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eRISE 2011 - Massacci and Asnar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0EED-F86C-E449-B1EA-BA62B65610BB}" type="datetime1">
              <a:rPr lang="en-US" smtClean="0"/>
              <a:t>5/16/11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2694" y="6403498"/>
            <a:ext cx="6096000" cy="30175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eRISE 2011 - Massacci and Asnar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81200" y="4648200"/>
            <a:ext cx="729996" cy="381000"/>
          </a:xfrm>
          <a:prstGeom prst="ellipse">
            <a:avLst/>
          </a:prstGeom>
        </p:spPr>
        <p:txBody>
          <a:bodyPr/>
          <a:lstStyle/>
          <a:p>
            <a:fld id="{B2A18479-1469-421D-BD51-2DC260EA95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B460-A400-F246-BF7E-989E80E539AE}" type="datetime1">
              <a:rPr lang="en-US" smtClean="0"/>
              <a:t>5/16/11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eRISE 2011 - Massacci and Asnar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</p:spPr>
        <p:txBody>
          <a:bodyPr/>
          <a:lstStyle/>
          <a:p>
            <a:fld id="{B2A18479-1469-421D-BD51-2DC260EA95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ogo_SC_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1295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342900" y="6019800"/>
            <a:ext cx="8458200" cy="1588"/>
          </a:xfrm>
          <a:prstGeom prst="line">
            <a:avLst/>
          </a:prstGeom>
          <a:ln w="12700">
            <a:solidFill>
              <a:srgbClr val="008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8458200" cy="639762"/>
          </a:xfrm>
          <a:prstGeom prst="rect">
            <a:avLst/>
          </a:prstGeom>
        </p:spPr>
        <p:txBody>
          <a:bodyPr vert="horz"/>
          <a:lstStyle>
            <a:lvl1pPr algn="l">
              <a:defRPr sz="3200" b="1" cap="all">
                <a:solidFill>
                  <a:srgbClr val="00A600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43000"/>
            <a:ext cx="8426450" cy="4643454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00A600"/>
              </a:buClr>
              <a:buFont typeface="Wingdings" charset="2"/>
              <a:buNone/>
              <a:defRPr sz="2600" b="1">
                <a:solidFill>
                  <a:srgbClr val="00A600"/>
                </a:solidFill>
                <a:latin typeface="Arial Narrow"/>
                <a:cs typeface="Arial Narrow"/>
              </a:defRPr>
            </a:lvl1pPr>
            <a:lvl2pPr marL="355600" indent="-355600">
              <a:buClr>
                <a:srgbClr val="00A600"/>
              </a:buClr>
              <a:buFont typeface="Wingdings" charset="2"/>
              <a:buChar char="ü"/>
              <a:defRPr sz="2400">
                <a:latin typeface="Arial Narrow"/>
                <a:cs typeface="Arial Narrow"/>
              </a:defRPr>
            </a:lvl2pPr>
            <a:lvl3pPr marL="533400" indent="-177800">
              <a:defRPr sz="2200">
                <a:latin typeface="Arial Narrow"/>
                <a:cs typeface="Arial Narrow"/>
              </a:defRPr>
            </a:lvl3pPr>
            <a:lvl4pPr marL="812800" indent="-279400">
              <a:defRPr sz="1800">
                <a:latin typeface="Arial Narrow"/>
                <a:cs typeface="Arial Narrow"/>
              </a:defRPr>
            </a:lvl4pPr>
            <a:lvl5pPr>
              <a:defRPr sz="140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 smtClean="0"/>
          </a:p>
        </p:txBody>
      </p:sp>
      <p:sp>
        <p:nvSpPr>
          <p:cNvPr id="6" name="Date Placeholder 6"/>
          <p:cNvSpPr>
            <a:spLocks noGrp="1"/>
          </p:cNvSpPr>
          <p:nvPr>
            <p:ph type="dt" sz="quarter" idx="10"/>
          </p:nvPr>
        </p:nvSpPr>
        <p:spPr bwMode="auto">
          <a:xfrm>
            <a:off x="4229100" y="6230938"/>
            <a:ext cx="8382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7F7F7F"/>
                </a:solidFill>
                <a:latin typeface="Arial Narrow" pitchFamily="-65" charset="0"/>
                <a:ea typeface="ＭＳ Ｐゴシック" pitchFamily="-65" charset="-128"/>
                <a:cs typeface="+mn-cs"/>
              </a:defRPr>
            </a:lvl1pPr>
          </a:lstStyle>
          <a:p>
            <a:fld id="{25C90AB7-B04C-0946-A469-77C2164A6D2F}" type="datetime1">
              <a:rPr lang="en-US" smtClean="0"/>
              <a:t>5/16/11</a:t>
            </a:fld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 bwMode="auto">
          <a:xfrm>
            <a:off x="7848600" y="6230938"/>
            <a:ext cx="9144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7F7F7F"/>
                </a:solidFill>
                <a:latin typeface="Arial Narrow" pitchFamily="-65" charset="0"/>
                <a:ea typeface="ＭＳ Ｐゴシック" pitchFamily="-65" charset="-128"/>
                <a:cs typeface="+mn-cs"/>
              </a:defRPr>
            </a:lvl1pPr>
          </a:lstStyle>
          <a:p>
            <a:fld id="{F46EB6D4-B23D-400E-9533-5A34FAC21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7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5145-BADE-8345-B2F6-C84EDDB183FF}" type="datetime1">
              <a:rPr lang="en-US" smtClean="0"/>
              <a:t>5/16/11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2694" y="6403498"/>
            <a:ext cx="6096000" cy="30175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eRISE 2011 - Massacci and Asnar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7075-9284-F94E-A4D4-A7DFE3E2BAD4}" type="datetime1">
              <a:rPr lang="en-US" smtClean="0"/>
              <a:t>5/16/11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2694" y="6403498"/>
            <a:ext cx="6096000" cy="30175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eRISE 2011 - Massacci and Asnar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744788" cy="6858000"/>
          </a:xfrm>
          <a:prstGeom prst="rect">
            <a:avLst/>
          </a:prstGeom>
          <a:solidFill>
            <a:srgbClr val="9BD85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ea typeface="ＭＳ Ｐゴシック" pitchFamily="-65" charset="-128"/>
            </a:endParaRPr>
          </a:p>
        </p:txBody>
      </p:sp>
      <p:pic>
        <p:nvPicPr>
          <p:cNvPr id="6" name="Picture 8" descr="FP7-gen-CMYK.eps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6619" y="133349"/>
            <a:ext cx="99329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FET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1372" y="133350"/>
            <a:ext cx="815247" cy="80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logo_SC_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1135"/>
            <a:ext cx="1905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873375"/>
            <a:ext cx="5562600" cy="1752600"/>
          </a:xfrm>
          <a:prstGeom prst="rect">
            <a:avLst/>
          </a:prstGeom>
        </p:spPr>
        <p:txBody>
          <a:bodyPr vert="horz"/>
          <a:lstStyle>
            <a:lvl1pPr algn="l">
              <a:defRPr sz="3200" b="1" cap="all" baseline="0">
                <a:solidFill>
                  <a:srgbClr val="00A600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73375"/>
            <a:ext cx="2209800" cy="17526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 dirty="0"/>
          </a:p>
        </p:txBody>
      </p:sp>
      <p:sp>
        <p:nvSpPr>
          <p:cNvPr id="9" name="Kép helye 8"/>
          <p:cNvSpPr>
            <a:spLocks noGrp="1"/>
          </p:cNvSpPr>
          <p:nvPr>
            <p:ph type="pic" sz="quarter" idx="10"/>
          </p:nvPr>
        </p:nvSpPr>
        <p:spPr>
          <a:xfrm>
            <a:off x="5029200" y="5929313"/>
            <a:ext cx="2043113" cy="642937"/>
          </a:xfrm>
          <a:prstGeom prst="rect">
            <a:avLst/>
          </a:prstGeo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12321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9"/>
          <p:cNvGrpSpPr>
            <a:grpSpLocks/>
          </p:cNvGrpSpPr>
          <p:nvPr/>
        </p:nvGrpSpPr>
        <p:grpSpPr bwMode="auto">
          <a:xfrm>
            <a:off x="107950" y="260350"/>
            <a:ext cx="1019175" cy="5929313"/>
            <a:chOff x="70981" y="214290"/>
            <a:chExt cx="1019255" cy="5929354"/>
          </a:xfrm>
        </p:grpSpPr>
        <p:pic>
          <p:nvPicPr>
            <p:cNvPr id="5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6" y="714356"/>
              <a:ext cx="1018830" cy="149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6" y="214290"/>
              <a:ext cx="428703" cy="23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1" y="1142984"/>
              <a:ext cx="929119" cy="23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1714488"/>
              <a:ext cx="653823" cy="23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6" y="2285992"/>
              <a:ext cx="902572" cy="23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 descr="LOGO-distrinet-kuleuven.wmf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3336" b="-13002"/>
            <a:stretch>
              <a:fillRect/>
            </a:stretch>
          </p:blipFill>
          <p:spPr bwMode="auto">
            <a:xfrm>
              <a:off x="71438" y="2835562"/>
              <a:ext cx="500034" cy="23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6" y="3335628"/>
              <a:ext cx="489938" cy="23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6" y="3837942"/>
              <a:ext cx="672503" cy="23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11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6" y="4286256"/>
              <a:ext cx="1000132" cy="207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6" y="5357826"/>
              <a:ext cx="768857" cy="23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6" y="4786322"/>
              <a:ext cx="239949" cy="23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6" y="5909644"/>
              <a:ext cx="859418" cy="23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7924800" cy="3314720"/>
          </a:xfrm>
        </p:spPr>
        <p:txBody>
          <a:bodyPr>
            <a:noAutofit/>
          </a:bodyPr>
          <a:lstStyle>
            <a:lvl1pPr algn="ctr">
              <a:defRPr sz="6000" cap="all" baseline="0">
                <a:solidFill>
                  <a:srgbClr val="00427D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424378"/>
            <a:ext cx="7924800" cy="50482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00427D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81AC717-0F85-764B-B3CE-3014BC6E7E90}" type="datetime1">
              <a:rPr lang="en-US" smtClean="0"/>
              <a:t>5/16/11</a:t>
            </a:fld>
            <a:endParaRPr lang="nl-BE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tr-TR" smtClean="0"/>
              <a:t>eRISE 2011 - Massacci and Asnar</a:t>
            </a:r>
            <a:endParaRPr lang="nl-BE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9DB8CD1-90F8-1841-AE07-9B1061B7363D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554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1143000" y="1428750"/>
            <a:ext cx="7572375" cy="1588"/>
          </a:xfrm>
          <a:prstGeom prst="line">
            <a:avLst/>
          </a:prstGeom>
          <a:ln w="28575">
            <a:solidFill>
              <a:srgbClr val="0042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600200"/>
            <a:ext cx="7715304" cy="4781127"/>
          </a:xfrm>
          <a:ln>
            <a:noFill/>
          </a:ln>
        </p:spPr>
        <p:txBody>
          <a:bodyPr/>
          <a:lstStyle>
            <a:lvl1pPr>
              <a:buFontTx/>
              <a:buBlip>
                <a:blip r:embed="rId2"/>
              </a:buBlip>
              <a:defRPr sz="280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2"/>
              </a:buBlip>
              <a:defRPr sz="2400">
                <a:latin typeface="Arial" pitchFamily="34" charset="0"/>
                <a:cs typeface="Arial" pitchFamily="34" charset="0"/>
              </a:defRPr>
            </a:lvl2pPr>
            <a:lvl3pPr>
              <a:buFontTx/>
              <a:buBlip>
                <a:blip r:embed="rId2"/>
              </a:buBlip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…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42017E-0B14-4347-8E98-FAB1CE2D0F63}" type="datetime1">
              <a:rPr lang="en-US" smtClean="0"/>
              <a:t>5/16/11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eRISE 2011 - Massacci and Asnar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FD8A0-ABC7-4C6C-AD04-0BDD826CA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274638"/>
            <a:ext cx="7715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95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/>
          <a:lstStyle>
            <a:lvl1pPr algn="r">
              <a:defRPr sz="3600" b="0" i="0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74540-85B4-344E-9267-FF7093585617}" type="datetime1">
              <a:rPr lang="en-US" smtClean="0"/>
              <a:t>5/16/11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eRISE 2011 - Massacci and Asnar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82C4E-233A-8C44-B1A9-7B8E166C6306}" type="slidenum">
              <a:rPr lang="nl-BE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6233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616" y="1600200"/>
            <a:ext cx="3672408" cy="47811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682752" cy="47811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5683F3-4A26-A040-A95A-7EB00096D33E}" type="datetime1">
              <a:rPr lang="en-US" smtClean="0"/>
              <a:t>5/16/11</a:t>
            </a:fld>
            <a:endParaRPr lang="nl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eRISE 2011 - Massacci and Asnar</a:t>
            </a:r>
            <a:endParaRPr lang="nl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DAF09-5289-6B42-9667-47CC3A8E395F}" type="slidenum">
              <a:rPr lang="nl-BE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5889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616" y="1515035"/>
            <a:ext cx="3600400" cy="639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616" y="2285999"/>
            <a:ext cx="3672408" cy="409532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6056" y="1515035"/>
            <a:ext cx="3610744" cy="639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04048" y="2285999"/>
            <a:ext cx="3682752" cy="409532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EB47A4-294F-DF4A-A323-25E02DC16420}" type="datetime1">
              <a:rPr lang="en-US" smtClean="0"/>
              <a:t>5/16/11</a:t>
            </a:fld>
            <a:endParaRPr lang="nl-B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eRISE 2011 - Massacci and Asnar</a:t>
            </a:r>
            <a:endParaRPr lang="nl-B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73F37-308A-8249-A8F1-087CF20EE61C}" type="slidenum">
              <a:rPr lang="nl-BE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776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7299E1-E90D-7B42-8747-6D5F063DB31A}" type="datetime1">
              <a:rPr lang="en-US" smtClean="0"/>
              <a:t>5/16/11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eRISE 2011 - Massacci and Asnar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62F59-BEB1-41A9-A12F-28741B72A5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71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  <a:latin typeface="+mn-lt"/>
              <a:ea typeface="+mn-ea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F6A757-92D7-054D-AA6F-656B1C61DA26}" type="datetime1">
              <a:rPr lang="en-US" smtClean="0"/>
              <a:t>5/16/11</a:t>
            </a:fld>
            <a:endParaRPr lang="nl-BE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eRISE 2011 - Massacci and Asnar</a:t>
            </a:r>
            <a:endParaRPr lang="nl-BE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0FA98-E6F0-0A4F-877B-74ED58AA4CCB}" type="slidenum">
              <a:rPr lang="nl-BE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887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logo_SC_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1295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342900" y="6019800"/>
            <a:ext cx="8458200" cy="1588"/>
          </a:xfrm>
          <a:prstGeom prst="line">
            <a:avLst/>
          </a:prstGeom>
          <a:ln w="12700">
            <a:solidFill>
              <a:srgbClr val="008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20100" cy="639762"/>
          </a:xfrm>
          <a:prstGeom prst="rect">
            <a:avLst/>
          </a:prstGeom>
        </p:spPr>
        <p:txBody>
          <a:bodyPr vert="horz"/>
          <a:lstStyle>
            <a:lvl1pPr algn="l">
              <a:defRPr sz="3200" b="1" cap="all">
                <a:solidFill>
                  <a:srgbClr val="00A600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8350" cy="29718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00A600"/>
              </a:buClr>
              <a:buFont typeface="Wingdings" charset="2"/>
              <a:buNone/>
              <a:defRPr sz="2600" b="1">
                <a:solidFill>
                  <a:srgbClr val="00A600"/>
                </a:solidFill>
                <a:latin typeface="Arial Narrow"/>
                <a:cs typeface="Arial Narrow"/>
              </a:defRPr>
            </a:lvl1pPr>
            <a:lvl2pPr marL="355600" indent="-355600">
              <a:buClr>
                <a:srgbClr val="00A600"/>
              </a:buClr>
              <a:buFont typeface="Wingdings" charset="2"/>
              <a:buChar char="ü"/>
              <a:defRPr sz="2400">
                <a:latin typeface="Arial Narrow"/>
                <a:cs typeface="Arial Narrow"/>
              </a:defRPr>
            </a:lvl2pPr>
            <a:lvl3pPr marL="533400" indent="-177800">
              <a:defRPr sz="2200">
                <a:latin typeface="Arial Narrow"/>
                <a:cs typeface="Arial Narrow"/>
              </a:defRPr>
            </a:lvl3pPr>
            <a:lvl4pPr marL="812800" indent="-279400">
              <a:defRPr sz="1800">
                <a:latin typeface="Arial Narrow"/>
                <a:cs typeface="Arial Narrow"/>
              </a:defRPr>
            </a:lvl4pPr>
            <a:lvl5pPr>
              <a:defRPr sz="140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381000" y="4343400"/>
            <a:ext cx="8229600" cy="1447800"/>
          </a:xfrm>
          <a:prstGeom prst="rect">
            <a:avLst/>
          </a:prstGeom>
          <a:solidFill>
            <a:srgbClr val="9BD85D"/>
          </a:solidFill>
        </p:spPr>
        <p:txBody>
          <a:bodyPr vert="horz" lIns="180000" tIns="180000" rIns="180000" bIns="180000"/>
          <a:lstStyle>
            <a:lvl1pPr>
              <a:buClr>
                <a:srgbClr val="00A600"/>
              </a:buClr>
              <a:buFont typeface="Wingdings" charset="2"/>
              <a:buNone/>
              <a:defRPr sz="1800" b="0">
                <a:solidFill>
                  <a:srgbClr val="00A600"/>
                </a:solidFill>
                <a:latin typeface="Arial Narrow"/>
                <a:cs typeface="Arial Narrow"/>
              </a:defRPr>
            </a:lvl1pPr>
            <a:lvl2pPr marL="355600" indent="-355600">
              <a:buClr>
                <a:srgbClr val="00A600"/>
              </a:buClr>
              <a:buFont typeface="Wingdings" charset="2"/>
              <a:buChar char="ü"/>
              <a:defRPr sz="1800">
                <a:latin typeface="Arial Narrow"/>
                <a:cs typeface="Arial Narrow"/>
              </a:defRPr>
            </a:lvl2pPr>
            <a:lvl3pPr marL="533400" indent="-177800">
              <a:defRPr sz="1600">
                <a:latin typeface="Arial Narrow"/>
                <a:cs typeface="Arial Narrow"/>
              </a:defRPr>
            </a:lvl3pPr>
            <a:lvl4pPr marL="812800" indent="-279400">
              <a:defRPr sz="1400">
                <a:latin typeface="Arial Narrow"/>
                <a:cs typeface="Arial Narrow"/>
              </a:defRPr>
            </a:lvl4pPr>
            <a:lvl5pPr>
              <a:defRPr sz="140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381000" y="4346575"/>
            <a:ext cx="8382000" cy="1447800"/>
          </a:xfrm>
          <a:prstGeom prst="rect">
            <a:avLst/>
          </a:prstGeom>
          <a:solidFill>
            <a:srgbClr val="9BD85D"/>
          </a:solidFill>
        </p:spPr>
        <p:txBody>
          <a:bodyPr vert="horz" lIns="180000" tIns="180000" rIns="180000" bIns="180000"/>
          <a:lstStyle>
            <a:lvl1pPr>
              <a:buClr>
                <a:srgbClr val="00A600"/>
              </a:buClr>
              <a:buFont typeface="Wingdings" charset="2"/>
              <a:buNone/>
              <a:defRPr sz="2000" b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355600" indent="-355600">
              <a:buClr>
                <a:srgbClr val="00A600"/>
              </a:buClr>
              <a:buFont typeface="Wingdings" charset="2"/>
              <a:buChar char="ü"/>
              <a:defRPr sz="1800">
                <a:latin typeface="Arial Narrow"/>
                <a:cs typeface="Arial Narrow"/>
              </a:defRPr>
            </a:lvl2pPr>
            <a:lvl3pPr marL="533400" indent="-177800">
              <a:defRPr sz="1600">
                <a:latin typeface="Arial Narrow"/>
                <a:cs typeface="Arial Narrow"/>
              </a:defRPr>
            </a:lvl3pPr>
            <a:lvl4pPr marL="812800" indent="-279400">
              <a:defRPr sz="1400">
                <a:latin typeface="Arial Narrow"/>
                <a:cs typeface="Arial Narrow"/>
              </a:defRPr>
            </a:lvl4pPr>
            <a:lvl5pPr>
              <a:defRPr sz="140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quarter" idx="14"/>
          </p:nvPr>
        </p:nvSpPr>
        <p:spPr bwMode="auto">
          <a:xfrm>
            <a:off x="4229100" y="6230938"/>
            <a:ext cx="8382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7F7F7F"/>
                </a:solidFill>
                <a:latin typeface="Arial Narrow" pitchFamily="-65" charset="0"/>
                <a:ea typeface="ＭＳ Ｐゴシック" pitchFamily="-65" charset="-128"/>
                <a:cs typeface="+mn-cs"/>
              </a:defRPr>
            </a:lvl1pPr>
          </a:lstStyle>
          <a:p>
            <a:fld id="{06933362-7E4E-D842-8D6C-66985B0FA519}" type="datetime1">
              <a:rPr lang="en-US" smtClean="0"/>
              <a:t>5/16/11</a:t>
            </a:fld>
            <a:endParaRPr lang="en-US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5"/>
          </p:nvPr>
        </p:nvSpPr>
        <p:spPr bwMode="auto">
          <a:xfrm>
            <a:off x="7848600" y="6230938"/>
            <a:ext cx="9144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7F7F7F"/>
                </a:solidFill>
                <a:latin typeface="Arial Narrow" pitchFamily="-65" charset="0"/>
                <a:ea typeface="ＭＳ Ｐゴシック" pitchFamily="-65" charset="-128"/>
                <a:cs typeface="+mn-cs"/>
              </a:defRPr>
            </a:lvl1pPr>
          </a:lstStyle>
          <a:p>
            <a:fld id="{F46EB6D4-B23D-400E-9533-5A34FAC21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02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8BFD17-FBE9-A84E-B378-651C783A33C9}" type="datetime1">
              <a:rPr lang="en-US" smtClean="0"/>
              <a:t>5/16/11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eRISE 2011 - Massacci and Asnar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2210A-E3BA-5E4B-A7BC-D718462748ED}" type="slidenum">
              <a:rPr lang="nl-BE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8118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315200" cy="657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5" y="1381125"/>
            <a:ext cx="3709988" cy="4867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5413" y="1381125"/>
            <a:ext cx="3709987" cy="4867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72643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873375"/>
            <a:ext cx="5562600" cy="1752600"/>
          </a:xfrm>
          <a:prstGeom prst="rect">
            <a:avLst/>
          </a:prstGeom>
        </p:spPr>
        <p:txBody>
          <a:bodyPr vert="horz"/>
          <a:lstStyle>
            <a:lvl1pPr algn="ctr">
              <a:defRPr sz="3200" b="1" cap="all" baseline="0">
                <a:solidFill>
                  <a:srgbClr val="00A600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114800"/>
            <a:ext cx="2209800" cy="17526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9" name="Kép helye 8"/>
          <p:cNvSpPr>
            <a:spLocks noGrp="1"/>
          </p:cNvSpPr>
          <p:nvPr>
            <p:ph type="pic" sz="quarter" idx="10"/>
          </p:nvPr>
        </p:nvSpPr>
        <p:spPr>
          <a:xfrm>
            <a:off x="5029200" y="5929313"/>
            <a:ext cx="2043113" cy="642937"/>
          </a:xfrm>
          <a:prstGeom prst="rect">
            <a:avLst/>
          </a:prstGeo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12321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with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20100" cy="639762"/>
          </a:xfrm>
          <a:prstGeom prst="rect">
            <a:avLst/>
          </a:prstGeom>
        </p:spPr>
        <p:txBody>
          <a:bodyPr vert="horz"/>
          <a:lstStyle>
            <a:lvl1pPr algn="l">
              <a:defRPr sz="3200" b="1" cap="all">
                <a:solidFill>
                  <a:srgbClr val="00A600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8350" cy="29718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00A600"/>
              </a:buClr>
              <a:buFont typeface="Wingdings" charset="2"/>
              <a:buNone/>
              <a:defRPr sz="2600" b="1">
                <a:solidFill>
                  <a:srgbClr val="00A600"/>
                </a:solidFill>
                <a:latin typeface="Arial Narrow"/>
                <a:cs typeface="Arial Narrow"/>
              </a:defRPr>
            </a:lvl1pPr>
            <a:lvl2pPr marL="355600" indent="-355600">
              <a:buClr>
                <a:srgbClr val="00A600"/>
              </a:buClr>
              <a:buFont typeface="Wingdings" charset="2"/>
              <a:buChar char="ü"/>
              <a:defRPr sz="2400">
                <a:latin typeface="Arial Narrow"/>
                <a:cs typeface="Arial Narrow"/>
              </a:defRPr>
            </a:lvl2pPr>
            <a:lvl3pPr marL="533400" indent="-177800">
              <a:defRPr sz="2200">
                <a:latin typeface="Arial Narrow"/>
                <a:cs typeface="Arial Narrow"/>
              </a:defRPr>
            </a:lvl3pPr>
            <a:lvl4pPr marL="812800" indent="-279400">
              <a:defRPr sz="1800">
                <a:latin typeface="Arial Narrow"/>
                <a:cs typeface="Arial Narrow"/>
              </a:defRPr>
            </a:lvl4pPr>
            <a:lvl5pPr>
              <a:defRPr sz="140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381000" y="4343400"/>
            <a:ext cx="8229600" cy="1447800"/>
          </a:xfrm>
          <a:prstGeom prst="rect">
            <a:avLst/>
          </a:prstGeom>
          <a:solidFill>
            <a:srgbClr val="9BD85D"/>
          </a:solidFill>
        </p:spPr>
        <p:txBody>
          <a:bodyPr vert="horz" lIns="180000" tIns="180000" rIns="180000" bIns="180000"/>
          <a:lstStyle>
            <a:lvl1pPr>
              <a:buClr>
                <a:srgbClr val="00A600"/>
              </a:buClr>
              <a:buFont typeface="Wingdings" charset="2"/>
              <a:buNone/>
              <a:defRPr sz="1800" b="0">
                <a:solidFill>
                  <a:srgbClr val="00A600"/>
                </a:solidFill>
                <a:latin typeface="Arial Narrow"/>
                <a:cs typeface="Arial Narrow"/>
              </a:defRPr>
            </a:lvl1pPr>
            <a:lvl2pPr marL="355600" indent="-355600">
              <a:buClr>
                <a:srgbClr val="00A600"/>
              </a:buClr>
              <a:buFont typeface="Wingdings" charset="2"/>
              <a:buChar char="ü"/>
              <a:defRPr sz="1800">
                <a:latin typeface="Arial Narrow"/>
                <a:cs typeface="Arial Narrow"/>
              </a:defRPr>
            </a:lvl2pPr>
            <a:lvl3pPr marL="533400" indent="-177800">
              <a:defRPr sz="1600">
                <a:latin typeface="Arial Narrow"/>
                <a:cs typeface="Arial Narrow"/>
              </a:defRPr>
            </a:lvl3pPr>
            <a:lvl4pPr marL="812800" indent="-279400">
              <a:defRPr sz="1400">
                <a:latin typeface="Arial Narrow"/>
                <a:cs typeface="Arial Narrow"/>
              </a:defRPr>
            </a:lvl4pPr>
            <a:lvl5pPr>
              <a:defRPr sz="140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381000" y="4346575"/>
            <a:ext cx="8382000" cy="1447800"/>
          </a:xfrm>
          <a:prstGeom prst="rect">
            <a:avLst/>
          </a:prstGeom>
          <a:solidFill>
            <a:srgbClr val="9BD85D"/>
          </a:solidFill>
        </p:spPr>
        <p:txBody>
          <a:bodyPr vert="horz" lIns="180000" tIns="180000" rIns="180000" bIns="180000"/>
          <a:lstStyle>
            <a:lvl1pPr>
              <a:buClr>
                <a:srgbClr val="00A600"/>
              </a:buClr>
              <a:buFont typeface="Wingdings" charset="2"/>
              <a:buNone/>
              <a:defRPr sz="2000" b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355600" indent="-355600">
              <a:buClr>
                <a:srgbClr val="00A600"/>
              </a:buClr>
              <a:buFont typeface="Wingdings" charset="2"/>
              <a:buChar char="ü"/>
              <a:defRPr sz="1800">
                <a:latin typeface="Arial Narrow"/>
                <a:cs typeface="Arial Narrow"/>
              </a:defRPr>
            </a:lvl2pPr>
            <a:lvl3pPr marL="533400" indent="-177800">
              <a:defRPr sz="1600">
                <a:latin typeface="Arial Narrow"/>
                <a:cs typeface="Arial Narrow"/>
              </a:defRPr>
            </a:lvl3pPr>
            <a:lvl4pPr marL="812800" indent="-279400">
              <a:defRPr sz="1400">
                <a:latin typeface="Arial Narrow"/>
                <a:cs typeface="Arial Narrow"/>
              </a:defRPr>
            </a:lvl4pPr>
            <a:lvl5pPr>
              <a:defRPr sz="140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quarter" idx="14"/>
          </p:nvPr>
        </p:nvSpPr>
        <p:spPr bwMode="auto">
          <a:xfrm>
            <a:off x="4229100" y="6230938"/>
            <a:ext cx="8382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7F7F7F"/>
                </a:solidFill>
                <a:latin typeface="Arial Narrow" pitchFamily="-65" charset="0"/>
                <a:ea typeface="ＭＳ Ｐゴシック" pitchFamily="-65" charset="-128"/>
                <a:cs typeface="+mn-cs"/>
              </a:defRPr>
            </a:lvl1pPr>
          </a:lstStyle>
          <a:p>
            <a:fld id="{DC0657EB-1A20-7E4B-819E-5464C6935C24}" type="datetime1">
              <a:rPr lang="en-US" smtClean="0"/>
              <a:t>5/16/11</a:t>
            </a:fld>
            <a:endParaRPr lang="en-US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5"/>
          </p:nvPr>
        </p:nvSpPr>
        <p:spPr bwMode="auto">
          <a:xfrm>
            <a:off x="7848600" y="6230938"/>
            <a:ext cx="9144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7F7F7F"/>
                </a:solidFill>
                <a:latin typeface="Arial Narrow" pitchFamily="-65" charset="0"/>
                <a:ea typeface="ＭＳ Ｐゴシック" pitchFamily="-65" charset="-128"/>
                <a:cs typeface="+mn-cs"/>
              </a:defRPr>
            </a:lvl1pPr>
          </a:lstStyle>
          <a:p>
            <a:fld id="{F46EB6D4-B23D-400E-9533-5A34FAC21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02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ogo_SC_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1295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381000" y="6019800"/>
            <a:ext cx="8458200" cy="1588"/>
          </a:xfrm>
          <a:prstGeom prst="line">
            <a:avLst/>
          </a:prstGeom>
          <a:ln w="12700">
            <a:solidFill>
              <a:srgbClr val="008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2752725"/>
          <a:ext cx="8229600" cy="2165034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286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A600"/>
                          </a:solidFill>
                          <a:effectLst/>
                          <a:latin typeface="Arial Narrow" pitchFamily="-65" charset="0"/>
                          <a:ea typeface="ＭＳ Ｐゴシック" pitchFamily="-65" charset="-128"/>
                        </a:rPr>
                        <a:t>Lorem ipsum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A600"/>
                          </a:solidFill>
                          <a:effectLst/>
                          <a:latin typeface="Arial Narrow" pitchFamily="-65" charset="0"/>
                          <a:ea typeface="ＭＳ Ｐゴシック" pitchFamily="-65" charset="-128"/>
                        </a:rPr>
                        <a:t>Lorem ipsum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A600"/>
                          </a:solidFill>
                          <a:effectLst/>
                          <a:latin typeface="Arial Narrow" pitchFamily="-65" charset="0"/>
                          <a:ea typeface="ＭＳ Ｐゴシック" pitchFamily="-65" charset="-128"/>
                        </a:rPr>
                        <a:t>Lorem ipsum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600"/>
                        </a:solidFill>
                        <a:effectLst/>
                        <a:latin typeface="Arial Narrow" pitchFamily="-65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 Narrow" pitchFamily="-65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 Narrow" pitchFamily="-65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 Narrow" pitchFamily="-65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 Narrow" pitchFamily="-65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 Narrow" pitchFamily="-65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 Narrow" pitchFamily="-65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 Narrow" pitchFamily="-65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 Narrow" pitchFamily="-65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 Narrow" pitchFamily="-65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639762"/>
          </a:xfrm>
          <a:prstGeom prst="rect">
            <a:avLst/>
          </a:prstGeom>
        </p:spPr>
        <p:txBody>
          <a:bodyPr vert="horz"/>
          <a:lstStyle>
            <a:lvl1pPr algn="l">
              <a:defRPr sz="3200" b="1" cap="all">
                <a:solidFill>
                  <a:srgbClr val="00A600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00A600"/>
              </a:buClr>
              <a:buFont typeface="Wingdings" charset="2"/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1pPr>
            <a:lvl2pPr marL="355600" indent="-355600">
              <a:buClr>
                <a:srgbClr val="00A600"/>
              </a:buClr>
              <a:buFont typeface="Wingdings" charset="2"/>
              <a:buChar char="ü"/>
              <a:defRPr sz="1800">
                <a:latin typeface="Arial Narrow"/>
                <a:cs typeface="Arial Narrow"/>
              </a:defRPr>
            </a:lvl2pPr>
            <a:lvl3pPr marL="533400" indent="-177800">
              <a:defRPr sz="1600">
                <a:latin typeface="Arial Narrow"/>
                <a:cs typeface="Arial Narrow"/>
              </a:defRPr>
            </a:lvl3pPr>
            <a:lvl4pPr marL="812800" indent="-279400">
              <a:defRPr sz="1400">
                <a:latin typeface="Arial Narrow"/>
                <a:cs typeface="Arial Narrow"/>
              </a:defRPr>
            </a:lvl4pPr>
            <a:lvl5pPr>
              <a:defRPr sz="140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 bwMode="auto">
          <a:xfrm>
            <a:off x="7924800" y="6230938"/>
            <a:ext cx="9144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7F7F7F"/>
                </a:solidFill>
                <a:latin typeface="Arial Narrow" pitchFamily="-65" charset="0"/>
                <a:ea typeface="ＭＳ Ｐゴシック" pitchFamily="-65" charset="-128"/>
                <a:cs typeface="+mn-cs"/>
              </a:defRPr>
            </a:lvl1pPr>
          </a:lstStyle>
          <a:p>
            <a:fld id="{F46EB6D4-B23D-400E-9533-5A34FAC214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quarter" idx="11"/>
          </p:nvPr>
        </p:nvSpPr>
        <p:spPr bwMode="auto">
          <a:xfrm>
            <a:off x="4229100" y="6230938"/>
            <a:ext cx="8382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7F7F7F"/>
                </a:solidFill>
                <a:latin typeface="Arial Narrow" pitchFamily="-65" charset="0"/>
                <a:ea typeface="ＭＳ Ｐゴシック" pitchFamily="-65" charset="-128"/>
                <a:cs typeface="+mn-cs"/>
              </a:defRPr>
            </a:lvl1pPr>
          </a:lstStyle>
          <a:p>
            <a:fld id="{6454D934-2148-114A-8A90-239B2E52121E}" type="datetime1">
              <a:rPr lang="en-US" smtClean="0"/>
              <a:t>5/16/11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4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2"/>
          <p:cNvCxnSpPr/>
          <p:nvPr/>
        </p:nvCxnSpPr>
        <p:spPr>
          <a:xfrm>
            <a:off x="381000" y="6019800"/>
            <a:ext cx="8458200" cy="1588"/>
          </a:xfrm>
          <a:prstGeom prst="line">
            <a:avLst/>
          </a:prstGeom>
          <a:ln w="12700">
            <a:solidFill>
              <a:srgbClr val="008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0" descr="logo_SC_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1295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74638"/>
            <a:ext cx="4495800" cy="944562"/>
          </a:xfrm>
          <a:prstGeom prst="rect">
            <a:avLst/>
          </a:prstGeom>
        </p:spPr>
        <p:txBody>
          <a:bodyPr vert="horz"/>
          <a:lstStyle>
            <a:lvl1pPr algn="l">
              <a:defRPr sz="3200" b="1" cap="all">
                <a:solidFill>
                  <a:srgbClr val="00A600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43400" y="1447800"/>
            <a:ext cx="4495800" cy="43434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00A600"/>
              </a:buClr>
              <a:buFont typeface="Wingdings" charset="2"/>
              <a:buNone/>
              <a:defRPr sz="2400" b="1">
                <a:solidFill>
                  <a:srgbClr val="00A600"/>
                </a:solidFill>
                <a:latin typeface="Arial Narrow"/>
                <a:cs typeface="Arial Narrow"/>
              </a:defRPr>
            </a:lvl1pPr>
            <a:lvl2pPr marL="355600" indent="-355600">
              <a:buClr>
                <a:srgbClr val="00A600"/>
              </a:buClr>
              <a:buFont typeface="Wingdings" charset="2"/>
              <a:buChar char="ü"/>
              <a:defRPr sz="2000">
                <a:latin typeface="Arial Narrow"/>
                <a:cs typeface="Arial Narrow"/>
              </a:defRPr>
            </a:lvl2pPr>
            <a:lvl3pPr marL="533400" indent="-177800">
              <a:defRPr sz="1800">
                <a:latin typeface="Arial Narrow"/>
                <a:cs typeface="Arial Narrow"/>
              </a:defRPr>
            </a:lvl3pPr>
            <a:lvl4pPr marL="812800" indent="-279400">
              <a:defRPr sz="1600">
                <a:latin typeface="Arial Narrow"/>
                <a:cs typeface="Arial Narrow"/>
              </a:defRPr>
            </a:lvl4pPr>
            <a:lvl5pPr>
              <a:defRPr sz="140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 smtClean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81000" y="228600"/>
            <a:ext cx="3644900" cy="27336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it-IT" noProof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81000" y="3048000"/>
            <a:ext cx="3644900" cy="27336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it-IT" noProof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 bwMode="auto">
          <a:xfrm>
            <a:off x="7924800" y="6230938"/>
            <a:ext cx="9144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7F7F7F"/>
                </a:solidFill>
                <a:latin typeface="Arial Narrow" pitchFamily="-65" charset="0"/>
                <a:ea typeface="ＭＳ Ｐゴシック" pitchFamily="-65" charset="-128"/>
                <a:cs typeface="+mn-cs"/>
              </a:defRPr>
            </a:lvl1pPr>
          </a:lstStyle>
          <a:p>
            <a:fld id="{F46EB6D4-B23D-400E-9533-5A34FAC214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quarter" idx="15"/>
          </p:nvPr>
        </p:nvSpPr>
        <p:spPr bwMode="auto">
          <a:xfrm>
            <a:off x="4229100" y="6230938"/>
            <a:ext cx="8382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7F7F7F"/>
                </a:solidFill>
                <a:latin typeface="Arial Narrow" pitchFamily="-65" charset="0"/>
                <a:ea typeface="ＭＳ Ｐゴシック" pitchFamily="-65" charset="-128"/>
                <a:cs typeface="+mn-cs"/>
              </a:defRPr>
            </a:lvl1pPr>
          </a:lstStyle>
          <a:p>
            <a:fld id="{D0748637-51E3-FD43-92BA-92B7F14C190A}" type="datetime1">
              <a:rPr lang="en-US" smtClean="0"/>
              <a:t>5/16/11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2"/>
          <p:cNvCxnSpPr/>
          <p:nvPr/>
        </p:nvCxnSpPr>
        <p:spPr>
          <a:xfrm>
            <a:off x="381000" y="6019800"/>
            <a:ext cx="8458200" cy="1588"/>
          </a:xfrm>
          <a:prstGeom prst="line">
            <a:avLst/>
          </a:prstGeom>
          <a:ln w="12700">
            <a:solidFill>
              <a:srgbClr val="008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0" descr="logo_SC_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1295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81000" y="228600"/>
            <a:ext cx="8458200" cy="55626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it-IT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112838"/>
            <a:ext cx="4495800" cy="944562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algn="l">
              <a:defRPr sz="3200" b="1" cap="all">
                <a:solidFill>
                  <a:srgbClr val="00A600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43400" y="2209800"/>
            <a:ext cx="4495800" cy="358140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>
              <a:buClr>
                <a:srgbClr val="00A600"/>
              </a:buClr>
              <a:buFont typeface="Wingdings" charset="2"/>
              <a:buNone/>
              <a:defRPr sz="2400" b="1">
                <a:solidFill>
                  <a:srgbClr val="00A600"/>
                </a:solidFill>
                <a:latin typeface="Arial Narrow"/>
                <a:cs typeface="Arial Narrow"/>
              </a:defRPr>
            </a:lvl1pPr>
            <a:lvl2pPr marL="355600" indent="-355600">
              <a:buClr>
                <a:srgbClr val="00A600"/>
              </a:buClr>
              <a:buFont typeface="Wingdings" charset="2"/>
              <a:buChar char="ü"/>
              <a:defRPr sz="2000">
                <a:latin typeface="Arial Narrow"/>
                <a:cs typeface="Arial Narrow"/>
              </a:defRPr>
            </a:lvl2pPr>
            <a:lvl3pPr marL="533400" indent="-177800">
              <a:defRPr sz="1800">
                <a:latin typeface="Arial Narrow"/>
                <a:cs typeface="Arial Narrow"/>
              </a:defRPr>
            </a:lvl3pPr>
            <a:lvl4pPr marL="812800" indent="-279400">
              <a:defRPr sz="1600">
                <a:latin typeface="Arial Narrow"/>
                <a:cs typeface="Arial Narrow"/>
              </a:defRPr>
            </a:lvl4pPr>
            <a:lvl5pPr>
              <a:defRPr sz="140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 smtClean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3"/>
          </p:nvPr>
        </p:nvSpPr>
        <p:spPr bwMode="auto">
          <a:xfrm>
            <a:off x="7924800" y="6230938"/>
            <a:ext cx="9144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7F7F7F"/>
                </a:solidFill>
                <a:latin typeface="Arial Narrow" pitchFamily="-65" charset="0"/>
                <a:ea typeface="ＭＳ Ｐゴシック" pitchFamily="-65" charset="-128"/>
                <a:cs typeface="+mn-cs"/>
              </a:defRPr>
            </a:lvl1pPr>
          </a:lstStyle>
          <a:p>
            <a:fld id="{F46EB6D4-B23D-400E-9533-5A34FAC214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quarter" idx="14"/>
          </p:nvPr>
        </p:nvSpPr>
        <p:spPr bwMode="auto">
          <a:xfrm>
            <a:off x="4229100" y="6230938"/>
            <a:ext cx="8382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7F7F7F"/>
                </a:solidFill>
                <a:latin typeface="Arial Narrow" pitchFamily="-65" charset="0"/>
                <a:ea typeface="ＭＳ Ｐゴシック" pitchFamily="-65" charset="-128"/>
                <a:cs typeface="+mn-cs"/>
              </a:defRPr>
            </a:lvl1pPr>
          </a:lstStyle>
          <a:p>
            <a:fld id="{9EB475E6-044C-D84B-8556-916B14E20183}" type="datetime1">
              <a:rPr lang="en-US" smtClean="0"/>
              <a:t>5/16/11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5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para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2"/>
          <p:cNvCxnSpPr/>
          <p:nvPr/>
        </p:nvCxnSpPr>
        <p:spPr>
          <a:xfrm>
            <a:off x="381000" y="6019800"/>
            <a:ext cx="8458200" cy="1588"/>
          </a:xfrm>
          <a:prstGeom prst="line">
            <a:avLst/>
          </a:prstGeom>
          <a:ln w="12700">
            <a:solidFill>
              <a:srgbClr val="008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0" descr="logo_SC_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1295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81000" y="228600"/>
            <a:ext cx="8458200" cy="55626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it-IT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112838"/>
            <a:ext cx="4495800" cy="944562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algn="l">
              <a:defRPr sz="3200" b="1" cap="all">
                <a:solidFill>
                  <a:srgbClr val="00A600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43400" y="2209800"/>
            <a:ext cx="4495800" cy="358140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>
              <a:buClr>
                <a:srgbClr val="00A600"/>
              </a:buClr>
              <a:buFont typeface="Wingdings" charset="2"/>
              <a:buNone/>
              <a:defRPr sz="2400" b="1">
                <a:solidFill>
                  <a:srgbClr val="00A600"/>
                </a:solidFill>
                <a:latin typeface="Arial Narrow"/>
                <a:cs typeface="Arial Narrow"/>
              </a:defRPr>
            </a:lvl1pPr>
            <a:lvl2pPr marL="355600" indent="-355600">
              <a:buClr>
                <a:srgbClr val="00A600"/>
              </a:buClr>
              <a:buFont typeface="Wingdings" charset="2"/>
              <a:buChar char="ü"/>
              <a:defRPr sz="2000">
                <a:latin typeface="Arial Narrow"/>
                <a:cs typeface="Arial Narrow"/>
              </a:defRPr>
            </a:lvl2pPr>
            <a:lvl3pPr marL="533400" indent="-177800">
              <a:defRPr sz="1800">
                <a:latin typeface="Arial Narrow"/>
                <a:cs typeface="Arial Narrow"/>
              </a:defRPr>
            </a:lvl3pPr>
            <a:lvl4pPr marL="812800" indent="-279400">
              <a:defRPr sz="1600">
                <a:latin typeface="Arial Narrow"/>
                <a:cs typeface="Arial Narrow"/>
              </a:defRPr>
            </a:lvl4pPr>
            <a:lvl5pPr>
              <a:defRPr sz="140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 smtClean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3"/>
          </p:nvPr>
        </p:nvSpPr>
        <p:spPr bwMode="auto">
          <a:xfrm>
            <a:off x="7924800" y="6230938"/>
            <a:ext cx="9144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7F7F7F"/>
                </a:solidFill>
                <a:latin typeface="Arial Narrow" pitchFamily="-65" charset="0"/>
                <a:ea typeface="ＭＳ Ｐゴシック" pitchFamily="-65" charset="-128"/>
                <a:cs typeface="+mn-cs"/>
              </a:defRPr>
            </a:lvl1pPr>
          </a:lstStyle>
          <a:p>
            <a:fld id="{F46EB6D4-B23D-400E-9533-5A34FAC214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quarter" idx="14"/>
          </p:nvPr>
        </p:nvSpPr>
        <p:spPr bwMode="auto">
          <a:xfrm>
            <a:off x="4229100" y="6230938"/>
            <a:ext cx="8382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7F7F7F"/>
                </a:solidFill>
                <a:latin typeface="Arial Narrow" pitchFamily="-65" charset="0"/>
                <a:ea typeface="ＭＳ Ｐゴシック" pitchFamily="-65" charset="-128"/>
                <a:cs typeface="+mn-cs"/>
              </a:defRPr>
            </a:lvl1pPr>
          </a:lstStyle>
          <a:p>
            <a:fld id="{9278D216-C99F-1347-BC48-4697C233E236}" type="datetime1">
              <a:rPr lang="en-US" smtClean="0"/>
              <a:t>5/16/11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5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para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2"/>
          <p:cNvCxnSpPr/>
          <p:nvPr/>
        </p:nvCxnSpPr>
        <p:spPr>
          <a:xfrm>
            <a:off x="381000" y="6019800"/>
            <a:ext cx="8458200" cy="1588"/>
          </a:xfrm>
          <a:prstGeom prst="line">
            <a:avLst/>
          </a:prstGeom>
          <a:ln w="12700">
            <a:solidFill>
              <a:srgbClr val="008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0" descr="logo_SC_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1295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81000" y="228600"/>
            <a:ext cx="8458200" cy="55626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it-IT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112838"/>
            <a:ext cx="4495800" cy="944562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algn="l">
              <a:defRPr sz="3200" b="1" cap="all">
                <a:solidFill>
                  <a:srgbClr val="00A600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43400" y="2209800"/>
            <a:ext cx="4495800" cy="358140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>
              <a:buClr>
                <a:srgbClr val="00A600"/>
              </a:buClr>
              <a:buFont typeface="Wingdings" charset="2"/>
              <a:buNone/>
              <a:defRPr sz="2400" b="1">
                <a:solidFill>
                  <a:srgbClr val="00A600"/>
                </a:solidFill>
                <a:latin typeface="Arial Narrow"/>
                <a:cs typeface="Arial Narrow"/>
              </a:defRPr>
            </a:lvl1pPr>
            <a:lvl2pPr marL="355600" indent="-355600">
              <a:buClr>
                <a:srgbClr val="00A600"/>
              </a:buClr>
              <a:buFont typeface="Wingdings" charset="2"/>
              <a:buChar char="ü"/>
              <a:defRPr sz="2000">
                <a:latin typeface="Arial Narrow"/>
                <a:cs typeface="Arial Narrow"/>
              </a:defRPr>
            </a:lvl2pPr>
            <a:lvl3pPr marL="533400" indent="-177800">
              <a:defRPr sz="1800">
                <a:latin typeface="Arial Narrow"/>
                <a:cs typeface="Arial Narrow"/>
              </a:defRPr>
            </a:lvl3pPr>
            <a:lvl4pPr marL="812800" indent="-279400">
              <a:defRPr sz="1600">
                <a:latin typeface="Arial Narrow"/>
                <a:cs typeface="Arial Narrow"/>
              </a:defRPr>
            </a:lvl4pPr>
            <a:lvl5pPr>
              <a:defRPr sz="140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 smtClean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3"/>
          </p:nvPr>
        </p:nvSpPr>
        <p:spPr bwMode="auto">
          <a:xfrm>
            <a:off x="7924800" y="6230938"/>
            <a:ext cx="9144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7F7F7F"/>
                </a:solidFill>
                <a:latin typeface="Arial Narrow" pitchFamily="-65" charset="0"/>
                <a:ea typeface="ＭＳ Ｐゴシック" pitchFamily="-65" charset="-128"/>
                <a:cs typeface="+mn-cs"/>
              </a:defRPr>
            </a:lvl1pPr>
          </a:lstStyle>
          <a:p>
            <a:fld id="{F46EB6D4-B23D-400E-9533-5A34FAC214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quarter" idx="14"/>
          </p:nvPr>
        </p:nvSpPr>
        <p:spPr bwMode="auto">
          <a:xfrm>
            <a:off x="4229100" y="6230938"/>
            <a:ext cx="8382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7F7F7F"/>
                </a:solidFill>
                <a:latin typeface="Arial Narrow" pitchFamily="-65" charset="0"/>
                <a:ea typeface="ＭＳ Ｐゴシック" pitchFamily="-65" charset="-128"/>
                <a:cs typeface="+mn-cs"/>
              </a:defRPr>
            </a:lvl1pPr>
          </a:lstStyle>
          <a:p>
            <a:fld id="{ACBBB589-C0A1-1441-A0C6-D0C5BE8F978D}" type="datetime1">
              <a:rPr lang="en-US" smtClean="0"/>
              <a:t>5/16/11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2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03575" y="333375"/>
            <a:ext cx="5545138" cy="9144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825" y="1341438"/>
            <a:ext cx="8569325" cy="4754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85800" y="6381750"/>
            <a:ext cx="19050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5CFBA-2BE6-5B46-815A-EABF629B3806}" type="datetime1">
              <a:rPr lang="en-US" smtClean="0"/>
              <a:t>5/16/11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71775" y="6381750"/>
            <a:ext cx="5256213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eRISE 2011 - Massacci and Asnar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243888" y="6381750"/>
            <a:ext cx="501650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8FD8A0-ABC7-4C6C-AD04-0BDD826CA90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4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2.png"/><Relationship Id="rId14" Type="http://schemas.openxmlformats.org/officeDocument/2006/relationships/image" Target="../media/image13.jpeg"/><Relationship Id="rId15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2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82" r:id="rId9"/>
    <p:sldLayoutId id="2147483683" r:id="rId10"/>
    <p:sldLayoutId id="2147483684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77787"/>
            <a:ext cx="915987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rgbClr val="006600"/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4008" y="73766"/>
            <a:ext cx="9013372" cy="840634"/>
          </a:xfrm>
          <a:prstGeom prst="rect">
            <a:avLst/>
          </a:prstGeom>
          <a:noFill/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83058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0" y="6419844"/>
            <a:ext cx="1295400" cy="302102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b="0">
                <a:solidFill>
                  <a:srgbClr val="002060"/>
                </a:solidFill>
              </a:defRPr>
            </a:lvl1pPr>
          </a:lstStyle>
          <a:p>
            <a:fld id="{99486D16-6DE4-794A-AE62-37A7FEC2E100}" type="datetime1">
              <a:rPr lang="en-US" smtClean="0"/>
              <a:t>5/16/11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47713" y="6382830"/>
            <a:ext cx="838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C280419D-875B-44BE-8199-BFC561018BDB}" type="slidenum">
              <a:rPr lang="en-US" sz="1400" smtClean="0">
                <a:solidFill>
                  <a:srgbClr val="002060"/>
                </a:solidFill>
              </a:rPr>
              <a:pPr algn="r"/>
              <a:t>‹#›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" y="914400"/>
            <a:ext cx="6553200" cy="18288"/>
          </a:xfrm>
          <a:prstGeom prst="rect">
            <a:avLst/>
          </a:prstGeom>
          <a:gradFill flip="none" rotWithShape="1">
            <a:gsLst>
              <a:gs pos="0">
                <a:srgbClr val="006600"/>
              </a:gs>
              <a:gs pos="50000">
                <a:srgbClr val="92D050">
                  <a:alpha val="53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2743200" y="6248400"/>
            <a:ext cx="6326186" cy="18288"/>
          </a:xfrm>
          <a:prstGeom prst="rect">
            <a:avLst/>
          </a:prstGeom>
          <a:gradFill flip="none" rotWithShape="1">
            <a:gsLst>
              <a:gs pos="0">
                <a:srgbClr val="006600"/>
              </a:gs>
              <a:gs pos="50000">
                <a:srgbClr val="92D050">
                  <a:alpha val="53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_SC_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69" y="6019800"/>
            <a:ext cx="1518431" cy="74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522694" y="6403498"/>
            <a:ext cx="6096000" cy="30175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ctr"/>
            <a:r>
              <a:rPr lang="en-US" smtClean="0"/>
              <a:t>eRISE 2011 - Massacci and Asnar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000" b="0" kern="1200">
          <a:solidFill>
            <a:srgbClr val="C00000"/>
          </a:solidFill>
          <a:latin typeface="Arial Narrow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rgbClr val="00B050"/>
        </a:buClr>
        <a:buSzPct val="85000"/>
        <a:buFont typeface="Wingdings 2" pitchFamily="18" charset="2"/>
        <a:buChar char=""/>
        <a:defRPr kumimoji="0" sz="2600" kern="1200">
          <a:solidFill>
            <a:srgbClr val="00B050"/>
          </a:solidFill>
          <a:latin typeface="Arial Narrow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" pitchFamily="2" charset="2"/>
        <a:buChar char=""/>
        <a:defRPr kumimoji="0" sz="2400" kern="1200">
          <a:solidFill>
            <a:srgbClr val="002060"/>
          </a:solidFill>
          <a:latin typeface="Arial Narrow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rgbClr val="002060"/>
          </a:solidFill>
          <a:latin typeface="Arial Narrow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rgbClr val="002060"/>
          </a:solidFill>
          <a:latin typeface="Arial Narrow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b="1" kern="1200">
          <a:solidFill>
            <a:srgbClr val="002060"/>
          </a:solidFill>
          <a:latin typeface="Arial Narrow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66" descr="FP7-gen-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1200" y="6208713"/>
            <a:ext cx="79851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274638"/>
            <a:ext cx="7715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1600200"/>
            <a:ext cx="7715250" cy="47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688" y="6540500"/>
            <a:ext cx="1828800" cy="228600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Century" charset="0"/>
              </a:defRPr>
            </a:lvl1pPr>
          </a:lstStyle>
          <a:p>
            <a:fld id="{39C725CD-6338-0545-9801-3F043A132180}" type="datetime1">
              <a:rPr lang="en-US" smtClean="0"/>
              <a:t>5/16/11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4300" y="6540500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tr-TR" smtClean="0"/>
              <a:t>eRISE 2011 - Massacci and Asnar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25" y="6540500"/>
            <a:ext cx="609600" cy="228600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Century" charset="0"/>
              </a:defRPr>
            </a:lvl1pPr>
          </a:lstStyle>
          <a:p>
            <a:fld id="{FDE7BE20-FC51-BA45-AD61-0641C04F7DD4}" type="slidenum">
              <a:rPr lang="nl-BE" smtClean="0"/>
              <a:pPr/>
              <a:t>‹#›</a:t>
            </a:fld>
            <a:endParaRPr lang="nl-BE"/>
          </a:p>
        </p:txBody>
      </p:sp>
      <p:cxnSp>
        <p:nvCxnSpPr>
          <p:cNvPr id="19" name="Straight Connector 18"/>
          <p:cNvCxnSpPr/>
          <p:nvPr/>
        </p:nvCxnSpPr>
        <p:spPr>
          <a:xfrm>
            <a:off x="1143000" y="1428750"/>
            <a:ext cx="7715250" cy="1588"/>
          </a:xfrm>
          <a:prstGeom prst="line">
            <a:avLst/>
          </a:prstGeom>
          <a:ln w="28575">
            <a:solidFill>
              <a:srgbClr val="0042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Immagine 19" descr="nessos-logo-final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142875"/>
            <a:ext cx="2286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7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457200" indent="-457200" algn="l" rtl="0" eaLnBrk="1" fontAlgn="base" hangingPunct="1">
        <a:spcBef>
          <a:spcPts val="1500"/>
        </a:spcBef>
        <a:spcAft>
          <a:spcPct val="0"/>
        </a:spcAft>
        <a:buBlip>
          <a:blip r:embed="rId15"/>
        </a:buBlip>
        <a:defRPr sz="1500" kern="1200">
          <a:solidFill>
            <a:schemeClr val="bg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914400" indent="-457200" algn="l" rtl="0" eaLnBrk="1" fontAlgn="base" hangingPunct="1">
        <a:spcBef>
          <a:spcPts val="1500"/>
        </a:spcBef>
        <a:spcAft>
          <a:spcPct val="0"/>
        </a:spcAft>
        <a:buBlip>
          <a:blip r:embed="rId15"/>
        </a:buBlip>
        <a:defRPr sz="1500" kern="1200">
          <a:solidFill>
            <a:schemeClr val="bg2"/>
          </a:solidFill>
          <a:latin typeface="Arial" pitchFamily="34" charset="0"/>
          <a:ea typeface="Arial" charset="0"/>
          <a:cs typeface="Arial" pitchFamily="34" charset="0"/>
        </a:defRPr>
      </a:lvl2pPr>
      <a:lvl3pPr marL="1371600" indent="-457200" algn="l" rtl="0" eaLnBrk="1" fontAlgn="base" hangingPunct="1">
        <a:spcBef>
          <a:spcPts val="1500"/>
        </a:spcBef>
        <a:spcAft>
          <a:spcPct val="0"/>
        </a:spcAft>
        <a:buBlip>
          <a:blip r:embed="rId15"/>
        </a:buBlip>
        <a:defRPr sz="1500" kern="1200">
          <a:solidFill>
            <a:schemeClr val="bg2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457200" algn="l" rtl="0" eaLnBrk="1" fontAlgn="base" hangingPunct="1">
        <a:spcBef>
          <a:spcPts val="1500"/>
        </a:spcBef>
        <a:spcAft>
          <a:spcPct val="0"/>
        </a:spcAft>
        <a:buFont typeface="Century" charset="0"/>
        <a:buChar char="…"/>
        <a:defRPr sz="1500" kern="1200">
          <a:solidFill>
            <a:schemeClr val="bg2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457200" algn="l" rtl="0" eaLnBrk="1" fontAlgn="base" hangingPunct="1">
        <a:spcBef>
          <a:spcPts val="1500"/>
        </a:spcBef>
        <a:spcAft>
          <a:spcPct val="0"/>
        </a:spcAft>
        <a:buFont typeface="Arial" charset="0"/>
        <a:buChar char="…"/>
        <a:defRPr sz="1500" kern="1200">
          <a:solidFill>
            <a:schemeClr val="bg2"/>
          </a:solidFill>
          <a:latin typeface="Arial" pitchFamily="34" charset="0"/>
          <a:ea typeface="Arial" charset="0"/>
          <a:cs typeface="Arial" pitchFamily="34" charset="0"/>
        </a:defRPr>
      </a:lvl5pPr>
      <a:lvl6pPr marL="2057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5.png"/><Relationship Id="rId3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hyperlink" Target="http://sesa.dit.unitn.it/sistar_tool" TargetMode="External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/>
              <a:t>DESIGNER WORKSHOP</a:t>
            </a:r>
            <a:r>
              <a:rPr lang="en-US" sz="2400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 smtClean="0"/>
              <a:t>A Quick Introduction to METHODOLOGY AND MODELS</a:t>
            </a:r>
            <a:br>
              <a:rPr lang="en-US" sz="4000" dirty="0" smtClean="0"/>
            </a:br>
            <a:r>
              <a:rPr lang="en-US" sz="4000" dirty="0" smtClean="0"/>
              <a:t>FOR SI* Security </a:t>
            </a:r>
            <a:endParaRPr lang="hu-HU" sz="1600" dirty="0"/>
          </a:p>
        </p:txBody>
      </p:sp>
      <p:sp>
        <p:nvSpPr>
          <p:cNvPr id="10243" name="Alcím 4"/>
          <p:cNvSpPr>
            <a:spLocks noGrp="1"/>
          </p:cNvSpPr>
          <p:nvPr>
            <p:ph type="subTitle" idx="1"/>
          </p:nvPr>
        </p:nvSpPr>
        <p:spPr bwMode="auto">
          <a:xfrm>
            <a:off x="838200" y="4424378"/>
            <a:ext cx="7924800" cy="144302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b="1" dirty="0" smtClean="0">
                <a:latin typeface="Arial Narrow" pitchFamily="34" charset="0"/>
                <a:ea typeface="ＭＳ Ｐゴシック" pitchFamily="34" charset="-128"/>
              </a:rPr>
              <a:t>Fabio Massacci</a:t>
            </a:r>
          </a:p>
          <a:p>
            <a:pPr algn="ctr"/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Name.surname@unitn.it</a:t>
            </a:r>
            <a:endParaRPr lang="en-US" sz="1600" dirty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  <a:p>
            <a:pPr algn="ctr"/>
            <a:r>
              <a:rPr lang="en-US" dirty="0" smtClean="0">
                <a:latin typeface="+mj-lt"/>
                <a:ea typeface="ＭＳ Ｐゴシック" pitchFamily="34" charset="-128"/>
                <a:cs typeface="Courier New" pitchFamily="49" charset="0"/>
              </a:rPr>
              <a:t>University of </a:t>
            </a:r>
            <a:r>
              <a:rPr lang="en-US" dirty="0" smtClean="0">
                <a:latin typeface="+mj-lt"/>
                <a:ea typeface="ＭＳ Ｐゴシック" pitchFamily="34" charset="-128"/>
                <a:cs typeface="Courier New" pitchFamily="49" charset="0"/>
              </a:rPr>
              <a:t>Trento, Italy</a:t>
            </a:r>
            <a:endParaRPr lang="en-US" dirty="0" smtClean="0">
              <a:latin typeface="+mj-lt"/>
              <a:ea typeface="ＭＳ Ｐゴシック" pitchFamily="34" charset="-128"/>
              <a:cs typeface="Courier New" pitchFamily="49" charset="0"/>
            </a:endParaRPr>
          </a:p>
          <a:p>
            <a:pPr algn="ctr"/>
            <a:r>
              <a:rPr lang="en-US" b="1" dirty="0" smtClean="0">
                <a:latin typeface="Arial Narrow" pitchFamily="34" charset="0"/>
                <a:ea typeface="ＭＳ Ｐゴシック" pitchFamily="34" charset="-128"/>
              </a:rPr>
              <a:t>May 2011</a:t>
            </a:r>
            <a:endParaRPr lang="hu-HU" b="1" dirty="0" smtClean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eRISE 2011 - Massacci and Asnar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8CD1-90F8-1841-AE07-9B1061B7363D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411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2"/>
          <a:stretch/>
        </p:blipFill>
        <p:spPr>
          <a:xfrm>
            <a:off x="1142976" y="1500570"/>
            <a:ext cx="7457698" cy="4976430"/>
          </a:xfrm>
        </p:spPr>
      </p:pic>
      <p:sp>
        <p:nvSpPr>
          <p:cNvPr id="368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it-IT" sz="1200">
                <a:solidFill>
                  <a:srgbClr val="008000"/>
                </a:solidFill>
              </a:rPr>
              <a:t>►</a:t>
            </a:r>
            <a:r>
              <a:rPr lang="it-IT" sz="1200">
                <a:solidFill>
                  <a:schemeClr val="folHlink"/>
                </a:solidFill>
              </a:rPr>
              <a:t> </a:t>
            </a:r>
            <a:fld id="{44F3925B-58F9-494C-995B-D242279BEA8E}" type="slidenum">
              <a:rPr lang="it-IT" sz="1200"/>
              <a:pPr/>
              <a:t>10</a:t>
            </a:fld>
            <a:endParaRPr lang="it-IT" sz="120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 Narrow" charset="0"/>
                <a:ea typeface="ＭＳ Ｐゴシック" charset="0"/>
                <a:cs typeface="ＭＳ Ｐゴシック" charset="0"/>
              </a:rPr>
              <a:t>Basic </a:t>
            </a:r>
            <a:r>
              <a:rPr lang="it-IT" dirty="0" err="1">
                <a:latin typeface="Arial Narrow" charset="0"/>
                <a:ea typeface="ＭＳ Ｐゴシック" charset="0"/>
                <a:cs typeface="ＭＳ Ｐゴシック" charset="0"/>
              </a:rPr>
              <a:t>Methodology</a:t>
            </a:r>
            <a:r>
              <a:rPr lang="it-IT" dirty="0">
                <a:latin typeface="Arial Narrow" charset="0"/>
                <a:ea typeface="ＭＳ Ｐゴシック" charset="0"/>
                <a:cs typeface="ＭＳ Ｐゴシック" charset="0"/>
              </a:rPr>
              <a:t> for Multi-</a:t>
            </a:r>
            <a:r>
              <a:rPr lang="it-IT" dirty="0" err="1">
                <a:latin typeface="Arial Narrow" charset="0"/>
                <a:ea typeface="ＭＳ Ｐゴシック" charset="0"/>
                <a:cs typeface="ＭＳ Ｐゴシック" charset="0"/>
              </a:rPr>
              <a:t>Actor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eRISE 2011 - Massacci and Asnar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12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Costruct a Model of the Socio-Technical System</a:t>
            </a:r>
          </a:p>
          <a:p>
            <a:pPr lvl="1"/>
            <a:r>
              <a:rPr lang="it-IT" dirty="0" smtClean="0"/>
              <a:t>Actors Modelling</a:t>
            </a:r>
          </a:p>
          <a:p>
            <a:pPr lvl="2"/>
            <a:r>
              <a:rPr lang="it-IT" dirty="0" smtClean="0"/>
              <a:t>Identify roles and their relationships (eg organizational structure)</a:t>
            </a:r>
          </a:p>
          <a:p>
            <a:pPr lvl="1"/>
            <a:r>
              <a:rPr lang="it-IT" dirty="0" smtClean="0"/>
              <a:t>Goal Modeling</a:t>
            </a:r>
          </a:p>
          <a:p>
            <a:pPr lvl="2"/>
            <a:r>
              <a:rPr lang="it-IT" dirty="0" smtClean="0"/>
              <a:t>For every actor identify its objectives and eventually refine them until assigned to actors that can achieve them or operationalized into activities of the business processes</a:t>
            </a:r>
          </a:p>
          <a:p>
            <a:pPr lvl="1"/>
            <a:r>
              <a:rPr lang="it-IT" dirty="0" smtClean="0"/>
              <a:t>Social Relationship Modelling </a:t>
            </a:r>
          </a:p>
          <a:p>
            <a:pPr lvl="2"/>
            <a:r>
              <a:rPr lang="it-IT" dirty="0" smtClean="0"/>
              <a:t>During the goal modelling process some goals are assigned/delegated to other actors.</a:t>
            </a:r>
          </a:p>
          <a:p>
            <a:pPr lvl="1"/>
            <a:r>
              <a:rPr lang="it-IT" dirty="0" smtClean="0"/>
              <a:t>Identify Trust relationships</a:t>
            </a:r>
          </a:p>
          <a:p>
            <a:pPr lvl="2"/>
            <a:r>
              <a:rPr lang="it-IT" dirty="0" smtClean="0"/>
              <a:t>Not only we have assigned the goal to them but do we trust them to do it?</a:t>
            </a:r>
          </a:p>
          <a:p>
            <a:pPr lvl="1"/>
            <a:r>
              <a:rPr lang="it-IT" dirty="0" smtClean="0"/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88F47-3CD1-448A-BAAF-D8461E286DC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Modelling Process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eRISE 2011 - Massacci and Asnar</a:t>
            </a:r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Diagrammatical language</a:t>
            </a:r>
          </a:p>
          <a:p>
            <a:pPr lvl="1"/>
            <a:r>
              <a:rPr lang="en-US" dirty="0" smtClean="0"/>
              <a:t>Concepts + graphical representation</a:t>
            </a:r>
          </a:p>
          <a:p>
            <a:r>
              <a:rPr lang="en-US" dirty="0" smtClean="0"/>
              <a:t>Agent-oriented language</a:t>
            </a:r>
          </a:p>
          <a:p>
            <a:pPr lvl="1"/>
            <a:r>
              <a:rPr lang="en-US" dirty="0" smtClean="0"/>
              <a:t>Agent notion and related concepts are used as building concepts</a:t>
            </a:r>
          </a:p>
          <a:p>
            <a:pPr lvl="1"/>
            <a:r>
              <a:rPr lang="en-US" dirty="0" smtClean="0"/>
              <a:t>Organization/Business perspective on Security</a:t>
            </a:r>
          </a:p>
          <a:p>
            <a:r>
              <a:rPr lang="en-US" dirty="0" smtClean="0"/>
              <a:t>Models are built diagrammatically </a:t>
            </a:r>
          </a:p>
          <a:p>
            <a:pPr lvl="1"/>
            <a:r>
              <a:rPr lang="en-US" dirty="0" smtClean="0"/>
              <a:t>Graphical Concepts and relations are used to draw (create) models</a:t>
            </a:r>
          </a:p>
          <a:p>
            <a:pPr lvl="1"/>
            <a:r>
              <a:rPr lang="en-US" dirty="0" smtClean="0"/>
              <a:t>Models represent both </a:t>
            </a:r>
            <a:r>
              <a:rPr lang="en-US" b="1" dirty="0" smtClean="0"/>
              <a:t>Social actors 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., organizations, humans, institutions) and </a:t>
            </a:r>
            <a:r>
              <a:rPr lang="en-US" b="1" dirty="0" smtClean="0"/>
              <a:t>Technical systems </a:t>
            </a:r>
            <a:r>
              <a:rPr lang="en-US" dirty="0" smtClean="0"/>
              <a:t>(</a:t>
            </a:r>
            <a:r>
              <a:rPr lang="en-US" dirty="0" err="1" smtClean="0"/>
              <a:t>e.g</a:t>
            </a:r>
            <a:r>
              <a:rPr lang="en-US" dirty="0" smtClean="0"/>
              <a:t>, software/hardware systems, architectural components, etc)</a:t>
            </a:r>
          </a:p>
          <a:p>
            <a:r>
              <a:rPr lang="en-US" dirty="0" smtClean="0"/>
              <a:t>Reasoning determine “Properties” of the models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88F47-3CD1-448A-BAAF-D8461E286DC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SI* Modeling language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eRISE 2011 - Massacci and Asnar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Serious illness affecting all first-time </a:t>
            </a:r>
            <a:r>
              <a:rPr lang="en-US" dirty="0" err="1" smtClean="0"/>
              <a:t>modeller</a:t>
            </a:r>
            <a:endParaRPr lang="en-US" dirty="0" smtClean="0"/>
          </a:p>
          <a:p>
            <a:pPr lvl="1"/>
            <a:r>
              <a:rPr lang="en-US" dirty="0" smtClean="0"/>
              <a:t>Believes every concept of the </a:t>
            </a:r>
            <a:r>
              <a:rPr lang="en-US" dirty="0" err="1" smtClean="0"/>
              <a:t>modelling</a:t>
            </a:r>
            <a:r>
              <a:rPr lang="en-US" dirty="0" smtClean="0"/>
              <a:t> language must be used</a:t>
            </a:r>
          </a:p>
          <a:p>
            <a:pPr lvl="1"/>
            <a:r>
              <a:rPr lang="it-IT" dirty="0" smtClean="0"/>
              <a:t>Start </a:t>
            </a:r>
            <a:r>
              <a:rPr lang="it-IT" dirty="0" err="1" smtClean="0"/>
              <a:t>mammoth</a:t>
            </a:r>
            <a:r>
              <a:rPr lang="it-IT" dirty="0" smtClean="0"/>
              <a:t> task </a:t>
            </a:r>
            <a:r>
              <a:rPr lang="it-IT" dirty="0" err="1" smtClean="0"/>
              <a:t>with</a:t>
            </a:r>
            <a:r>
              <a:rPr lang="it-IT" dirty="0" smtClean="0"/>
              <a:t> first </a:t>
            </a:r>
            <a:r>
              <a:rPr lang="it-IT" dirty="0" err="1" smtClean="0"/>
              <a:t>modelling</a:t>
            </a:r>
            <a:r>
              <a:rPr lang="it-IT" dirty="0" smtClean="0"/>
              <a:t> </a:t>
            </a:r>
            <a:r>
              <a:rPr lang="it-IT" dirty="0" err="1" smtClean="0"/>
              <a:t>construct</a:t>
            </a:r>
            <a:r>
              <a:rPr lang="it-IT" dirty="0" smtClean="0"/>
              <a:t> </a:t>
            </a:r>
            <a:r>
              <a:rPr lang="it-IT" dirty="0" err="1" smtClean="0"/>
              <a:t>encountered</a:t>
            </a:r>
            <a:r>
              <a:rPr lang="it-IT" dirty="0" smtClean="0"/>
              <a:t> </a:t>
            </a:r>
          </a:p>
          <a:p>
            <a:pPr lvl="1"/>
            <a:r>
              <a:rPr lang="it-IT" dirty="0" err="1" smtClean="0"/>
              <a:t>quickly</a:t>
            </a:r>
            <a:r>
              <a:rPr lang="it-IT" dirty="0" smtClean="0"/>
              <a:t> </a:t>
            </a:r>
            <a:r>
              <a:rPr lang="it-IT" dirty="0" err="1" smtClean="0"/>
              <a:t>get</a:t>
            </a:r>
            <a:r>
              <a:rPr lang="it-IT" dirty="0" smtClean="0"/>
              <a:t> </a:t>
            </a:r>
            <a:r>
              <a:rPr lang="it-IT" dirty="0" err="1" smtClean="0"/>
              <a:t>exhausted</a:t>
            </a:r>
            <a:endParaRPr lang="it-IT" dirty="0" smtClean="0"/>
          </a:p>
          <a:p>
            <a:pPr lvl="1"/>
            <a:r>
              <a:rPr lang="it-IT" dirty="0" err="1" smtClean="0"/>
              <a:t>Deliver</a:t>
            </a:r>
            <a:r>
              <a:rPr lang="it-IT" dirty="0" smtClean="0"/>
              <a:t> bad </a:t>
            </a:r>
            <a:r>
              <a:rPr lang="it-IT" dirty="0" err="1" smtClean="0"/>
              <a:t>results</a:t>
            </a:r>
            <a:r>
              <a:rPr lang="it-IT" dirty="0" smtClean="0"/>
              <a:t> at the end.</a:t>
            </a:r>
            <a:endParaRPr lang="en-US" dirty="0" smtClean="0"/>
          </a:p>
          <a:p>
            <a:r>
              <a:rPr lang="en-US" dirty="0" err="1" smtClean="0"/>
              <a:t>Modelling</a:t>
            </a:r>
            <a:r>
              <a:rPr lang="en-US" dirty="0" smtClean="0"/>
              <a:t> is expensive: remember Occam’s razor!</a:t>
            </a:r>
          </a:p>
          <a:p>
            <a:pPr lvl="1"/>
            <a:r>
              <a:rPr lang="it-IT" dirty="0" err="1" smtClean="0"/>
              <a:t>Entia</a:t>
            </a:r>
            <a:r>
              <a:rPr lang="it-IT" dirty="0" smtClean="0"/>
              <a:t> non </a:t>
            </a:r>
            <a:r>
              <a:rPr lang="it-IT" dirty="0" err="1" smtClean="0"/>
              <a:t>sunt</a:t>
            </a:r>
            <a:r>
              <a:rPr lang="it-IT" dirty="0" smtClean="0"/>
              <a:t> </a:t>
            </a:r>
            <a:r>
              <a:rPr lang="it-IT" dirty="0" err="1" smtClean="0"/>
              <a:t>multiplicanda</a:t>
            </a:r>
            <a:r>
              <a:rPr lang="it-IT" dirty="0" smtClean="0"/>
              <a:t> </a:t>
            </a:r>
            <a:r>
              <a:rPr lang="it-IT" dirty="0" err="1" smtClean="0"/>
              <a:t>praeter</a:t>
            </a:r>
            <a:r>
              <a:rPr lang="it-IT" dirty="0" smtClean="0"/>
              <a:t> </a:t>
            </a:r>
            <a:r>
              <a:rPr lang="it-IT" dirty="0" err="1" smtClean="0"/>
              <a:t>necessitatem</a:t>
            </a:r>
            <a:endParaRPr lang="en-US" dirty="0" smtClean="0"/>
          </a:p>
          <a:p>
            <a:r>
              <a:rPr lang="en-US" dirty="0" smtClean="0"/>
              <a:t>Identify Target of Analysis first!</a:t>
            </a:r>
          </a:p>
          <a:p>
            <a:pPr lvl="1"/>
            <a:r>
              <a:rPr lang="en-US" dirty="0" smtClean="0"/>
              <a:t>Use only </a:t>
            </a:r>
            <a:r>
              <a:rPr lang="en-US" dirty="0" err="1" smtClean="0"/>
              <a:t>modelling</a:t>
            </a:r>
            <a:r>
              <a:rPr lang="en-US" dirty="0" smtClean="0"/>
              <a:t> concept necessary for target and</a:t>
            </a:r>
          </a:p>
          <a:p>
            <a:pPr lvl="1"/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those</a:t>
            </a:r>
            <a:r>
              <a:rPr lang="it-IT" dirty="0" smtClean="0"/>
              <a:t> </a:t>
            </a:r>
            <a:r>
              <a:rPr lang="it-IT" dirty="0" err="1" smtClean="0"/>
              <a:t>concept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use for </a:t>
            </a:r>
            <a:r>
              <a:rPr lang="it-IT" dirty="0" err="1" smtClean="0"/>
              <a:t>later</a:t>
            </a:r>
            <a:r>
              <a:rPr lang="it-IT" dirty="0" smtClean="0"/>
              <a:t> </a:t>
            </a:r>
            <a:r>
              <a:rPr lang="it-IT" dirty="0" err="1" smtClean="0"/>
              <a:t>stages</a:t>
            </a:r>
            <a:r>
              <a:rPr lang="it-IT" dirty="0" smtClean="0"/>
              <a:t> (</a:t>
            </a:r>
            <a:r>
              <a:rPr lang="it-IT" dirty="0" err="1" smtClean="0"/>
              <a:t>eg</a:t>
            </a:r>
            <a:r>
              <a:rPr lang="it-IT" dirty="0" smtClean="0"/>
              <a:t> for </a:t>
            </a:r>
            <a:r>
              <a:rPr lang="it-IT" dirty="0" err="1" smtClean="0"/>
              <a:t>risk</a:t>
            </a:r>
            <a:r>
              <a:rPr lang="it-IT" dirty="0" smtClean="0"/>
              <a:t>)</a:t>
            </a:r>
            <a:endParaRPr lang="en-US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THE BRITISH ENCYCLOPEDIA SYNDROME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eRISE 2011 - Massacci and Asnar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88F47-3CD1-448A-BAAF-D8461E286DC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AND GRAPHICAL REPR</a:t>
            </a:r>
            <a:r>
              <a:rPr lang="en-US" dirty="0" smtClean="0"/>
              <a:t>ERESENTATION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531152"/>
              </p:ext>
            </p:extLst>
          </p:nvPr>
        </p:nvGraphicFramePr>
        <p:xfrm>
          <a:off x="2057400" y="1905000"/>
          <a:ext cx="5613400" cy="40792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09700"/>
                <a:gridCol w="4203700"/>
              </a:tblGrid>
              <a:tr h="9271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Agent/Role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Goal</a:t>
                      </a:r>
                      <a:endParaRPr lang="en-US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1168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Delegation</a:t>
                      </a:r>
                      <a:endParaRPr lang="en-US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Event</a:t>
                      </a:r>
                      <a:endParaRPr lang="en-US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….</a:t>
                      </a:r>
                      <a:endParaRPr lang="en-US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…..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" name="Content Placeholder 4" descr="agent-ro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99" b="-11499"/>
          <a:stretch>
            <a:fillRect/>
          </a:stretch>
        </p:blipFill>
        <p:spPr bwMode="auto">
          <a:xfrm>
            <a:off x="4533966" y="1857945"/>
            <a:ext cx="1752534" cy="91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ard-goal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2101" y="2873676"/>
            <a:ext cx="2210839" cy="783924"/>
          </a:xfrm>
          <a:prstGeom prst="rect">
            <a:avLst/>
          </a:prstGeom>
        </p:spPr>
      </p:pic>
      <p:pic>
        <p:nvPicPr>
          <p:cNvPr id="17" name="Picture 16" descr="event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7694" y="4887314"/>
            <a:ext cx="1905000" cy="6458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8913" y="3879217"/>
            <a:ext cx="3752839" cy="94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eRISE 2011 - Massacci and Asnar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24"/>
              </a:spcBef>
            </a:pPr>
            <a:r>
              <a:rPr lang="en-US" b="1" dirty="0" smtClean="0"/>
              <a:t>Agent</a:t>
            </a:r>
            <a:r>
              <a:rPr lang="en-US" dirty="0" smtClean="0"/>
              <a:t> is an active entity with concrete manifestations and is used to model humans as well as software agents and organizations</a:t>
            </a:r>
          </a:p>
          <a:p>
            <a:pPr lvl="1"/>
            <a:r>
              <a:rPr lang="en-US" b="1" dirty="0" smtClean="0"/>
              <a:t>Es</a:t>
            </a:r>
            <a:r>
              <a:rPr lang="en-US" dirty="0" smtClean="0"/>
              <a:t>: Bob, Alice, Dr. Paolo Rossi</a:t>
            </a:r>
          </a:p>
          <a:p>
            <a:pPr>
              <a:spcBef>
                <a:spcPts val="1224"/>
              </a:spcBef>
            </a:pPr>
            <a:r>
              <a:rPr lang="en-US" b="1" dirty="0" smtClean="0"/>
              <a:t>Role </a:t>
            </a:r>
            <a:r>
              <a:rPr lang="en-US" dirty="0" smtClean="0"/>
              <a:t>is an abstract characterization of the behavior of an active entity within some context</a:t>
            </a:r>
          </a:p>
          <a:p>
            <a:pPr lvl="1"/>
            <a:r>
              <a:rPr lang="en-US" dirty="0" smtClean="0"/>
              <a:t>Hospital, Operational Unit, Doctor, Patient,…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88F47-3CD1-448A-BAAF-D8461E286DC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agent and role</a:t>
            </a:r>
            <a:endParaRPr lang="en-US" dirty="0"/>
          </a:p>
        </p:txBody>
      </p:sp>
      <p:pic>
        <p:nvPicPr>
          <p:cNvPr id="6" name="Content Placeholder 4" descr="agent-ro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99" b="-11499"/>
          <a:stretch>
            <a:fillRect/>
          </a:stretch>
        </p:blipFill>
        <p:spPr bwMode="auto">
          <a:xfrm>
            <a:off x="990600" y="-152400"/>
            <a:ext cx="2452704" cy="128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eRISE 2011 - Massacci and Asnar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03" b="-9303"/>
          <a:stretch>
            <a:fillRect/>
          </a:stretch>
        </p:blipFill>
        <p:spPr bwMode="auto">
          <a:xfrm>
            <a:off x="4495800" y="3505200"/>
            <a:ext cx="4463698" cy="233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Goal </a:t>
            </a:r>
            <a:r>
              <a:rPr lang="en-US" sz="2400" dirty="0" smtClean="0"/>
              <a:t>is a state of affair which an actor intends to achieve</a:t>
            </a:r>
          </a:p>
          <a:p>
            <a:pPr lvl="1"/>
            <a:r>
              <a:rPr lang="en-US" sz="2000" b="1" dirty="0" smtClean="0"/>
              <a:t>Es</a:t>
            </a:r>
            <a:r>
              <a:rPr lang="en-US" sz="2000" dirty="0" smtClean="0"/>
              <a:t>: Prescribe a drug to the patient</a:t>
            </a:r>
          </a:p>
          <a:p>
            <a:pPr lvl="1"/>
            <a:r>
              <a:rPr lang="en-US" sz="2000" dirty="0" smtClean="0"/>
              <a:t>Used to capture motivations and responsibilities of actors</a:t>
            </a:r>
          </a:p>
          <a:p>
            <a:pPr lvl="1"/>
            <a:r>
              <a:rPr lang="en-US" sz="2000" dirty="0" smtClean="0"/>
              <a:t>Criteria for the goal satisfaction are well defined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r>
              <a:rPr lang="en-US" sz="2400" dirty="0" smtClean="0"/>
              <a:t>Can be decomposed into more detailed </a:t>
            </a:r>
            <a:r>
              <a:rPr lang="en-US" sz="2400" b="1" dirty="0" smtClean="0"/>
              <a:t>Objectives </a:t>
            </a:r>
            <a:r>
              <a:rPr lang="en-US" sz="2400" dirty="0" smtClean="0"/>
              <a:t>until operational </a:t>
            </a:r>
            <a:r>
              <a:rPr lang="en-US" sz="2400" b="1" dirty="0" smtClean="0"/>
              <a:t>Requirements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= in ATM Influence Diagrams</a:t>
            </a:r>
          </a:p>
          <a:p>
            <a:pPr lvl="1"/>
            <a:r>
              <a:rPr lang="en-US" sz="2000" dirty="0" smtClean="0"/>
              <a:t>Using boxes instead of ovals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88F47-3CD1-448A-BAAF-D8461E286DC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Goals/Objectives/Requirements</a:t>
            </a:r>
            <a:endParaRPr lang="en-US" dirty="0"/>
          </a:p>
        </p:txBody>
      </p:sp>
      <p:pic>
        <p:nvPicPr>
          <p:cNvPr id="5" name="Picture 4" descr="hard-goal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057400"/>
            <a:ext cx="2917375" cy="103444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eRISE 2011 - Massacci and Asnar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600200"/>
            <a:ext cx="7715304" cy="24384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Transfering</a:t>
            </a:r>
            <a:r>
              <a:rPr lang="en-US" dirty="0" smtClean="0"/>
              <a:t> of objectives from one actor to another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err="1" smtClean="0"/>
              <a:t>depender</a:t>
            </a:r>
            <a:r>
              <a:rPr lang="en-US" b="1" dirty="0" smtClean="0"/>
              <a:t> </a:t>
            </a:r>
            <a:r>
              <a:rPr lang="en-US" dirty="0" smtClean="0"/>
              <a:t>appoints another actor (the </a:t>
            </a:r>
            <a:r>
              <a:rPr lang="en-US" b="1" dirty="0" err="1" smtClean="0"/>
              <a:t>dependee</a:t>
            </a:r>
            <a:r>
              <a:rPr lang="en-US" dirty="0" smtClean="0"/>
              <a:t>) to achieve  a goal or furnish a resource (</a:t>
            </a:r>
            <a:r>
              <a:rPr lang="en-US" b="1" dirty="0" err="1" smtClean="0"/>
              <a:t>dependum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Bob is not capable to get prescribed by his own, he depends on Alice to achieve his goal.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88F47-3CD1-448A-BAAF-D8461E286DC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Delegation of execution (Dependency)</a:t>
            </a:r>
            <a:endParaRPr lang="en-US" dirty="0"/>
          </a:p>
        </p:txBody>
      </p:sp>
      <p:pic>
        <p:nvPicPr>
          <p:cNvPr id="5" name="Picture 4" descr="delegation-p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6975" y="3759343"/>
            <a:ext cx="4210050" cy="287005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eRISE 2011 - Massacci and Asnar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ust-scenari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5074" y="4267200"/>
            <a:ext cx="4015740" cy="19126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Trust </a:t>
            </a:r>
            <a:r>
              <a:rPr lang="en-US" dirty="0" smtClean="0"/>
              <a:t>is a </a:t>
            </a:r>
            <a:r>
              <a:rPr lang="en-US" b="1" dirty="0" smtClean="0"/>
              <a:t>ternary relation </a:t>
            </a:r>
            <a:r>
              <a:rPr lang="en-US" dirty="0" smtClean="0"/>
              <a:t>representing the expectations that an actor (the </a:t>
            </a:r>
            <a:r>
              <a:rPr lang="en-US" b="1" dirty="0" err="1" smtClean="0"/>
              <a:t>trustor</a:t>
            </a:r>
            <a:r>
              <a:rPr lang="en-US" dirty="0" smtClean="0"/>
              <a:t>) has concerning the behavior of another actor (the </a:t>
            </a:r>
            <a:r>
              <a:rPr lang="en-US" b="1" dirty="0" smtClean="0"/>
              <a:t>trustee</a:t>
            </a:r>
            <a:r>
              <a:rPr lang="en-US" dirty="0" smtClean="0"/>
              <a:t>). The object (e.g., goal or resource) around which a trust relation centers is called </a:t>
            </a:r>
            <a:r>
              <a:rPr lang="en-US" b="1" dirty="0" err="1" smtClean="0"/>
              <a:t>trustum</a:t>
            </a:r>
            <a:r>
              <a:rPr lang="en-US" b="1" dirty="0" smtClean="0"/>
              <a:t>	</a:t>
            </a:r>
          </a:p>
          <a:p>
            <a:pPr lvl="1"/>
            <a:r>
              <a:rPr lang="en-US" b="1" dirty="0" smtClean="0"/>
              <a:t>E.g., </a:t>
            </a:r>
            <a:r>
              <a:rPr lang="en-US" dirty="0" smtClean="0"/>
              <a:t>the patient trust the Operational Unit of the Hospital to manage his/her personal data; the Operational Unit trust the doctors in using the patient’s data</a:t>
            </a:r>
          </a:p>
          <a:p>
            <a:r>
              <a:rPr lang="en-US" b="1" dirty="0" smtClean="0"/>
              <a:t>Trust of permission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not abuse of the permission </a:t>
            </a:r>
          </a:p>
          <a:p>
            <a:r>
              <a:rPr lang="en-US" b="1" dirty="0" smtClean="0"/>
              <a:t>Trust of execution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Expected to achieve the goal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88F47-3CD1-448A-BAAF-D8461E286DC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modeling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eRISE 2011 - Massacci and Asnar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ribution-graphic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2150" y="4114800"/>
            <a:ext cx="1568450" cy="24433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How to capture relations among different business objectives? </a:t>
            </a:r>
          </a:p>
          <a:p>
            <a:pPr lvl="1"/>
            <a:r>
              <a:rPr lang="en-US" dirty="0" smtClean="0"/>
              <a:t>E.g., </a:t>
            </a:r>
            <a:r>
              <a:rPr lang="en-US" i="1" dirty="0" smtClean="0"/>
              <a:t>Archive Prescription sheet </a:t>
            </a:r>
            <a:r>
              <a:rPr lang="en-US" dirty="0" smtClean="0"/>
              <a:t>in the </a:t>
            </a:r>
            <a:r>
              <a:rPr lang="en-US" i="1" dirty="0" smtClean="0"/>
              <a:t>Drug Reimbursement process </a:t>
            </a:r>
            <a:r>
              <a:rPr lang="en-US" dirty="0" smtClean="0"/>
              <a:t>may help to </a:t>
            </a:r>
            <a:r>
              <a:rPr lang="en-US" i="1" dirty="0" smtClean="0"/>
              <a:t>Verify Drug Reimbursement Data </a:t>
            </a:r>
            <a:r>
              <a:rPr lang="en-US" dirty="0" smtClean="0"/>
              <a:t>in the </a:t>
            </a:r>
            <a:r>
              <a:rPr lang="en-US" i="1" dirty="0" smtClean="0"/>
              <a:t>Report Generation phase</a:t>
            </a:r>
          </a:p>
          <a:p>
            <a:r>
              <a:rPr lang="en-US" dirty="0" smtClean="0"/>
              <a:t>Contribution link (between goals and tasks)</a:t>
            </a:r>
          </a:p>
          <a:p>
            <a:pPr lvl="1"/>
            <a:r>
              <a:rPr lang="en-US" b="1" dirty="0" smtClean="0"/>
              <a:t>Strong Positive </a:t>
            </a:r>
            <a:r>
              <a:rPr lang="en-US" dirty="0" smtClean="0"/>
              <a:t>(++)</a:t>
            </a:r>
          </a:p>
          <a:p>
            <a:pPr lvl="1"/>
            <a:r>
              <a:rPr lang="en-US" b="1" dirty="0" smtClean="0"/>
              <a:t>Positive</a:t>
            </a:r>
            <a:r>
              <a:rPr lang="en-US" dirty="0" smtClean="0"/>
              <a:t> (+)</a:t>
            </a:r>
          </a:p>
          <a:p>
            <a:pPr lvl="1"/>
            <a:r>
              <a:rPr lang="en-US" b="1" dirty="0" smtClean="0"/>
              <a:t>Negative</a:t>
            </a:r>
            <a:r>
              <a:rPr lang="en-US" dirty="0" smtClean="0"/>
              <a:t> (-)</a:t>
            </a:r>
          </a:p>
          <a:p>
            <a:pPr lvl="1"/>
            <a:r>
              <a:rPr lang="en-US" b="1" dirty="0" smtClean="0"/>
              <a:t>Strong Negative </a:t>
            </a:r>
            <a:r>
              <a:rPr lang="en-US" dirty="0" smtClean="0"/>
              <a:t>(--)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88F47-3CD1-448A-BAAF-D8461E286DC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side-effects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eRISE 2011 - Massacci and Asnar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sz="2400" dirty="0" smtClean="0"/>
              <a:t>The art and science of transforming a customer idea of </a:t>
            </a:r>
            <a:r>
              <a:rPr lang="it-IT" sz="2400" u="sng" dirty="0" smtClean="0"/>
              <a:t>what the system </a:t>
            </a:r>
            <a:r>
              <a:rPr lang="it-IT" sz="2400" u="sng" dirty="0" err="1" smtClean="0"/>
              <a:t>should</a:t>
            </a:r>
            <a:r>
              <a:rPr lang="it-IT" sz="2400" u="sng" dirty="0" smtClean="0"/>
              <a:t> do</a:t>
            </a:r>
            <a:r>
              <a:rPr lang="it-IT" sz="2400" dirty="0" smtClean="0"/>
              <a:t> into a list of concrete </a:t>
            </a:r>
            <a:r>
              <a:rPr lang="it-IT" sz="2400" dirty="0" err="1" smtClean="0"/>
              <a:t>requirements</a:t>
            </a:r>
            <a:r>
              <a:rPr lang="it-IT" sz="2400" dirty="0" smtClean="0"/>
              <a:t> </a:t>
            </a:r>
            <a:r>
              <a:rPr lang="it-IT" sz="2400" dirty="0" err="1" smtClean="0"/>
              <a:t>specifications</a:t>
            </a:r>
            <a:r>
              <a:rPr lang="it-IT" sz="2400" dirty="0" smtClean="0"/>
              <a:t> </a:t>
            </a:r>
            <a:r>
              <a:rPr lang="it-IT" sz="2400" dirty="0" err="1" smtClean="0"/>
              <a:t>for</a:t>
            </a:r>
            <a:r>
              <a:rPr lang="it-IT" sz="2400" dirty="0" smtClean="0"/>
              <a:t> </a:t>
            </a:r>
            <a:r>
              <a:rPr lang="it-IT" sz="2400" dirty="0" err="1" smtClean="0"/>
              <a:t>designing</a:t>
            </a:r>
            <a:r>
              <a:rPr lang="it-IT" sz="2400" dirty="0" smtClean="0"/>
              <a:t>, </a:t>
            </a:r>
            <a:r>
              <a:rPr lang="it-IT" sz="2400" dirty="0" err="1" smtClean="0"/>
              <a:t>coding</a:t>
            </a:r>
            <a:r>
              <a:rPr lang="it-IT" sz="2400" dirty="0" smtClean="0"/>
              <a:t> , &amp; </a:t>
            </a:r>
            <a:r>
              <a:rPr lang="it-IT" sz="2400" dirty="0" err="1" smtClean="0"/>
              <a:t>testing</a:t>
            </a:r>
            <a:r>
              <a:rPr lang="it-IT" sz="2400" dirty="0" smtClean="0"/>
              <a:t> </a:t>
            </a:r>
            <a:r>
              <a:rPr lang="it-IT" sz="2400" dirty="0" err="1" smtClean="0"/>
              <a:t>then</a:t>
            </a:r>
            <a:endParaRPr lang="it-IT" sz="2400" dirty="0" smtClean="0"/>
          </a:p>
          <a:p>
            <a:pPr lvl="1"/>
            <a:r>
              <a:rPr lang="it-IT" sz="2000" dirty="0" smtClean="0"/>
              <a:t>From “User Needs”</a:t>
            </a:r>
          </a:p>
          <a:p>
            <a:pPr lvl="2"/>
            <a:r>
              <a:rPr lang="it-IT" sz="2000" dirty="0" smtClean="0"/>
              <a:t>“</a:t>
            </a:r>
            <a:r>
              <a:rPr lang="en-US" sz="2000" dirty="0" smtClean="0"/>
              <a:t>A general framework for dynamic management of smart card services where one or more global service applications may be present on a card to provide services to other applications.”</a:t>
            </a:r>
          </a:p>
          <a:p>
            <a:r>
              <a:rPr lang="it-IT" dirty="0" err="1" smtClean="0"/>
              <a:t>Something</a:t>
            </a:r>
            <a:r>
              <a:rPr lang="it-IT" dirty="0" smtClean="0"/>
              <a:t> </a:t>
            </a:r>
            <a:r>
              <a:rPr lang="it-IT" dirty="0" err="1" smtClean="0"/>
              <a:t>happens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 smtClean="0"/>
          </a:p>
          <a:p>
            <a:pPr lvl="1"/>
            <a:r>
              <a:rPr lang="it-IT" sz="2000" dirty="0" smtClean="0"/>
              <a:t>To “List of Requirements to be Tested”</a:t>
            </a:r>
          </a:p>
          <a:p>
            <a:pPr lvl="2"/>
            <a:r>
              <a:rPr lang="it-IT" sz="2000" dirty="0" smtClean="0"/>
              <a:t>CARD_SD_MUST_HAVE_TERMINATE_PRIVILEGE</a:t>
            </a:r>
          </a:p>
          <a:p>
            <a:pPr lvl="2"/>
            <a:r>
              <a:rPr lang="it-IT" sz="2000" dirty="0" smtClean="0"/>
              <a:t>CARD_APP_MUST_HAVE_TERMINATE_PRIVILEGE</a:t>
            </a:r>
          </a:p>
          <a:p>
            <a:pPr lvl="2"/>
            <a:r>
              <a:rPr lang="it-IT" sz="2000" dirty="0" smtClean="0"/>
              <a:t>FORBIDDEN_TRANSITION_FROM_OP_READY</a:t>
            </a:r>
          </a:p>
          <a:p>
            <a:pPr lvl="2"/>
            <a:r>
              <a:rPr lang="it-IT" sz="2000" dirty="0" smtClean="0"/>
              <a:t>CARD_APP_NOT_SD/FROM_INITLIALIZED</a:t>
            </a:r>
          </a:p>
          <a:p>
            <a:pPr lvl="2"/>
            <a:r>
              <a:rPr lang="it-IT" sz="2000" dirty="0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88F47-3CD1-448A-BAAF-D8461E286DC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SYSTEM Engineering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eRISE 2011 - Massacci and Asnar</a:t>
            </a:r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Delegations imply a </a:t>
            </a:r>
            <a:r>
              <a:rPr lang="en-US" b="1" dirty="0" smtClean="0"/>
              <a:t>trust relation</a:t>
            </a:r>
            <a:r>
              <a:rPr lang="en-US" dirty="0" smtClean="0"/>
              <a:t> between the delegator and the </a:t>
            </a:r>
            <a:r>
              <a:rPr lang="en-US" dirty="0" err="1" smtClean="0"/>
              <a:t>delegatee</a:t>
            </a:r>
            <a:endParaRPr lang="en-US" dirty="0" smtClean="0"/>
          </a:p>
          <a:p>
            <a:pPr lvl="1"/>
            <a:r>
              <a:rPr lang="en-US" dirty="0" smtClean="0"/>
              <a:t>The delegator should trust the </a:t>
            </a:r>
            <a:r>
              <a:rPr lang="en-US" dirty="0" err="1" smtClean="0"/>
              <a:t>delegatee</a:t>
            </a:r>
            <a:r>
              <a:rPr lang="en-US" dirty="0" smtClean="0"/>
              <a:t> for the delegated goal</a:t>
            </a:r>
          </a:p>
          <a:p>
            <a:pPr lvl="1"/>
            <a:r>
              <a:rPr lang="en-US" b="1" dirty="0" err="1" smtClean="0"/>
              <a:t>Untrusted</a:t>
            </a:r>
            <a:r>
              <a:rPr lang="en-US" b="1" dirty="0" smtClean="0"/>
              <a:t> Delegation</a:t>
            </a:r>
            <a:r>
              <a:rPr lang="en-US" dirty="0" smtClean="0"/>
              <a:t>: delegator does not trust the </a:t>
            </a:r>
            <a:r>
              <a:rPr lang="en-US" dirty="0" err="1" smtClean="0"/>
              <a:t>delegatee</a:t>
            </a:r>
            <a:endParaRPr lang="en-US" dirty="0" smtClean="0"/>
          </a:p>
          <a:p>
            <a:r>
              <a:rPr lang="en-US" dirty="0" smtClean="0"/>
              <a:t>Permissions to execute activities or manage resources is assigned with a certain purpose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delegatee</a:t>
            </a:r>
            <a:r>
              <a:rPr lang="en-US" dirty="0" smtClean="0"/>
              <a:t> receives a resource because he needs to know the content of the resource to achieve a goal </a:t>
            </a:r>
          </a:p>
          <a:p>
            <a:pPr lvl="1"/>
            <a:r>
              <a:rPr lang="en-US" dirty="0" smtClean="0"/>
              <a:t>Sometimes, actors receive resources they do not use. This security leak is known as </a:t>
            </a:r>
            <a:r>
              <a:rPr lang="en-US" b="1" dirty="0" smtClean="0"/>
              <a:t>need-to-know issue</a:t>
            </a:r>
            <a:endParaRPr lang="en-US" dirty="0" smtClean="0"/>
          </a:p>
          <a:p>
            <a:r>
              <a:rPr lang="en-US" dirty="0" smtClean="0"/>
              <a:t>Goal fulfillment (see first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88F47-3CD1-448A-BAAF-D8461E286DC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eRISE 2011 - Massacci and Asnar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2800" dirty="0" smtClean="0"/>
              <a:t>Availability</a:t>
            </a:r>
          </a:p>
          <a:p>
            <a:pPr lvl="1"/>
            <a:r>
              <a:rPr lang="en-GB" dirty="0" smtClean="0"/>
              <a:t>verify if actors delegate execution of their objectives to trusted actors</a:t>
            </a:r>
          </a:p>
          <a:p>
            <a:pPr lvl="1"/>
            <a:r>
              <a:rPr lang="en-GB" dirty="0" smtClean="0"/>
              <a:t>verify if requesters can satisfy their objectives, that is, they have assigned their objectives to actors with the capabilities to achieve them</a:t>
            </a:r>
          </a:p>
          <a:p>
            <a:pPr lvl="1"/>
            <a:r>
              <a:rPr lang="en-GB" dirty="0" smtClean="0"/>
              <a:t>verify if requesters are confident to satisfy their objectives</a:t>
            </a:r>
          </a:p>
          <a:p>
            <a:r>
              <a:rPr lang="en-GB" sz="2800" dirty="0" smtClean="0"/>
              <a:t>Authorization</a:t>
            </a:r>
          </a:p>
          <a:p>
            <a:pPr lvl="1"/>
            <a:r>
              <a:rPr lang="en-GB" dirty="0" smtClean="0"/>
              <a:t>verify if actors delegate the permission on their entitlements to trusted actors</a:t>
            </a:r>
          </a:p>
          <a:p>
            <a:pPr lvl="1"/>
            <a:r>
              <a:rPr lang="en-GB" dirty="0" smtClean="0"/>
              <a:t>verify if owners  are confident that their entitlements are not misused</a:t>
            </a:r>
          </a:p>
          <a:p>
            <a:pPr lvl="1"/>
            <a:r>
              <a:rPr lang="en-GB" dirty="0" smtClean="0"/>
              <a:t>verify if actors have the rights to delegate the permission to achieve a service</a:t>
            </a:r>
            <a:endParaRPr lang="en-GB" dirty="0"/>
          </a:p>
        </p:txBody>
      </p:sp>
      <p:sp>
        <p:nvSpPr>
          <p:cNvPr id="44" name="Segnaposto piè di pagina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smtClean="0"/>
              <a:t>eRISE 2011 - Massacci and Asnar</a:t>
            </a:r>
            <a:endParaRPr lang="en-GB"/>
          </a:p>
        </p:txBody>
      </p:sp>
      <p:sp>
        <p:nvSpPr>
          <p:cNvPr id="4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5394-7F9F-463C-A6DC-46503AB1687C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Properties of Design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Availability &amp; Authorization</a:t>
            </a:r>
          </a:p>
          <a:p>
            <a:pPr lvl="1"/>
            <a:r>
              <a:rPr lang="en-GB" dirty="0" smtClean="0"/>
              <a:t>verify if requesters can achieve their objectives, that is, they have assigned their objectives to actors that have both the permission and  capabilities to achieve them</a:t>
            </a:r>
          </a:p>
          <a:p>
            <a:pPr lvl="1"/>
            <a:r>
              <a:rPr lang="en-GB" dirty="0" smtClean="0"/>
              <a:t>verify if requesters are confident to achieve their objectives</a:t>
            </a:r>
          </a:p>
          <a:p>
            <a:pPr lvl="1"/>
            <a:r>
              <a:rPr lang="en-GB" dirty="0" smtClean="0"/>
              <a:t>verify if actors have the permissions necessary to achieve they duties</a:t>
            </a:r>
          </a:p>
          <a:p>
            <a:r>
              <a:rPr lang="en-GB" dirty="0" smtClean="0"/>
              <a:t>Privacy</a:t>
            </a:r>
          </a:p>
          <a:p>
            <a:pPr lvl="1"/>
            <a:r>
              <a:rPr lang="en-GB" dirty="0" smtClean="0"/>
              <a:t>verify if permission has been granted to actors who actually need such a permission to achieve their duties (Need-to-know principle)</a:t>
            </a:r>
          </a:p>
          <a:p>
            <a:pPr lvl="2"/>
            <a:r>
              <a:rPr lang="en-GB" dirty="0" smtClean="0"/>
              <a:t>This is an important property to </a:t>
            </a:r>
            <a:r>
              <a:rPr lang="en-GB" dirty="0" err="1" smtClean="0"/>
              <a:t>fulfill</a:t>
            </a:r>
            <a:r>
              <a:rPr lang="en-GB" dirty="0" smtClean="0"/>
              <a:t> EU legislative privacy requirements</a:t>
            </a:r>
            <a:endParaRPr lang="en-GB" dirty="0"/>
          </a:p>
        </p:txBody>
      </p:sp>
      <p:sp>
        <p:nvSpPr>
          <p:cNvPr id="46" name="Segnaposto piè di pagina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smtClean="0"/>
              <a:t>eRISE 2011 - Massacci and Asnar</a:t>
            </a:r>
            <a:endParaRPr lang="en-GB"/>
          </a:p>
        </p:txBody>
      </p:sp>
      <p:sp>
        <p:nvSpPr>
          <p:cNvPr id="4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729E-555D-446E-BE4E-204CA59EEC44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Properties of Design (II)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600201"/>
            <a:ext cx="7715304" cy="3276599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Risk </a:t>
            </a:r>
            <a:r>
              <a:rPr lang="en-US" dirty="0" smtClean="0"/>
              <a:t>is defined as an event that has a negative impact on the satisfaction of one or more goals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i="1" dirty="0" smtClean="0"/>
              <a:t>Delay in sending Reimbursement report </a:t>
            </a:r>
            <a:r>
              <a:rPr lang="en-US" dirty="0" smtClean="0"/>
              <a:t>to </a:t>
            </a:r>
            <a:r>
              <a:rPr lang="en-US" i="1" dirty="0" smtClean="0"/>
              <a:t>the HealthCare Authority </a:t>
            </a:r>
            <a:r>
              <a:rPr lang="en-US" dirty="0" smtClean="0"/>
              <a:t>can be considered as a risk as it may hamper the goal </a:t>
            </a:r>
            <a:r>
              <a:rPr lang="en-US" i="1" dirty="0" smtClean="0"/>
              <a:t>Being Reimbursement</a:t>
            </a:r>
          </a:p>
          <a:p>
            <a:r>
              <a:rPr lang="en-US" dirty="0" smtClean="0"/>
              <a:t>Unwanted incidents might impact goals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88F47-3CD1-448A-BAAF-D8461E286DC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BASED RISK MODELLING</a:t>
            </a:r>
            <a:endParaRPr lang="en-US" dirty="0"/>
          </a:p>
        </p:txBody>
      </p:sp>
      <p:pic>
        <p:nvPicPr>
          <p:cNvPr id="5" name="Picture 4" descr="event-affecting-multiple-goa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4267200"/>
            <a:ext cx="3295650" cy="213978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eRISE 2011 - Massacci and Asnar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Modelling</a:t>
            </a:r>
            <a:r>
              <a:rPr lang="en-US" dirty="0"/>
              <a:t> </a:t>
            </a:r>
            <a:r>
              <a:rPr lang="en-US" dirty="0" smtClean="0"/>
              <a:t>EVENT-BASED Risks</a:t>
            </a:r>
            <a:endParaRPr lang="en-US" dirty="0"/>
          </a:p>
        </p:txBody>
      </p:sp>
      <p:pic>
        <p:nvPicPr>
          <p:cNvPr id="855044" name="Picture 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62" r="4406"/>
          <a:stretch/>
        </p:blipFill>
        <p:spPr>
          <a:xfrm>
            <a:off x="961171" y="1600200"/>
            <a:ext cx="4119306" cy="4781128"/>
          </a:xfrm>
          <a:noFill/>
          <a:ln/>
        </p:spPr>
      </p:pic>
      <p:sp>
        <p:nvSpPr>
          <p:cNvPr id="855043" name="Rectangle 3"/>
          <p:cNvSpPr>
            <a:spLocks noGrp="1" noChangeArrowheads="1"/>
          </p:cNvSpPr>
          <p:nvPr>
            <p:ph sz="half" idx="2"/>
          </p:nvPr>
        </p:nvSpPr>
        <p:spPr>
          <a:noFill/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chemeClr val="hlink"/>
                </a:solidFill>
              </a:rPr>
              <a:t>Goal</a:t>
            </a:r>
            <a:endParaRPr lang="en-US" sz="2800" dirty="0"/>
          </a:p>
          <a:p>
            <a:pPr lvl="1"/>
            <a:r>
              <a:rPr lang="en-US" sz="2400" dirty="0"/>
              <a:t>“thing” that need to be achieved</a:t>
            </a:r>
          </a:p>
          <a:p>
            <a:r>
              <a:rPr lang="en-US" sz="2800" dirty="0">
                <a:solidFill>
                  <a:schemeClr val="hlink"/>
                </a:solidFill>
              </a:rPr>
              <a:t>Event</a:t>
            </a:r>
          </a:p>
          <a:p>
            <a:pPr lvl="1"/>
            <a:r>
              <a:rPr lang="en-US" sz="2400" dirty="0"/>
              <a:t>“uncertain circumstance” that affect the goal layer</a:t>
            </a:r>
          </a:p>
          <a:p>
            <a:r>
              <a:rPr lang="en-US" sz="2800" dirty="0">
                <a:solidFill>
                  <a:schemeClr val="hlink"/>
                </a:solidFill>
              </a:rPr>
              <a:t>Treatment</a:t>
            </a:r>
            <a:endParaRPr lang="en-US" sz="2800" dirty="0"/>
          </a:p>
          <a:p>
            <a:pPr lvl="1"/>
            <a:r>
              <a:rPr lang="en-US" sz="2400" dirty="0"/>
              <a:t>measures to treat events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eRISE 2011 - Massacci and Asnar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AF09-5289-6B42-9667-47CC3A8E395F}" type="slidenum">
              <a:rPr lang="nl-BE" smtClean="0"/>
              <a:pPr/>
              <a:t>24</a:t>
            </a:fld>
            <a:endParaRPr lang="nl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Why we use models?</a:t>
            </a:r>
          </a:p>
          <a:p>
            <a:pPr lvl="1"/>
            <a:r>
              <a:rPr lang="en-US" sz="2000" dirty="0" smtClean="0"/>
              <a:t>because models allows us to answer more precisely to </a:t>
            </a:r>
            <a:r>
              <a:rPr lang="en-US" sz="2000" b="1" dirty="0" smtClean="0"/>
              <a:t>questions about the quality </a:t>
            </a:r>
            <a:r>
              <a:rPr lang="en-US" sz="2000" dirty="0" smtClean="0"/>
              <a:t>of final requirements.</a:t>
            </a:r>
          </a:p>
          <a:p>
            <a:pPr lvl="2"/>
            <a:r>
              <a:rPr lang="it-IT" sz="2000" dirty="0" smtClean="0"/>
              <a:t>we can prove fulfillment of strategic goals for an actor does not depend on another untrusted actor (at least at this level of abstraction)</a:t>
            </a:r>
          </a:p>
          <a:p>
            <a:pPr lvl="2"/>
            <a:r>
              <a:rPr lang="it-IT" sz="2000" dirty="0" smtClean="0"/>
              <a:t>We cannot do the same if we just use natural language</a:t>
            </a:r>
          </a:p>
          <a:p>
            <a:pPr lvl="1"/>
            <a:r>
              <a:rPr lang="it-IT" sz="2000" dirty="0" smtClean="0"/>
              <a:t>The type of questions determine the type of models</a:t>
            </a:r>
          </a:p>
          <a:p>
            <a:pPr lvl="2"/>
            <a:r>
              <a:rPr lang="it-IT" sz="2000" dirty="0" smtClean="0"/>
              <a:t>i.e. presence of different constructs that capture different </a:t>
            </a:r>
            <a:r>
              <a:rPr lang="it-IT" sz="2000" dirty="0" err="1" smtClean="0"/>
              <a:t>properties</a:t>
            </a:r>
            <a:r>
              <a:rPr lang="it-IT" sz="2000" dirty="0" smtClean="0"/>
              <a:t>.</a:t>
            </a:r>
            <a:endParaRPr lang="it-IT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88F47-3CD1-448A-BAAF-D8461E286DC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for the day - Rationale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eRISE 2011 - Massacci and Asnar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57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 err="1" smtClean="0"/>
              <a:t>Expressiveness</a:t>
            </a:r>
            <a:r>
              <a:rPr lang="it-IT" sz="2400" dirty="0" smtClean="0"/>
              <a:t> in </a:t>
            </a:r>
            <a:r>
              <a:rPr lang="it-IT" sz="2400" dirty="0" err="1" smtClean="0"/>
              <a:t>Models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not</a:t>
            </a:r>
            <a:r>
              <a:rPr lang="it-IT" sz="2400" dirty="0" smtClean="0"/>
              <a:t> free</a:t>
            </a:r>
          </a:p>
          <a:p>
            <a:pPr lvl="1"/>
            <a:r>
              <a:rPr lang="it-IT" sz="2000" dirty="0" smtClean="0"/>
              <a:t>At the </a:t>
            </a:r>
            <a:r>
              <a:rPr lang="it-IT" sz="2000" dirty="0" err="1" smtClean="0"/>
              <a:t>beginning</a:t>
            </a:r>
            <a:r>
              <a:rPr lang="it-IT" sz="2000" dirty="0" smtClean="0"/>
              <a:t> </a:t>
            </a:r>
            <a:r>
              <a:rPr lang="it-IT" sz="2000" dirty="0" err="1" smtClean="0"/>
              <a:t>you</a:t>
            </a:r>
            <a:r>
              <a:rPr lang="it-IT" sz="2000" dirty="0" smtClean="0"/>
              <a:t> must design </a:t>
            </a:r>
            <a:r>
              <a:rPr lang="it-IT" sz="2000" dirty="0" err="1" smtClean="0"/>
              <a:t>our</a:t>
            </a:r>
            <a:r>
              <a:rPr lang="it-IT" sz="2000" dirty="0" smtClean="0"/>
              <a:t> </a:t>
            </a:r>
            <a:r>
              <a:rPr lang="it-IT" sz="2000" dirty="0" err="1" smtClean="0"/>
              <a:t>construct</a:t>
            </a:r>
            <a:r>
              <a:rPr lang="it-IT" sz="2000" dirty="0" smtClean="0"/>
              <a:t> and </a:t>
            </a:r>
            <a:r>
              <a:rPr lang="it-IT" sz="2000" dirty="0" err="1" smtClean="0"/>
              <a:t>identify</a:t>
            </a:r>
            <a:r>
              <a:rPr lang="it-IT" sz="2000" dirty="0" smtClean="0"/>
              <a:t> </a:t>
            </a:r>
            <a:r>
              <a:rPr lang="it-IT" sz="2000" dirty="0" err="1" smtClean="0"/>
              <a:t>reasoning</a:t>
            </a:r>
            <a:r>
              <a:rPr lang="it-IT" sz="2000" dirty="0" smtClean="0"/>
              <a:t> </a:t>
            </a:r>
            <a:r>
              <a:rPr lang="it-IT" sz="2000" dirty="0" err="1" smtClean="0"/>
              <a:t>procedures</a:t>
            </a:r>
            <a:r>
              <a:rPr lang="it-IT" sz="2000" dirty="0" smtClean="0"/>
              <a:t> </a:t>
            </a:r>
            <a:r>
              <a:rPr lang="it-IT" sz="2000" dirty="0" err="1" smtClean="0"/>
              <a:t>about</a:t>
            </a:r>
            <a:r>
              <a:rPr lang="it-IT" sz="2000" dirty="0" smtClean="0"/>
              <a:t> </a:t>
            </a:r>
            <a:r>
              <a:rPr lang="it-IT" sz="2000" dirty="0" err="1" smtClean="0"/>
              <a:t>it</a:t>
            </a:r>
            <a:endParaRPr lang="it-IT" sz="2000" dirty="0" smtClean="0"/>
          </a:p>
          <a:p>
            <a:pPr lvl="1"/>
            <a:r>
              <a:rPr lang="it-IT" sz="2000" dirty="0" err="1" smtClean="0"/>
              <a:t>Each</a:t>
            </a:r>
            <a:r>
              <a:rPr lang="it-IT" sz="2000" dirty="0" smtClean="0"/>
              <a:t> and </a:t>
            </a:r>
            <a:r>
              <a:rPr lang="it-IT" sz="2000" dirty="0" err="1" smtClean="0"/>
              <a:t>every</a:t>
            </a:r>
            <a:r>
              <a:rPr lang="it-IT" sz="2000" dirty="0" smtClean="0"/>
              <a:t> time </a:t>
            </a:r>
            <a:r>
              <a:rPr lang="it-IT" sz="2000" dirty="0" err="1" smtClean="0"/>
              <a:t>you</a:t>
            </a:r>
            <a:r>
              <a:rPr lang="it-IT" sz="2000" dirty="0" smtClean="0"/>
              <a:t> </a:t>
            </a:r>
            <a:r>
              <a:rPr lang="it-IT" sz="2000" dirty="0" err="1" smtClean="0"/>
              <a:t>draw</a:t>
            </a:r>
            <a:r>
              <a:rPr lang="it-IT" sz="2000" dirty="0" smtClean="0"/>
              <a:t> a </a:t>
            </a:r>
            <a:r>
              <a:rPr lang="it-IT" sz="2000" dirty="0" err="1" smtClean="0"/>
              <a:t>constructl</a:t>
            </a:r>
            <a:r>
              <a:rPr lang="it-IT" sz="2000" dirty="0" smtClean="0"/>
              <a:t> for a </a:t>
            </a:r>
            <a:r>
              <a:rPr lang="it-IT" sz="2000" dirty="0" err="1" smtClean="0"/>
              <a:t>specific</a:t>
            </a:r>
            <a:r>
              <a:rPr lang="it-IT" sz="2000" dirty="0" smtClean="0"/>
              <a:t> </a:t>
            </a:r>
            <a:r>
              <a:rPr lang="it-IT" sz="2000" dirty="0" err="1" smtClean="0"/>
              <a:t>application</a:t>
            </a:r>
            <a:r>
              <a:rPr lang="it-IT" sz="2000" dirty="0" smtClean="0"/>
              <a:t> </a:t>
            </a:r>
            <a:r>
              <a:rPr lang="it-IT" sz="2000" dirty="0" err="1" smtClean="0"/>
              <a:t>you</a:t>
            </a:r>
            <a:r>
              <a:rPr lang="it-IT" sz="2000" dirty="0" smtClean="0"/>
              <a:t> must </a:t>
            </a:r>
            <a:r>
              <a:rPr lang="it-IT" sz="2000" dirty="0" err="1" smtClean="0"/>
              <a:t>ask</a:t>
            </a:r>
            <a:r>
              <a:rPr lang="it-IT" sz="2000" dirty="0" smtClean="0"/>
              <a:t> a domain </a:t>
            </a:r>
            <a:r>
              <a:rPr lang="it-IT" sz="2000" dirty="0" err="1" smtClean="0"/>
              <a:t>expert</a:t>
            </a:r>
            <a:r>
              <a:rPr lang="it-IT" sz="2000" dirty="0" smtClean="0"/>
              <a:t> or a </a:t>
            </a:r>
            <a:r>
              <a:rPr lang="it-IT" sz="2000" dirty="0" err="1" smtClean="0"/>
              <a:t>stake-holder</a:t>
            </a:r>
            <a:r>
              <a:rPr lang="it-IT" sz="2000" dirty="0" smtClean="0"/>
              <a:t> </a:t>
            </a:r>
            <a:r>
              <a:rPr lang="it-IT" sz="2000" dirty="0" err="1" smtClean="0"/>
              <a:t>whether</a:t>
            </a:r>
            <a:r>
              <a:rPr lang="it-IT" sz="2000" dirty="0" smtClean="0"/>
              <a:t> </a:t>
            </a:r>
            <a:r>
              <a:rPr lang="it-IT" sz="2000" dirty="0" err="1" smtClean="0"/>
              <a:t>all</a:t>
            </a:r>
            <a:r>
              <a:rPr lang="it-IT" sz="2000" dirty="0" smtClean="0"/>
              <a:t> </a:t>
            </a:r>
            <a:r>
              <a:rPr lang="it-IT" sz="2000" dirty="0" err="1" smtClean="0"/>
              <a:t>real</a:t>
            </a:r>
            <a:r>
              <a:rPr lang="it-IT" sz="2000" dirty="0" smtClean="0"/>
              <a:t>-life </a:t>
            </a:r>
            <a:r>
              <a:rPr lang="it-IT" sz="2000" dirty="0" err="1" smtClean="0"/>
              <a:t>situations</a:t>
            </a:r>
            <a:r>
              <a:rPr lang="it-IT" sz="2000" dirty="0" smtClean="0"/>
              <a:t> </a:t>
            </a:r>
            <a:r>
              <a:rPr lang="it-IT" sz="2000" dirty="0" err="1" smtClean="0"/>
              <a:t>corresponding</a:t>
            </a:r>
            <a:r>
              <a:rPr lang="it-IT" sz="2000" dirty="0" smtClean="0"/>
              <a:t> to the </a:t>
            </a:r>
            <a:r>
              <a:rPr lang="it-IT" sz="2000" dirty="0" err="1" smtClean="0"/>
              <a:t>constructs</a:t>
            </a:r>
            <a:r>
              <a:rPr lang="it-IT" sz="2000" dirty="0" smtClean="0"/>
              <a:t> are </a:t>
            </a:r>
            <a:r>
              <a:rPr lang="it-IT" sz="2000" dirty="0" err="1" smtClean="0"/>
              <a:t>actually</a:t>
            </a:r>
            <a:r>
              <a:rPr lang="it-IT" sz="2000" dirty="0" smtClean="0"/>
              <a:t> </a:t>
            </a:r>
            <a:r>
              <a:rPr lang="it-IT" sz="2000" dirty="0" err="1" smtClean="0"/>
              <a:t>present</a:t>
            </a:r>
            <a:r>
              <a:rPr lang="it-IT" sz="2000" dirty="0" smtClean="0"/>
              <a:t> </a:t>
            </a:r>
            <a:endParaRPr lang="en-US" sz="2000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88F47-3CD1-448A-BAAF-D8461E286DC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for the day - Rationale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eRISE 2011 - Massacci and Asnar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400" y="1600200"/>
            <a:ext cx="6384923" cy="4781127"/>
          </a:xfrm>
        </p:spPr>
      </p:pic>
      <p:sp>
        <p:nvSpPr>
          <p:cNvPr id="9318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smtClean="0"/>
              <a:t>eRISE 2011 - Massacci and Asnar</a:t>
            </a:r>
            <a:endParaRPr lang="it-IT" sz="1400" b="0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008000"/>
                </a:solidFill>
              </a:rPr>
              <a:t>►</a:t>
            </a:r>
            <a:r>
              <a:rPr lang="it-IT" sz="1200">
                <a:solidFill>
                  <a:schemeClr val="folHlink"/>
                </a:solidFill>
              </a:rPr>
              <a:t> </a:t>
            </a:r>
            <a:fld id="{07333749-5972-B24F-BDB5-6022C2C84F8E}" type="slidenum">
              <a:rPr lang="it-IT" sz="1200"/>
              <a:pPr/>
              <a:t>27</a:t>
            </a:fld>
            <a:endParaRPr lang="it-IT" sz="1200"/>
          </a:p>
        </p:txBody>
      </p:sp>
      <p:sp>
        <p:nvSpPr>
          <p:cNvPr id="9319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Si* Tool</a:t>
            </a:r>
          </a:p>
        </p:txBody>
      </p:sp>
      <p:sp>
        <p:nvSpPr>
          <p:cNvPr id="4" name="Oval 3"/>
          <p:cNvSpPr/>
          <p:nvPr/>
        </p:nvSpPr>
        <p:spPr>
          <a:xfrm flipV="1">
            <a:off x="1758643" y="5805488"/>
            <a:ext cx="659239" cy="290512"/>
          </a:xfrm>
          <a:prstGeom prst="ellipse">
            <a:avLst/>
          </a:prstGeom>
          <a:noFill/>
          <a:ln w="34925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/>
          </a:p>
        </p:txBody>
      </p:sp>
      <p:sp>
        <p:nvSpPr>
          <p:cNvPr id="5" name="Oval 4"/>
          <p:cNvSpPr/>
          <p:nvPr/>
        </p:nvSpPr>
        <p:spPr>
          <a:xfrm>
            <a:off x="6705600" y="1857375"/>
            <a:ext cx="1071562" cy="3643313"/>
          </a:xfrm>
          <a:prstGeom prst="ellipse">
            <a:avLst/>
          </a:prstGeom>
          <a:noFill/>
          <a:ln w="34925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/>
          </a:p>
        </p:txBody>
      </p:sp>
      <p:sp>
        <p:nvSpPr>
          <p:cNvPr id="93192" name="TextBox 6"/>
          <p:cNvSpPr txBox="1">
            <a:spLocks noChangeArrowheads="1"/>
          </p:cNvSpPr>
          <p:nvPr/>
        </p:nvSpPr>
        <p:spPr bwMode="auto">
          <a:xfrm>
            <a:off x="762000" y="5486400"/>
            <a:ext cx="13430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dirty="0">
                <a:solidFill>
                  <a:srgbClr val="FF0000"/>
                </a:solidFill>
                <a:latin typeface="Lucida Sans Unicode" charset="0"/>
              </a:rPr>
              <a:t>Reasoning</a:t>
            </a:r>
            <a:endParaRPr lang="en-GB" sz="1800" dirty="0">
              <a:solidFill>
                <a:srgbClr val="FF0000"/>
              </a:solidFill>
              <a:latin typeface="Lucida Sans Unicode" charset="0"/>
            </a:endParaRPr>
          </a:p>
        </p:txBody>
      </p:sp>
      <p:sp>
        <p:nvSpPr>
          <p:cNvPr id="93193" name="TextBox 7"/>
          <p:cNvSpPr txBox="1">
            <a:spLocks noChangeArrowheads="1"/>
          </p:cNvSpPr>
          <p:nvPr/>
        </p:nvSpPr>
        <p:spPr bwMode="auto">
          <a:xfrm>
            <a:off x="6715125" y="1357313"/>
            <a:ext cx="12198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dirty="0" smtClean="0">
                <a:solidFill>
                  <a:srgbClr val="FF0000"/>
                </a:solidFill>
                <a:latin typeface="Lucida Sans Unicode" charset="0"/>
              </a:rPr>
              <a:t>Modeling</a:t>
            </a:r>
          </a:p>
          <a:p>
            <a:pPr algn="l" eaLnBrk="1" hangingPunct="1"/>
            <a:r>
              <a:rPr lang="en-US" sz="1800" dirty="0" smtClean="0">
                <a:solidFill>
                  <a:srgbClr val="FF0000"/>
                </a:solidFill>
                <a:latin typeface="Lucida Sans Unicode" charset="0"/>
              </a:rPr>
              <a:t>Pallet</a:t>
            </a:r>
            <a:endParaRPr lang="en-GB" sz="1800" dirty="0">
              <a:solidFill>
                <a:srgbClr val="FF0000"/>
              </a:solidFill>
              <a:latin typeface="Lucida Sans Unicode" charset="0"/>
            </a:endParaRPr>
          </a:p>
        </p:txBody>
      </p:sp>
      <p:sp>
        <p:nvSpPr>
          <p:cNvPr id="93194" name="TextBox 8"/>
          <p:cNvSpPr txBox="1">
            <a:spLocks noChangeArrowheads="1"/>
          </p:cNvSpPr>
          <p:nvPr/>
        </p:nvSpPr>
        <p:spPr bwMode="auto">
          <a:xfrm rot="-2194083">
            <a:off x="3467100" y="3429000"/>
            <a:ext cx="1695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>
                <a:solidFill>
                  <a:srgbClr val="FF0000"/>
                </a:solidFill>
                <a:latin typeface="Lucida Sans Unicode" charset="0"/>
              </a:rPr>
              <a:t>Drawing Area</a:t>
            </a:r>
            <a:endParaRPr lang="en-GB" sz="1800">
              <a:solidFill>
                <a:srgbClr val="FF0000"/>
              </a:solidFill>
              <a:latin typeface="Lucida Sans Unicode" charset="0"/>
            </a:endParaRPr>
          </a:p>
        </p:txBody>
      </p:sp>
      <p:sp>
        <p:nvSpPr>
          <p:cNvPr id="93196" name="TextBox 11"/>
          <p:cNvSpPr txBox="1">
            <a:spLocks noChangeArrowheads="1"/>
          </p:cNvSpPr>
          <p:nvPr/>
        </p:nvSpPr>
        <p:spPr bwMode="auto">
          <a:xfrm>
            <a:off x="6019800" y="6324600"/>
            <a:ext cx="149271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hlinkClick r:id="rId4"/>
              </a:rPr>
              <a:t>http://</a:t>
            </a:r>
            <a:r>
              <a:rPr lang="en-US" sz="1100" dirty="0" smtClean="0">
                <a:hlinkClick r:id="rId4"/>
              </a:rPr>
              <a:t>sistar.disi.unitn.it/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6320322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err="1" smtClean="0"/>
              <a:t>Architectural</a:t>
            </a:r>
            <a:r>
              <a:rPr lang="it-IT" dirty="0" smtClean="0"/>
              <a:t> Design </a:t>
            </a:r>
            <a:r>
              <a:rPr lang="it-IT" dirty="0" err="1" smtClean="0"/>
              <a:t>Viewpoints</a:t>
            </a:r>
            <a:r>
              <a:rPr lang="it-IT" dirty="0" smtClean="0"/>
              <a:t> (“System” </a:t>
            </a:r>
            <a:r>
              <a:rPr lang="it-IT" dirty="0" err="1" smtClean="0"/>
              <a:t>Model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System </a:t>
            </a:r>
            <a:r>
              <a:rPr lang="it-IT" dirty="0" err="1" smtClean="0"/>
              <a:t>Architect</a:t>
            </a:r>
            <a:r>
              <a:rPr lang="it-IT" dirty="0" smtClean="0"/>
              <a:t> (the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closer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the </a:t>
            </a:r>
            <a:r>
              <a:rPr lang="it-IT" dirty="0" err="1" smtClean="0"/>
              <a:t>customer…</a:t>
            </a:r>
            <a:r>
              <a:rPr lang="it-IT" dirty="0" smtClean="0"/>
              <a:t>)</a:t>
            </a:r>
          </a:p>
          <a:p>
            <a:pPr lvl="1"/>
            <a:r>
              <a:rPr lang="it-IT" dirty="0" err="1" smtClean="0">
                <a:solidFill>
                  <a:srgbClr val="FF0000"/>
                </a:solidFill>
              </a:rPr>
              <a:t>Risk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Analysts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err="1" smtClean="0"/>
              <a:t>Engineeringc</a:t>
            </a:r>
            <a:r>
              <a:rPr lang="it-IT" dirty="0" smtClean="0"/>
              <a:t> Design </a:t>
            </a:r>
            <a:r>
              <a:rPr lang="it-IT" dirty="0" err="1" smtClean="0"/>
              <a:t>Viewpoints</a:t>
            </a:r>
            <a:r>
              <a:rPr lang="it-IT" dirty="0" smtClean="0"/>
              <a:t> (</a:t>
            </a:r>
            <a:r>
              <a:rPr lang="it-IT" dirty="0" err="1" smtClean="0"/>
              <a:t>Requirements</a:t>
            </a:r>
            <a:r>
              <a:rPr lang="it-IT" dirty="0" smtClean="0"/>
              <a:t> </a:t>
            </a:r>
            <a:r>
              <a:rPr lang="it-IT" dirty="0" err="1" smtClean="0"/>
              <a:t>Lists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System </a:t>
            </a:r>
            <a:r>
              <a:rPr lang="it-IT" dirty="0" err="1" smtClean="0"/>
              <a:t>Engineer</a:t>
            </a:r>
            <a:endParaRPr lang="it-IT" dirty="0" smtClean="0"/>
          </a:p>
          <a:p>
            <a:pPr lvl="1"/>
            <a:r>
              <a:rPr lang="it-IT" dirty="0" smtClean="0">
                <a:solidFill>
                  <a:srgbClr val="FF0000"/>
                </a:solidFill>
              </a:rPr>
              <a:t>Security </a:t>
            </a:r>
            <a:r>
              <a:rPr lang="it-IT" dirty="0" err="1" smtClean="0">
                <a:solidFill>
                  <a:srgbClr val="FF0000"/>
                </a:solidFill>
              </a:rPr>
              <a:t>Engineer</a:t>
            </a:r>
            <a:endParaRPr lang="it-IT" dirty="0" smtClean="0">
              <a:solidFill>
                <a:srgbClr val="FF0000"/>
              </a:solidFill>
            </a:endParaRPr>
          </a:p>
          <a:p>
            <a:pPr lvl="1"/>
            <a:r>
              <a:rPr lang="it-IT" dirty="0" err="1" smtClean="0"/>
              <a:t>Requirements</a:t>
            </a:r>
            <a:r>
              <a:rPr lang="it-IT" dirty="0" smtClean="0"/>
              <a:t> </a:t>
            </a:r>
            <a:r>
              <a:rPr lang="it-IT" dirty="0" err="1" smtClean="0"/>
              <a:t>Engineer</a:t>
            </a:r>
            <a:endParaRPr lang="it-IT" dirty="0" smtClean="0"/>
          </a:p>
          <a:p>
            <a:r>
              <a:rPr lang="en-US" dirty="0" smtClean="0"/>
              <a:t>Many others (test engineer, software engineer) etc,</a:t>
            </a:r>
          </a:p>
          <a:p>
            <a:pPr lvl="1"/>
            <a:r>
              <a:rPr lang="en-US" dirty="0" smtClean="0"/>
              <a:t>All actors contribute to develop different aspects of the system and must communicate with each other</a:t>
            </a:r>
          </a:p>
          <a:p>
            <a:pPr lvl="1"/>
            <a:r>
              <a:rPr lang="en-US" dirty="0" smtClean="0"/>
              <a:t>They use models to communicate and keep viewpoints in synch! </a:t>
            </a:r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THALES </a:t>
            </a:r>
            <a:r>
              <a:rPr lang="it-IT" dirty="0" err="1" smtClean="0"/>
              <a:t>Eng</a:t>
            </a:r>
            <a:r>
              <a:rPr lang="it-IT" dirty="0" smtClean="0"/>
              <a:t>. </a:t>
            </a:r>
            <a:r>
              <a:rPr lang="it-IT" dirty="0" err="1" smtClean="0"/>
              <a:t>Process</a:t>
            </a:r>
            <a:r>
              <a:rPr lang="it-IT" dirty="0" smtClean="0"/>
              <a:t> (</a:t>
            </a:r>
            <a:r>
              <a:rPr lang="it-IT" dirty="0" err="1" smtClean="0"/>
              <a:t>super-simplified</a:t>
            </a:r>
            <a:r>
              <a:rPr lang="it-IT" dirty="0" smtClean="0"/>
              <a:t>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eRISE 2011 - Massacci and Asnar</a:t>
            </a: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art and science of transforming a customer idea of </a:t>
            </a:r>
            <a:r>
              <a:rPr lang="en-US" u="sng" dirty="0" smtClean="0"/>
              <a:t>how to protect its assets</a:t>
            </a:r>
            <a:r>
              <a:rPr lang="en-US" dirty="0" smtClean="0"/>
              <a:t> into a list of concrete requirements specifications for designing, coding &amp; testing them</a:t>
            </a:r>
          </a:p>
          <a:p>
            <a:pPr lvl="1"/>
            <a:r>
              <a:rPr lang="it-IT" dirty="0" err="1" smtClean="0"/>
              <a:t>Additional</a:t>
            </a:r>
            <a:r>
              <a:rPr lang="it-IT" dirty="0" smtClean="0"/>
              <a:t> </a:t>
            </a:r>
            <a:r>
              <a:rPr lang="it-IT" dirty="0" err="1" smtClean="0"/>
              <a:t>steps</a:t>
            </a:r>
            <a:r>
              <a:rPr lang="it-IT" dirty="0" smtClean="0"/>
              <a:t> and </a:t>
            </a:r>
            <a:r>
              <a:rPr lang="it-IT" dirty="0" err="1" smtClean="0"/>
              <a:t>actors</a:t>
            </a:r>
            <a:r>
              <a:rPr lang="it-IT" dirty="0" smtClean="0"/>
              <a:t> in the </a:t>
            </a:r>
            <a:r>
              <a:rPr lang="it-IT" dirty="0" err="1" smtClean="0"/>
              <a:t>process</a:t>
            </a:r>
            <a:endParaRPr lang="it-IT" dirty="0" smtClean="0"/>
          </a:p>
          <a:p>
            <a:r>
              <a:rPr lang="it-IT" dirty="0" err="1" smtClean="0"/>
              <a:t>Risk</a:t>
            </a:r>
            <a:r>
              <a:rPr lang="it-IT" dirty="0" smtClean="0"/>
              <a:t> </a:t>
            </a:r>
            <a:r>
              <a:rPr lang="it-IT" dirty="0" err="1" smtClean="0"/>
              <a:t>Analyst</a:t>
            </a:r>
            <a:endParaRPr lang="it-IT" dirty="0" smtClean="0"/>
          </a:p>
          <a:p>
            <a:pPr lvl="1"/>
            <a:r>
              <a:rPr lang="it-IT" dirty="0" err="1" smtClean="0"/>
              <a:t>Analyse</a:t>
            </a:r>
            <a:r>
              <a:rPr lang="it-IT" dirty="0" smtClean="0"/>
              <a:t> “system” </a:t>
            </a:r>
            <a:r>
              <a:rPr lang="it-IT" dirty="0" err="1" smtClean="0"/>
              <a:t>model</a:t>
            </a:r>
            <a:r>
              <a:rPr lang="it-IT" dirty="0" smtClean="0"/>
              <a:t> </a:t>
            </a:r>
            <a:r>
              <a:rPr lang="it-IT" dirty="0" err="1" smtClean="0"/>
              <a:t>proposed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System </a:t>
            </a:r>
            <a:r>
              <a:rPr lang="it-IT" dirty="0" err="1" smtClean="0"/>
              <a:t>Architect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find</a:t>
            </a:r>
            <a:r>
              <a:rPr lang="it-IT" dirty="0" smtClean="0"/>
              <a:t> </a:t>
            </a:r>
            <a:r>
              <a:rPr lang="it-IT" dirty="0" err="1" smtClean="0"/>
              <a:t>what</a:t>
            </a:r>
            <a:r>
              <a:rPr lang="it-IT" dirty="0" smtClean="0"/>
              <a:t> can </a:t>
            </a:r>
            <a:r>
              <a:rPr lang="it-IT" dirty="0" err="1" smtClean="0"/>
              <a:t>hamper</a:t>
            </a:r>
            <a:r>
              <a:rPr lang="it-IT" dirty="0" smtClean="0"/>
              <a:t> (</a:t>
            </a:r>
            <a:r>
              <a:rPr lang="it-IT" dirty="0" err="1" smtClean="0"/>
              <a:t>threat</a:t>
            </a:r>
            <a:r>
              <a:rPr lang="it-IT" dirty="0" smtClean="0"/>
              <a:t>) the </a:t>
            </a:r>
            <a:r>
              <a:rPr lang="it-IT" dirty="0" err="1" smtClean="0"/>
              <a:t>important</a:t>
            </a:r>
            <a:r>
              <a:rPr lang="it-IT" dirty="0" smtClean="0"/>
              <a:t> </a:t>
            </a:r>
            <a:r>
              <a:rPr lang="it-IT" dirty="0" err="1" smtClean="0"/>
              <a:t>objetives</a:t>
            </a:r>
            <a:r>
              <a:rPr lang="it-IT" dirty="0" smtClean="0"/>
              <a:t> (</a:t>
            </a:r>
            <a:r>
              <a:rPr lang="it-IT" dirty="0" err="1" smtClean="0"/>
              <a:t>asset</a:t>
            </a:r>
            <a:r>
              <a:rPr lang="it-IT" dirty="0" smtClean="0"/>
              <a:t>/goal) of the system and propose </a:t>
            </a:r>
            <a:r>
              <a:rPr lang="it-IT" dirty="0" err="1" smtClean="0"/>
              <a:t>additional</a:t>
            </a:r>
            <a:r>
              <a:rPr lang="it-IT" dirty="0" smtClean="0"/>
              <a:t> security </a:t>
            </a:r>
            <a:r>
              <a:rPr lang="it-IT" dirty="0" err="1" smtClean="0"/>
              <a:t>goals</a:t>
            </a:r>
            <a:r>
              <a:rPr lang="it-IT" dirty="0" smtClean="0"/>
              <a:t> (or security </a:t>
            </a:r>
            <a:r>
              <a:rPr lang="it-IT" dirty="0" err="1" smtClean="0"/>
              <a:t>requirements</a:t>
            </a:r>
            <a:r>
              <a:rPr lang="it-IT" dirty="0" smtClean="0"/>
              <a:t>)</a:t>
            </a:r>
          </a:p>
          <a:p>
            <a:r>
              <a:rPr lang="it-IT" dirty="0" smtClean="0"/>
              <a:t>Security </a:t>
            </a:r>
            <a:r>
              <a:rPr lang="it-IT" dirty="0" err="1" smtClean="0"/>
              <a:t>Engineer</a:t>
            </a:r>
            <a:r>
              <a:rPr lang="it-IT" dirty="0" smtClean="0"/>
              <a:t> </a:t>
            </a:r>
          </a:p>
          <a:p>
            <a:pPr lvl="1"/>
            <a:r>
              <a:rPr lang="it-IT" dirty="0" smtClean="0"/>
              <a:t>Propose security </a:t>
            </a:r>
            <a:r>
              <a:rPr lang="it-IT" dirty="0" err="1" smtClean="0"/>
              <a:t>solutions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address</a:t>
            </a:r>
            <a:r>
              <a:rPr lang="it-IT" dirty="0" smtClean="0"/>
              <a:t> the security </a:t>
            </a:r>
            <a:r>
              <a:rPr lang="it-IT" dirty="0" err="1" smtClean="0"/>
              <a:t>requirements</a:t>
            </a:r>
            <a:r>
              <a:rPr lang="it-IT" dirty="0" smtClean="0"/>
              <a:t> </a:t>
            </a:r>
            <a:r>
              <a:rPr lang="it-IT" dirty="0" err="1" smtClean="0"/>
              <a:t>within</a:t>
            </a:r>
            <a:r>
              <a:rPr lang="it-IT" dirty="0" smtClean="0"/>
              <a:t> the </a:t>
            </a:r>
            <a:r>
              <a:rPr lang="it-IT" dirty="0" err="1" smtClean="0"/>
              <a:t>framework</a:t>
            </a:r>
            <a:r>
              <a:rPr lang="it-IT" dirty="0" smtClean="0"/>
              <a:t> </a:t>
            </a:r>
            <a:r>
              <a:rPr lang="it-IT" dirty="0" err="1" smtClean="0"/>
              <a:t>proposed</a:t>
            </a:r>
            <a:r>
              <a:rPr lang="it-IT" dirty="0" smtClean="0"/>
              <a:t> by the System </a:t>
            </a:r>
            <a:r>
              <a:rPr lang="it-IT" dirty="0" err="1" smtClean="0"/>
              <a:t>Archtect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Security And </a:t>
            </a:r>
            <a:r>
              <a:rPr lang="it-IT" dirty="0" err="1" smtClean="0"/>
              <a:t>risk</a:t>
            </a:r>
            <a:r>
              <a:rPr lang="it-IT" dirty="0" smtClean="0"/>
              <a:t> </a:t>
            </a:r>
            <a:r>
              <a:rPr lang="it-IT" dirty="0" err="1" smtClean="0"/>
              <a:t>Engineering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eRISE 2011 - Massacci and Asnar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r>
              <a:rPr lang="en-US" dirty="0" err="1" smtClean="0"/>
              <a:t>cortesy</a:t>
            </a:r>
            <a:r>
              <a:rPr lang="en-US" dirty="0" smtClean="0"/>
              <a:t> of Thales Research and Technology</a:t>
            </a:r>
          </a:p>
          <a:p>
            <a:endParaRPr lang="en-US" dirty="0" smtClean="0"/>
          </a:p>
          <a:p>
            <a:r>
              <a:rPr lang="en-US" dirty="0" smtClean="0"/>
              <a:t>testing it</a:t>
            </a:r>
            <a:endParaRPr lang="it-IT" dirty="0" smtClean="0"/>
          </a:p>
          <a:p>
            <a:r>
              <a:rPr lang="it-IT" dirty="0" err="1" smtClean="0"/>
              <a:t>Example</a:t>
            </a:r>
            <a:r>
              <a:rPr lang="it-IT" dirty="0" smtClean="0"/>
              <a:t> THALES </a:t>
            </a:r>
            <a:r>
              <a:rPr lang="it-IT" dirty="0" err="1" smtClean="0"/>
              <a:t>Process</a:t>
            </a:r>
            <a:endParaRPr lang="it-IT" dirty="0" smtClean="0"/>
          </a:p>
          <a:p>
            <a:pPr lvl="1"/>
            <a:r>
              <a:rPr lang="it-IT" dirty="0" smtClean="0"/>
              <a:t>Security </a:t>
            </a:r>
            <a:r>
              <a:rPr lang="it-IT" dirty="0" err="1" smtClean="0"/>
              <a:t>Architects</a:t>
            </a:r>
            <a:endParaRPr lang="it-IT" dirty="0" smtClean="0"/>
          </a:p>
          <a:p>
            <a:r>
              <a:rPr lang="it-IT" dirty="0" smtClean="0"/>
              <a:t>	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Security And </a:t>
            </a:r>
            <a:r>
              <a:rPr lang="it-IT" dirty="0" err="1" smtClean="0"/>
              <a:t>risk</a:t>
            </a:r>
            <a:r>
              <a:rPr lang="it-IT" dirty="0" smtClean="0"/>
              <a:t> </a:t>
            </a:r>
            <a:r>
              <a:rPr lang="it-IT" dirty="0" err="1" smtClean="0"/>
              <a:t>Engineering</a:t>
            </a:r>
            <a:endParaRPr lang="en-US" dirty="0"/>
          </a:p>
        </p:txBody>
      </p:sp>
      <p:pic>
        <p:nvPicPr>
          <p:cNvPr id="1026" name="Picture 2" descr="100913-GA-THA-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415" y="1524000"/>
            <a:ext cx="848618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eRISE 2011 - Massacci and Asnar</a:t>
            </a:r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bit of system architect</a:t>
            </a:r>
          </a:p>
          <a:p>
            <a:pPr lvl="1"/>
            <a:r>
              <a:rPr lang="it-IT" dirty="0" err="1" smtClean="0"/>
              <a:t>Your</a:t>
            </a:r>
            <a:r>
              <a:rPr lang="it-IT" dirty="0" smtClean="0"/>
              <a:t> company </a:t>
            </a:r>
            <a:r>
              <a:rPr lang="it-IT" dirty="0" err="1" smtClean="0"/>
              <a:t>won</a:t>
            </a:r>
            <a:r>
              <a:rPr lang="it-IT" dirty="0" smtClean="0"/>
              <a:t> a </a:t>
            </a:r>
            <a:r>
              <a:rPr lang="it-IT" dirty="0" err="1" smtClean="0"/>
              <a:t>bid</a:t>
            </a:r>
            <a:r>
              <a:rPr lang="it-IT" dirty="0" smtClean="0"/>
              <a:t>, the </a:t>
            </a:r>
            <a:r>
              <a:rPr lang="it-IT" dirty="0" err="1" smtClean="0"/>
              <a:t>procurement</a:t>
            </a:r>
            <a:r>
              <a:rPr lang="it-IT" dirty="0" smtClean="0"/>
              <a:t> </a:t>
            </a:r>
            <a:r>
              <a:rPr lang="it-IT" dirty="0" err="1" smtClean="0"/>
              <a:t>guys</a:t>
            </a:r>
            <a:r>
              <a:rPr lang="it-IT" dirty="0" smtClean="0"/>
              <a:t> </a:t>
            </a:r>
            <a:r>
              <a:rPr lang="it-IT" dirty="0" err="1" smtClean="0"/>
              <a:t>decided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use</a:t>
            </a:r>
            <a:r>
              <a:rPr lang="it-IT" dirty="0" smtClean="0"/>
              <a:t> a system , the marketing </a:t>
            </a:r>
            <a:r>
              <a:rPr lang="it-IT" dirty="0" err="1" smtClean="0"/>
              <a:t>guys</a:t>
            </a:r>
            <a:r>
              <a:rPr lang="it-IT" dirty="0" smtClean="0"/>
              <a:t> </a:t>
            </a:r>
            <a:r>
              <a:rPr lang="it-IT" dirty="0" err="1" smtClean="0"/>
              <a:t>got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some </a:t>
            </a:r>
            <a:r>
              <a:rPr lang="it-IT" dirty="0" err="1" smtClean="0"/>
              <a:t>user</a:t>
            </a:r>
            <a:r>
              <a:rPr lang="it-IT" dirty="0" smtClean="0"/>
              <a:t> </a:t>
            </a:r>
            <a:r>
              <a:rPr lang="it-IT" dirty="0" err="1" smtClean="0"/>
              <a:t>needs</a:t>
            </a:r>
            <a:r>
              <a:rPr lang="it-IT" dirty="0" smtClean="0"/>
              <a:t> and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understand</a:t>
            </a:r>
            <a:r>
              <a:rPr lang="it-IT" dirty="0" smtClean="0"/>
              <a:t> </a:t>
            </a:r>
            <a:r>
              <a:rPr lang="it-IT" dirty="0" err="1" smtClean="0"/>
              <a:t>what</a:t>
            </a:r>
            <a:r>
              <a:rPr lang="it-IT" dirty="0" smtClean="0"/>
              <a:t>’s key</a:t>
            </a:r>
          </a:p>
          <a:p>
            <a:r>
              <a:rPr lang="en-US" dirty="0" smtClean="0"/>
              <a:t>A bit of risk analyst</a:t>
            </a:r>
          </a:p>
          <a:p>
            <a:pPr lvl="1"/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must</a:t>
            </a:r>
            <a:r>
              <a:rPr lang="it-IT" dirty="0" smtClean="0"/>
              <a:t> </a:t>
            </a:r>
            <a:r>
              <a:rPr lang="it-IT" dirty="0" err="1" smtClean="0"/>
              <a:t>identify</a:t>
            </a:r>
            <a:r>
              <a:rPr lang="it-IT" dirty="0" smtClean="0"/>
              <a:t> </a:t>
            </a:r>
            <a:r>
              <a:rPr lang="it-IT" dirty="0" err="1" smtClean="0"/>
              <a:t>what</a:t>
            </a:r>
            <a:r>
              <a:rPr lang="it-IT" dirty="0" smtClean="0"/>
              <a:t> can compromise the security of the system and </a:t>
            </a:r>
            <a:r>
              <a:rPr lang="it-IT" dirty="0" err="1" smtClean="0"/>
              <a:t>deciding</a:t>
            </a:r>
            <a:r>
              <a:rPr lang="it-IT" dirty="0" smtClean="0"/>
              <a:t> </a:t>
            </a:r>
            <a:r>
              <a:rPr lang="it-IT" dirty="0" err="1" smtClean="0"/>
              <a:t>what</a:t>
            </a:r>
            <a:r>
              <a:rPr lang="it-IT" dirty="0" smtClean="0"/>
              <a:t> can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done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mitigate </a:t>
            </a:r>
            <a:r>
              <a:rPr lang="it-IT" dirty="0" err="1" smtClean="0"/>
              <a:t>them</a:t>
            </a:r>
            <a:r>
              <a:rPr lang="it-IT" dirty="0" smtClean="0"/>
              <a:t> </a:t>
            </a:r>
          </a:p>
          <a:p>
            <a:r>
              <a:rPr lang="en-US" dirty="0" smtClean="0"/>
              <a:t>A bit of security engineer</a:t>
            </a:r>
          </a:p>
          <a:p>
            <a:pPr lvl="1"/>
            <a:r>
              <a:rPr lang="it-IT" dirty="0" smtClean="0"/>
              <a:t>And </a:t>
            </a:r>
            <a:r>
              <a:rPr lang="it-IT" dirty="0" err="1" smtClean="0"/>
              <a:t>maybe</a:t>
            </a:r>
            <a:r>
              <a:rPr lang="it-IT" dirty="0" smtClean="0"/>
              <a:t> </a:t>
            </a:r>
            <a:r>
              <a:rPr lang="it-IT" dirty="0" err="1" smtClean="0"/>
              <a:t>identify</a:t>
            </a:r>
            <a:r>
              <a:rPr lang="it-IT" dirty="0" smtClean="0"/>
              <a:t> some </a:t>
            </a:r>
            <a:r>
              <a:rPr lang="it-IT" dirty="0" err="1" smtClean="0"/>
              <a:t>solution</a:t>
            </a:r>
            <a:endParaRPr lang="it-IT" dirty="0" smtClean="0"/>
          </a:p>
          <a:p>
            <a:r>
              <a:rPr lang="en-US" dirty="0" smtClean="0"/>
              <a:t>But using some research methodology</a:t>
            </a:r>
          </a:p>
          <a:p>
            <a:pPr lvl="1"/>
            <a:r>
              <a:rPr lang="it-IT" dirty="0" err="1" smtClean="0"/>
              <a:t>That</a:t>
            </a:r>
            <a:r>
              <a:rPr lang="it-IT" dirty="0" smtClean="0"/>
              <a:t>’s </a:t>
            </a:r>
            <a:r>
              <a:rPr lang="it-IT" dirty="0" err="1" smtClean="0"/>
              <a:t>like</a:t>
            </a:r>
            <a:r>
              <a:rPr lang="it-IT" dirty="0" smtClean="0"/>
              <a:t> </a:t>
            </a:r>
            <a:r>
              <a:rPr lang="it-IT" dirty="0" err="1" smtClean="0"/>
              <a:t>being</a:t>
            </a:r>
            <a:r>
              <a:rPr lang="it-IT" dirty="0" smtClean="0"/>
              <a:t> a junior </a:t>
            </a:r>
            <a:r>
              <a:rPr lang="it-IT" dirty="0" err="1" smtClean="0"/>
              <a:t>consultant…</a:t>
            </a:r>
            <a:endParaRPr lang="it-IT" dirty="0" smtClean="0"/>
          </a:p>
          <a:p>
            <a:pPr lvl="1"/>
            <a:endParaRPr lang="it-IT" dirty="0" smtClean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are </a:t>
            </a:r>
            <a:r>
              <a:rPr lang="it-IT" dirty="0" err="1" smtClean="0"/>
              <a:t>going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Do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eRISE 2011 - Massacci and Asnar</a:t>
            </a:r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often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Socio-Technical Systems </a:t>
            </a:r>
          </a:p>
          <a:p>
            <a:pPr lvl="1"/>
            <a:r>
              <a:rPr lang="it-IT" dirty="0" err="1" smtClean="0"/>
              <a:t>humans</a:t>
            </a:r>
            <a:r>
              <a:rPr lang="it-IT" dirty="0" smtClean="0"/>
              <a:t> or </a:t>
            </a:r>
            <a:r>
              <a:rPr lang="it-IT" dirty="0" err="1" smtClean="0"/>
              <a:t>organizations</a:t>
            </a:r>
            <a:r>
              <a:rPr lang="it-IT" dirty="0" smtClean="0"/>
              <a:t> play a </a:t>
            </a:r>
            <a:r>
              <a:rPr lang="it-IT" dirty="0" err="1" smtClean="0"/>
              <a:t>key</a:t>
            </a:r>
            <a:r>
              <a:rPr lang="it-IT" dirty="0" smtClean="0"/>
              <a:t> </a:t>
            </a:r>
            <a:r>
              <a:rPr lang="it-IT" dirty="0" err="1" smtClean="0"/>
              <a:t>role</a:t>
            </a:r>
            <a:r>
              <a:rPr lang="it-IT" dirty="0" smtClean="0"/>
              <a:t> for </a:t>
            </a:r>
            <a:r>
              <a:rPr lang="it-IT" dirty="0" err="1" smtClean="0"/>
              <a:t>overall</a:t>
            </a:r>
            <a:r>
              <a:rPr lang="it-IT" dirty="0" smtClean="0"/>
              <a:t> </a:t>
            </a:r>
            <a:r>
              <a:rPr lang="it-IT" dirty="0" err="1" smtClean="0"/>
              <a:t>achievement</a:t>
            </a:r>
            <a:r>
              <a:rPr lang="it-IT" dirty="0" smtClean="0"/>
              <a:t> of </a:t>
            </a:r>
            <a:r>
              <a:rPr lang="it-IT" dirty="0" err="1" smtClean="0"/>
              <a:t>objectives</a:t>
            </a:r>
            <a:r>
              <a:rPr lang="it-IT" dirty="0" smtClean="0"/>
              <a:t> of </a:t>
            </a:r>
            <a:r>
              <a:rPr lang="it-IT" dirty="0" err="1" smtClean="0"/>
              <a:t>stakeholders</a:t>
            </a:r>
            <a:r>
              <a:rPr lang="it-IT" dirty="0" smtClean="0"/>
              <a:t>, </a:t>
            </a:r>
            <a:r>
              <a:rPr lang="it-IT" dirty="0" err="1" smtClean="0"/>
              <a:t>not</a:t>
            </a:r>
            <a:r>
              <a:rPr lang="it-IT" dirty="0" smtClean="0"/>
              <a:t> just </a:t>
            </a:r>
            <a:r>
              <a:rPr lang="it-IT" dirty="0" err="1" smtClean="0"/>
              <a:t>as</a:t>
            </a:r>
            <a:r>
              <a:rPr lang="it-IT" dirty="0" smtClean="0"/>
              <a:t> “</a:t>
            </a:r>
            <a:r>
              <a:rPr lang="it-IT" dirty="0" err="1" smtClean="0"/>
              <a:t>users</a:t>
            </a:r>
            <a:r>
              <a:rPr lang="it-IT" dirty="0" smtClean="0"/>
              <a:t>” of a </a:t>
            </a:r>
            <a:r>
              <a:rPr lang="it-IT" dirty="0" err="1" smtClean="0"/>
              <a:t>system</a:t>
            </a:r>
            <a:r>
              <a:rPr lang="it-IT" dirty="0" smtClean="0"/>
              <a:t> to be</a:t>
            </a:r>
          </a:p>
          <a:p>
            <a:r>
              <a:rPr lang="it-IT" dirty="0" err="1" smtClean="0"/>
              <a:t>Key</a:t>
            </a:r>
            <a:r>
              <a:rPr lang="it-IT" dirty="0" smtClean="0"/>
              <a:t> </a:t>
            </a:r>
            <a:r>
              <a:rPr lang="it-IT" dirty="0" err="1" smtClean="0"/>
              <a:t>Ideas</a:t>
            </a:r>
            <a:r>
              <a:rPr lang="it-IT" dirty="0" smtClean="0"/>
              <a:t> of Goal-</a:t>
            </a:r>
            <a:r>
              <a:rPr lang="it-IT" dirty="0" err="1" smtClean="0"/>
              <a:t>Based</a:t>
            </a:r>
            <a:r>
              <a:rPr lang="it-IT" dirty="0" smtClean="0"/>
              <a:t> </a:t>
            </a:r>
            <a:r>
              <a:rPr lang="it-IT" dirty="0" err="1" smtClean="0"/>
              <a:t>Requirements</a:t>
            </a:r>
            <a:r>
              <a:rPr lang="it-IT" dirty="0" smtClean="0"/>
              <a:t> </a:t>
            </a:r>
            <a:r>
              <a:rPr lang="it-IT" dirty="0" err="1" smtClean="0"/>
              <a:t>Engineering</a:t>
            </a:r>
            <a:endParaRPr lang="it-IT" dirty="0" smtClean="0"/>
          </a:p>
          <a:p>
            <a:pPr lvl="1"/>
            <a:r>
              <a:rPr lang="it-IT" dirty="0" smtClean="0"/>
              <a:t>Introduce High-</a:t>
            </a:r>
            <a:r>
              <a:rPr lang="it-IT" dirty="0" err="1" smtClean="0"/>
              <a:t>level</a:t>
            </a:r>
            <a:r>
              <a:rPr lang="it-IT" dirty="0" smtClean="0"/>
              <a:t> </a:t>
            </a:r>
            <a:r>
              <a:rPr lang="it-IT" dirty="0" err="1" smtClean="0"/>
              <a:t>goals</a:t>
            </a:r>
            <a:r>
              <a:rPr lang="it-IT" dirty="0" smtClean="0"/>
              <a:t> or concrete </a:t>
            </a:r>
            <a:r>
              <a:rPr lang="it-IT" dirty="0" err="1" smtClean="0"/>
              <a:t>objectives</a:t>
            </a:r>
            <a:endParaRPr lang="it-IT" dirty="0" smtClean="0"/>
          </a:p>
          <a:p>
            <a:pPr lvl="1"/>
            <a:r>
              <a:rPr lang="it-IT" dirty="0" smtClean="0"/>
              <a:t>of Actors </a:t>
            </a:r>
            <a:r>
              <a:rPr lang="it-IT" dirty="0" err="1" smtClean="0"/>
              <a:t>describing</a:t>
            </a:r>
            <a:r>
              <a:rPr lang="it-IT" dirty="0" smtClean="0"/>
              <a:t> </a:t>
            </a:r>
            <a:r>
              <a:rPr lang="it-IT" dirty="0" err="1" smtClean="0"/>
              <a:t>system</a:t>
            </a:r>
            <a:r>
              <a:rPr lang="it-IT" dirty="0" smtClean="0"/>
              <a:t>-to-be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relevant</a:t>
            </a:r>
            <a:r>
              <a:rPr lang="it-IT" dirty="0" smtClean="0"/>
              <a:t> </a:t>
            </a:r>
            <a:r>
              <a:rPr lang="it-IT" dirty="0" err="1" smtClean="0"/>
              <a:t>partners</a:t>
            </a:r>
            <a:endParaRPr lang="it-IT" dirty="0" smtClean="0"/>
          </a:p>
          <a:p>
            <a:pPr lvl="1"/>
            <a:r>
              <a:rPr lang="it-IT" dirty="0" smtClean="0"/>
              <a:t>and Social-</a:t>
            </a:r>
            <a:r>
              <a:rPr lang="it-IT" dirty="0" err="1" smtClean="0"/>
              <a:t>relationship</a:t>
            </a:r>
            <a:r>
              <a:rPr lang="it-IT" dirty="0" smtClean="0"/>
              <a:t> </a:t>
            </a:r>
            <a:r>
              <a:rPr lang="it-IT" dirty="0" err="1" smtClean="0"/>
              <a:t>among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 in </a:t>
            </a:r>
            <a:r>
              <a:rPr lang="it-IT" dirty="0" err="1" smtClean="0"/>
              <a:t>terms</a:t>
            </a:r>
            <a:r>
              <a:rPr lang="it-IT" dirty="0" smtClean="0"/>
              <a:t> of </a:t>
            </a:r>
            <a:r>
              <a:rPr lang="it-IT" dirty="0" err="1" smtClean="0"/>
              <a:t>goals</a:t>
            </a:r>
            <a:r>
              <a:rPr lang="it-IT" dirty="0" smtClean="0"/>
              <a:t>.</a:t>
            </a:r>
          </a:p>
          <a:p>
            <a:pPr lvl="1"/>
            <a:r>
              <a:rPr lang="it-IT" dirty="0" smtClean="0"/>
              <a:t>Trust relations </a:t>
            </a:r>
            <a:r>
              <a:rPr lang="it-IT" dirty="0" err="1" smtClean="0"/>
              <a:t>among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useful</a:t>
            </a:r>
            <a:r>
              <a:rPr lang="it-IT" dirty="0" smtClean="0"/>
              <a:t> to deal with security</a:t>
            </a:r>
          </a:p>
          <a:p>
            <a:pPr lvl="1"/>
            <a:r>
              <a:rPr lang="it-IT" dirty="0" err="1" smtClean="0"/>
              <a:t>Reasoning</a:t>
            </a:r>
            <a:r>
              <a:rPr lang="it-IT" dirty="0" smtClean="0"/>
              <a:t> </a:t>
            </a:r>
            <a:r>
              <a:rPr lang="it-IT" dirty="0" err="1" smtClean="0"/>
              <a:t>identify</a:t>
            </a:r>
            <a:r>
              <a:rPr lang="it-IT" dirty="0" smtClean="0"/>
              <a:t> best </a:t>
            </a:r>
            <a:r>
              <a:rPr lang="it-IT" dirty="0" err="1" smtClean="0"/>
              <a:t>solution</a:t>
            </a:r>
            <a:r>
              <a:rPr lang="it-IT" dirty="0" smtClean="0"/>
              <a:t> to </a:t>
            </a:r>
            <a:r>
              <a:rPr lang="it-IT" dirty="0" err="1" smtClean="0"/>
              <a:t>achieve</a:t>
            </a:r>
            <a:r>
              <a:rPr lang="it-IT" dirty="0" smtClean="0"/>
              <a:t> high-</a:t>
            </a:r>
            <a:r>
              <a:rPr lang="it-IT" dirty="0" err="1" smtClean="0"/>
              <a:t>level</a:t>
            </a:r>
            <a:r>
              <a:rPr lang="it-IT" dirty="0" smtClean="0"/>
              <a:t> </a:t>
            </a:r>
            <a:r>
              <a:rPr lang="it-IT" dirty="0" err="1" smtClean="0"/>
              <a:t>goals</a:t>
            </a:r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8F47-3CD1-448A-BAAF-D8461E286DC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Enter</a:t>
            </a:r>
            <a:r>
              <a:rPr lang="it-IT" dirty="0" smtClean="0"/>
              <a:t> Socio-Technical Systems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eRISE 2011 - Massacci and Asnar</a:t>
            </a:r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sz="2400" dirty="0" smtClean="0"/>
              <a:t>Repeat until happy</a:t>
            </a:r>
          </a:p>
          <a:p>
            <a:pPr lvl="1"/>
            <a:r>
              <a:rPr lang="it-IT" sz="2000" dirty="0" smtClean="0"/>
              <a:t>Modelling Process</a:t>
            </a:r>
          </a:p>
          <a:p>
            <a:pPr lvl="2"/>
            <a:r>
              <a:rPr lang="it-IT" sz="2000" dirty="0" smtClean="0"/>
              <a:t>Construct a model of the socio-technical system</a:t>
            </a:r>
          </a:p>
          <a:p>
            <a:pPr lvl="2"/>
            <a:r>
              <a:rPr lang="it-IT" sz="2000" dirty="0" smtClean="0"/>
              <a:t>Actors, Goals, Trust, Assignment of responsibilities, risks etc.</a:t>
            </a:r>
          </a:p>
          <a:p>
            <a:pPr lvl="1"/>
            <a:r>
              <a:rPr lang="it-IT" sz="2000" dirty="0" smtClean="0"/>
              <a:t>Reasoning Process</a:t>
            </a:r>
          </a:p>
          <a:p>
            <a:pPr lvl="2"/>
            <a:r>
              <a:rPr lang="it-IT" sz="2000" dirty="0" smtClean="0"/>
              <a:t>Analyze the model to see if we achieve certain qualities</a:t>
            </a:r>
          </a:p>
          <a:p>
            <a:pPr lvl="3"/>
            <a:r>
              <a:rPr lang="it-IT" sz="1600" dirty="0" smtClean="0"/>
              <a:t>E.g. Fulfillment of strategic goals for an actor does not depend on another actor who it is not trusted to do his part of the scheme</a:t>
            </a:r>
          </a:p>
          <a:p>
            <a:pPr lvl="1"/>
            <a:r>
              <a:rPr lang="it-IT" sz="2000" dirty="0" smtClean="0"/>
              <a:t>Refine the model</a:t>
            </a:r>
          </a:p>
          <a:p>
            <a:r>
              <a:rPr lang="it-IT" sz="2400" dirty="0" smtClean="0"/>
              <a:t>What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interesting</a:t>
            </a:r>
            <a:r>
              <a:rPr lang="it-IT" sz="2400" dirty="0" smtClean="0"/>
              <a:t> </a:t>
            </a:r>
            <a:r>
              <a:rPr lang="it-IT" sz="2400" dirty="0" err="1" smtClean="0"/>
              <a:t>here</a:t>
            </a:r>
            <a:r>
              <a:rPr lang="it-IT" sz="2400" dirty="0" smtClean="0"/>
              <a:t>?</a:t>
            </a:r>
          </a:p>
          <a:p>
            <a:pPr lvl="1"/>
            <a:r>
              <a:rPr lang="it-IT" sz="2000" b="1" dirty="0" smtClean="0"/>
              <a:t>Security </a:t>
            </a:r>
            <a:r>
              <a:rPr lang="it-IT" sz="2000" b="1" dirty="0" err="1" smtClean="0"/>
              <a:t>Properties</a:t>
            </a:r>
            <a:endParaRPr lang="it-IT" sz="2000" b="1" dirty="0" smtClean="0"/>
          </a:p>
          <a:p>
            <a:pPr lvl="1"/>
            <a:r>
              <a:rPr lang="it-IT" sz="2000" dirty="0" err="1" smtClean="0"/>
              <a:t>Each</a:t>
            </a:r>
            <a:r>
              <a:rPr lang="it-IT" sz="2000" dirty="0" smtClean="0"/>
              <a:t> </a:t>
            </a:r>
            <a:r>
              <a:rPr lang="it-IT" sz="2000" dirty="0" err="1" smtClean="0"/>
              <a:t>socio-technical</a:t>
            </a:r>
            <a:r>
              <a:rPr lang="it-IT" sz="2000" dirty="0" smtClean="0"/>
              <a:t> system </a:t>
            </a:r>
            <a:r>
              <a:rPr lang="it-IT" sz="2000" dirty="0" err="1" smtClean="0"/>
              <a:t>has</a:t>
            </a:r>
            <a:r>
              <a:rPr lang="it-IT" sz="2000" dirty="0" smtClean="0"/>
              <a:t> some </a:t>
            </a:r>
            <a:r>
              <a:rPr lang="it-IT" sz="2000" b="1" dirty="0" err="1" smtClean="0"/>
              <a:t>assets</a:t>
            </a:r>
            <a:r>
              <a:rPr lang="it-IT" sz="2000" dirty="0" smtClean="0"/>
              <a:t> and </a:t>
            </a:r>
            <a:r>
              <a:rPr lang="it-IT" sz="2000" dirty="0" err="1" smtClean="0"/>
              <a:t>we</a:t>
            </a:r>
            <a:r>
              <a:rPr lang="it-IT" sz="2000" dirty="0" smtClean="0"/>
              <a:t> </a:t>
            </a:r>
            <a:r>
              <a:rPr lang="it-IT" sz="2000" dirty="0" err="1" smtClean="0"/>
              <a:t>want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protect</a:t>
            </a:r>
            <a:r>
              <a:rPr lang="it-IT" sz="2000" dirty="0" smtClean="0"/>
              <a:t> </a:t>
            </a:r>
            <a:r>
              <a:rPr lang="it-IT" sz="2000" dirty="0" err="1" smtClean="0"/>
              <a:t>them</a:t>
            </a:r>
            <a:endParaRPr lang="it-IT" sz="2000" dirty="0" smtClean="0"/>
          </a:p>
          <a:p>
            <a:pPr lvl="2"/>
            <a:r>
              <a:rPr lang="it-IT" sz="1800" dirty="0" err="1" smtClean="0"/>
              <a:t>Confidentiality</a:t>
            </a:r>
            <a:r>
              <a:rPr lang="it-IT" sz="1800" dirty="0" smtClean="0"/>
              <a:t> of some data</a:t>
            </a:r>
          </a:p>
          <a:p>
            <a:pPr lvl="2"/>
            <a:r>
              <a:rPr lang="it-IT" sz="1800" dirty="0" err="1" smtClean="0"/>
              <a:t>Integrity</a:t>
            </a:r>
            <a:r>
              <a:rPr lang="it-IT" sz="1800" dirty="0" smtClean="0"/>
              <a:t> of some procedure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88F47-3CD1-448A-BAAF-D8461E286DC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overall process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eRISE 2011 - Massacci and Asnar</a:t>
            </a:r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" b="-1658"/>
          <a:stretch/>
        </p:blipFill>
        <p:spPr>
          <a:xfrm>
            <a:off x="1219200" y="1447800"/>
            <a:ext cx="7340524" cy="5181600"/>
          </a:xfrm>
        </p:spPr>
      </p:pic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it-IT" sz="1200" dirty="0">
                <a:solidFill>
                  <a:srgbClr val="008000"/>
                </a:solidFill>
              </a:rPr>
              <a:t>►</a:t>
            </a:r>
            <a:r>
              <a:rPr lang="it-IT" sz="1200" dirty="0">
                <a:solidFill>
                  <a:schemeClr val="folHlink"/>
                </a:solidFill>
              </a:rPr>
              <a:t> </a:t>
            </a:r>
            <a:fld id="{CC515ECA-91C5-294F-A6F9-E333265525D9}" type="slidenum">
              <a:rPr lang="it-IT" sz="1200"/>
              <a:pPr/>
              <a:t>9</a:t>
            </a:fld>
            <a:endParaRPr lang="it-IT" sz="1200" dirty="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 Narrow" charset="0"/>
                <a:ea typeface="ＭＳ Ｐゴシック" charset="0"/>
                <a:cs typeface="ＭＳ Ｐゴシック" charset="0"/>
              </a:rPr>
              <a:t>Basic </a:t>
            </a:r>
            <a:r>
              <a:rPr lang="it-IT" dirty="0" err="1">
                <a:latin typeface="Arial Narrow" charset="0"/>
                <a:ea typeface="ＭＳ Ｐゴシック" charset="0"/>
                <a:cs typeface="ＭＳ Ｐゴシック" charset="0"/>
              </a:rPr>
              <a:t>Methodology</a:t>
            </a:r>
            <a:r>
              <a:rPr lang="it-IT" dirty="0">
                <a:latin typeface="Arial Narrow" charset="0"/>
                <a:ea typeface="ＭＳ Ｐゴシック" charset="0"/>
                <a:cs typeface="ＭＳ Ｐゴシック" charset="0"/>
              </a:rPr>
              <a:t> for Single-</a:t>
            </a:r>
            <a:r>
              <a:rPr lang="it-IT" dirty="0" err="1">
                <a:latin typeface="Arial Narrow" charset="0"/>
                <a:ea typeface="ＭＳ Ｐゴシック" charset="0"/>
                <a:cs typeface="ＭＳ Ｐゴシック" charset="0"/>
              </a:rPr>
              <a:t>Actor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eRISE 2011 - Massacci and Asnar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484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image" Target="../media/image8.jpeg"/><Relationship Id="rId2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SecureChange_prez_layout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SSOS">
  <a:themeElements>
    <a:clrScheme name="Personalizzato 4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ersonalizzato 4">
    <a:dk1>
      <a:sysClr val="windowText" lastClr="000000"/>
    </a:dk1>
    <a:lt1>
      <a:sysClr val="window" lastClr="FFFFFF"/>
    </a:lt1>
    <a:dk2>
      <a:srgbClr val="1F497D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2011-04-19 rome-day1-introductory</Template>
  <TotalTime>540</TotalTime>
  <Words>1883</Words>
  <Application>Microsoft Macintosh PowerPoint</Application>
  <PresentationFormat>On-screen Show (4:3)</PresentationFormat>
  <Paragraphs>266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SecureChange_prez_layout (2)</vt:lpstr>
      <vt:lpstr>Equity</vt:lpstr>
      <vt:lpstr>NESSOS</vt:lpstr>
      <vt:lpstr>DESIGNER WORKSHOP  A Quick Introduction to METHODOLOGY AND MODELS FOR SI* Security </vt:lpstr>
      <vt:lpstr>SYSTEM Engineering</vt:lpstr>
      <vt:lpstr>THALES Eng. Process (super-simplified)</vt:lpstr>
      <vt:lpstr>Security And risk Engineering</vt:lpstr>
      <vt:lpstr>Security And risk Engineering</vt:lpstr>
      <vt:lpstr>What you are going to Do here</vt:lpstr>
      <vt:lpstr>Enter Socio-Technical Systems</vt:lpstr>
      <vt:lpstr>The overall process</vt:lpstr>
      <vt:lpstr>Basic Methodology for Single-Actor</vt:lpstr>
      <vt:lpstr>Basic Methodology for Multi-Actor</vt:lpstr>
      <vt:lpstr>The Modelling Process</vt:lpstr>
      <vt:lpstr>SI* Modeling language</vt:lpstr>
      <vt:lpstr>THE BRITISH ENCYCLOPEDIA SYNDROME</vt:lpstr>
      <vt:lpstr>CONCEPTS AND GRAPHICAL REPRERESENTATION</vt:lpstr>
      <vt:lpstr>Actor: agent and role</vt:lpstr>
      <vt:lpstr>Goals/Objectives/Requirements</vt:lpstr>
      <vt:lpstr>Delegation of execution (Dependency)</vt:lpstr>
      <vt:lpstr>Trust modeling</vt:lpstr>
      <vt:lpstr>Modeling side-effects</vt:lpstr>
      <vt:lpstr>Reasoning Example</vt:lpstr>
      <vt:lpstr>Properties of Design</vt:lpstr>
      <vt:lpstr>Properties of Design (II)</vt:lpstr>
      <vt:lpstr>EVENT BASED RISK MODELLING</vt:lpstr>
      <vt:lpstr>Modelling EVENT-BASED Risks</vt:lpstr>
      <vt:lpstr>Target for the day - Rationale</vt:lpstr>
      <vt:lpstr>Target for the day - Rationale</vt:lpstr>
      <vt:lpstr>Si* Tool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Observable Rule Representation</dc:title>
  <dc:creator>minhsang</dc:creator>
  <cp:lastModifiedBy>Yudistira Asnar</cp:lastModifiedBy>
  <cp:revision>80</cp:revision>
  <cp:lastPrinted>2011-03-28T11:42:00Z</cp:lastPrinted>
  <dcterms:created xsi:type="dcterms:W3CDTF">2011-03-28T11:01:38Z</dcterms:created>
  <dcterms:modified xsi:type="dcterms:W3CDTF">2011-05-16T12:15:57Z</dcterms:modified>
</cp:coreProperties>
</file>