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30" r:id="rId2"/>
    <p:sldId id="331" r:id="rId3"/>
    <p:sldId id="332" r:id="rId4"/>
    <p:sldId id="333" r:id="rId5"/>
    <p:sldId id="350" r:id="rId6"/>
    <p:sldId id="354" r:id="rId7"/>
    <p:sldId id="356" r:id="rId8"/>
    <p:sldId id="355" r:id="rId9"/>
    <p:sldId id="334" r:id="rId10"/>
    <p:sldId id="335" r:id="rId11"/>
    <p:sldId id="336" r:id="rId12"/>
    <p:sldId id="337" r:id="rId13"/>
    <p:sldId id="351" r:id="rId14"/>
    <p:sldId id="338" r:id="rId15"/>
    <p:sldId id="339" r:id="rId16"/>
    <p:sldId id="340" r:id="rId17"/>
    <p:sldId id="341" r:id="rId18"/>
    <p:sldId id="352" r:id="rId19"/>
    <p:sldId id="342" r:id="rId20"/>
    <p:sldId id="343" r:id="rId21"/>
    <p:sldId id="344" r:id="rId22"/>
    <p:sldId id="345" r:id="rId23"/>
    <p:sldId id="346" r:id="rId24"/>
    <p:sldId id="347" r:id="rId25"/>
    <p:sldId id="353" r:id="rId26"/>
    <p:sldId id="348" r:id="rId27"/>
    <p:sldId id="360" r:id="rId28"/>
    <p:sldId id="362" r:id="rId29"/>
    <p:sldId id="361" r:id="rId30"/>
    <p:sldId id="357" r:id="rId31"/>
    <p:sldId id="358" r:id="rId32"/>
    <p:sldId id="359" r:id="rId33"/>
    <p:sldId id="349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9725" autoAdjust="0"/>
  </p:normalViewPr>
  <p:slideViewPr>
    <p:cSldViewPr snapToGrid="0" snapToObjects="1">
      <p:cViewPr>
        <p:scale>
          <a:sx n="112" d="100"/>
          <a:sy n="112" d="100"/>
        </p:scale>
        <p:origin x="-1308" y="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F4882-C733-B746-88CC-A55B353E5072}" type="datetimeFigureOut">
              <a:rPr lang="it-IT" smtClean="0"/>
              <a:pPr/>
              <a:t>15/09/2015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57FD0-325B-CE47-9119-A3A7452CFAF8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31712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37933-E099-BC4B-ADE0-B9DE566B7E92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07BD0-CCDD-6F40-AC62-E6B4AA67FA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05511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Undergraduate </a:t>
            </a:r>
            <a:r>
              <a:rPr lang="en-US" dirty="0" err="1" smtClean="0"/>
              <a:t>programme</a:t>
            </a:r>
            <a:r>
              <a:rPr lang="en-US" smtClean="0"/>
              <a:t> in Computer sciences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4BE2E1-8E16-4BC8-BE60-2B544F2C915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7947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Undergraduate programme in Computer sciences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4BE2E1-8E16-4BC8-BE60-2B544F2C915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8181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i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Undergraduate programme in Computer sciences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4BE2E1-8E16-4BC8-BE60-2B544F2C915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807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Undergraduate programme in Computer sciences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4BE2E1-8E16-4BC8-BE60-2B544F2C915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0174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 smtClean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Undergraduate programme in Computer sciences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4BE2E1-8E16-4BC8-BE60-2B544F2C915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0781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Undergraduate programme in Computer sciences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4BE2E1-8E16-4BC8-BE60-2B544F2C915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0626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Undergraduate programme in Computer sciences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4BE2E1-8E16-4BC8-BE60-2B544F2C915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76300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Undergraduate programme in Computer sciences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4BE2E1-8E16-4BC8-BE60-2B544F2C915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73343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Undergraduate programme in Computer sciences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4BE2E1-8E16-4BC8-BE60-2B544F2C915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8064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323C4-637A-B948-B2BA-DE7AD67A8980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C23-C840-F64A-868D-8B0138AB6D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803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F00D-EC33-9241-AEF4-82CA652986A5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C23-C840-F64A-868D-8B0138AB6D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8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D7795-2659-734A-8741-9D52C3E05EB7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C23-C840-F64A-868D-8B0138AB6D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4096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2271-1B05-C345-8E19-B43B10A869AC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C23-C840-F64A-868D-8B0138AB6D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326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351F-BC0B-3D40-B9CA-DAC05FB9A78E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C23-C840-F64A-868D-8B0138AB6D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110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A6DAE-5513-3349-868F-0428B8C6EE17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C23-C840-F64A-868D-8B0138AB6D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0515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406B-6000-1741-A59E-FF002FAD05B8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C23-C840-F64A-868D-8B0138AB6D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935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EF3A-A837-DA4A-942B-745B55EAE0C8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C23-C840-F64A-868D-8B0138AB6D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496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8667-98F3-9047-9F6D-562F48852F8E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C23-C840-F64A-868D-8B0138AB6D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5634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D569-4F7C-4D4C-B2E4-521EF32641C7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C23-C840-F64A-868D-8B0138AB6D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3001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0BFC-32E8-6F4D-92AF-BB77DE4874F4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C23-C840-F64A-868D-8B0138AB6D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783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6C40-E401-2E44-8FE2-083AC536072B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C23-C840-F64A-868D-8B0138AB6D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4026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Master </a:t>
            </a:r>
            <a:r>
              <a:rPr lang="it-IT" dirty="0" err="1" smtClean="0"/>
              <a:t>title</a:t>
            </a:r>
            <a:r>
              <a:rPr lang="it-IT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Click to </a:t>
            </a:r>
            <a:r>
              <a:rPr lang="it-IT" dirty="0" err="1" smtClean="0"/>
              <a:t>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  <a:p>
            <a:pPr lvl="1"/>
            <a:r>
              <a:rPr lang="it-IT" dirty="0" smtClean="0"/>
              <a:t>Second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smtClean="0"/>
              <a:t>Third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C8F26-350B-324C-8E1C-72DCE26768CD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0CC23-C840-F64A-868D-8B0138AB6D4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7332" y="93821"/>
            <a:ext cx="1765037" cy="520686"/>
          </a:xfrm>
          <a:prstGeom prst="rect">
            <a:avLst/>
          </a:prstGeom>
        </p:spPr>
      </p:pic>
      <p:pic>
        <p:nvPicPr>
          <p:cNvPr id="10" name="Picture 1"/>
          <p:cNvPicPr>
            <a:picLocks noChangeAspect="1" noChangeArrowheads="1"/>
          </p:cNvPicPr>
          <p:nvPr userDrawn="1"/>
        </p:nvPicPr>
        <p:blipFill>
          <a:blip r:embed="rId15"/>
          <a:srcRect r="63736"/>
          <a:stretch>
            <a:fillRect/>
          </a:stretch>
        </p:blipFill>
        <p:spPr bwMode="auto">
          <a:xfrm>
            <a:off x="7600270" y="0"/>
            <a:ext cx="1543730" cy="724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86907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1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Security </a:t>
            </a:r>
            <a:r>
              <a:rPr lang="it-IT" dirty="0" err="1" smtClean="0"/>
              <a:t>Engineering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Fall 2015</a:t>
            </a:r>
            <a:endParaRPr lang="it-IT" sz="2000" dirty="0" smtClean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Lecture</a:t>
            </a:r>
            <a:r>
              <a:rPr lang="it-IT" dirty="0" smtClean="0"/>
              <a:t> 02 –  </a:t>
            </a:r>
            <a:r>
              <a:rPr lang="it-IT" dirty="0" err="1" smtClean="0"/>
              <a:t>Terminology</a:t>
            </a:r>
            <a:endParaRPr lang="it-IT" dirty="0" smtClean="0"/>
          </a:p>
          <a:p>
            <a:r>
              <a:rPr lang="it-IT" dirty="0" smtClean="0"/>
              <a:t>Fabio Massacci</a:t>
            </a:r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E2A36-683D-3249-9C7E-50B72495226C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C23-C840-F64A-868D-8B0138AB6D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323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The CIA Triad: Integrity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Data </a:t>
            </a:r>
            <a:r>
              <a:rPr lang="it-IT" dirty="0" err="1" smtClean="0"/>
              <a:t>Integrity</a:t>
            </a:r>
            <a:r>
              <a:rPr lang="it-IT" dirty="0" smtClean="0"/>
              <a:t>: </a:t>
            </a:r>
          </a:p>
          <a:p>
            <a:pPr lvl="1"/>
            <a:r>
              <a:rPr lang="it-IT" dirty="0" smtClean="0"/>
              <a:t>data are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modified</a:t>
            </a:r>
            <a:r>
              <a:rPr lang="it-IT" dirty="0" smtClean="0"/>
              <a:t> by </a:t>
            </a:r>
            <a:r>
              <a:rPr lang="it-IT" dirty="0" err="1" smtClean="0"/>
              <a:t>unauthorized</a:t>
            </a:r>
            <a:r>
              <a:rPr lang="it-IT" dirty="0" smtClean="0"/>
              <a:t> </a:t>
            </a:r>
            <a:r>
              <a:rPr lang="it-IT" dirty="0" err="1" smtClean="0"/>
              <a:t>individuals</a:t>
            </a:r>
            <a:endParaRPr lang="it-IT" dirty="0" smtClean="0"/>
          </a:p>
          <a:p>
            <a:r>
              <a:rPr lang="it-IT" dirty="0" smtClean="0"/>
              <a:t>System </a:t>
            </a:r>
            <a:r>
              <a:rPr lang="it-IT" dirty="0" err="1" smtClean="0"/>
              <a:t>Integrity</a:t>
            </a:r>
            <a:r>
              <a:rPr lang="it-IT" dirty="0" smtClean="0"/>
              <a:t>:</a:t>
            </a:r>
          </a:p>
          <a:p>
            <a:pPr lvl="1"/>
            <a:r>
              <a:rPr lang="it-IT" dirty="0" err="1" smtClean="0"/>
              <a:t>system</a:t>
            </a:r>
            <a:r>
              <a:rPr lang="it-IT" dirty="0" smtClean="0"/>
              <a:t> </a:t>
            </a:r>
            <a:r>
              <a:rPr lang="it-IT" dirty="0" err="1" smtClean="0"/>
              <a:t>performs</a:t>
            </a:r>
            <a:r>
              <a:rPr lang="it-IT" dirty="0" smtClean="0"/>
              <a:t> </a:t>
            </a: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intended</a:t>
            </a:r>
            <a:r>
              <a:rPr lang="it-IT" dirty="0" smtClean="0"/>
              <a:t> </a:t>
            </a:r>
            <a:r>
              <a:rPr lang="it-IT" dirty="0" err="1" smtClean="0"/>
              <a:t>functions</a:t>
            </a:r>
            <a:r>
              <a:rPr lang="it-IT" dirty="0" smtClean="0"/>
              <a:t> in an </a:t>
            </a:r>
            <a:r>
              <a:rPr lang="it-IT" dirty="0" err="1" smtClean="0"/>
              <a:t>unimpaired</a:t>
            </a:r>
            <a:r>
              <a:rPr lang="it-IT" dirty="0" smtClean="0"/>
              <a:t> </a:t>
            </a:r>
            <a:r>
              <a:rPr lang="it-IT" dirty="0" err="1" smtClean="0"/>
              <a:t>manner</a:t>
            </a:r>
            <a:r>
              <a:rPr lang="it-IT" dirty="0" smtClean="0"/>
              <a:t>, free from deliberate or </a:t>
            </a:r>
            <a:r>
              <a:rPr lang="it-IT" dirty="0" err="1" smtClean="0"/>
              <a:t>inadvertent</a:t>
            </a:r>
            <a:r>
              <a:rPr lang="it-IT" dirty="0" smtClean="0"/>
              <a:t> </a:t>
            </a:r>
            <a:r>
              <a:rPr lang="it-IT" dirty="0" err="1" smtClean="0"/>
              <a:t>unauthorized</a:t>
            </a:r>
            <a:r>
              <a:rPr lang="it-IT" dirty="0" smtClean="0"/>
              <a:t> </a:t>
            </a:r>
            <a:r>
              <a:rPr lang="it-IT" dirty="0" err="1" smtClean="0"/>
              <a:t>manipulation</a:t>
            </a:r>
            <a:r>
              <a:rPr lang="it-IT" dirty="0" smtClean="0"/>
              <a:t> of the </a:t>
            </a:r>
            <a:r>
              <a:rPr lang="it-IT" dirty="0" err="1" smtClean="0"/>
              <a:t>system</a:t>
            </a:r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BED7-7BEA-804C-A1B5-3AD2D1C2E510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► </a:t>
            </a:r>
            <a:fld id="{9B5D8EF3-EEE6-4869-B9DB-731B6EC0BC79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7139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The CIA Triad: Availability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Availability</a:t>
            </a:r>
            <a:endParaRPr lang="it-IT" dirty="0" smtClean="0"/>
          </a:p>
          <a:p>
            <a:pPr lvl="1"/>
            <a:r>
              <a:rPr lang="it-IT" dirty="0" err="1" smtClean="0"/>
              <a:t>ensuring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a </a:t>
            </a:r>
            <a:r>
              <a:rPr lang="it-IT" dirty="0" err="1" smtClean="0"/>
              <a:t>resource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accessible</a:t>
            </a:r>
            <a:r>
              <a:rPr lang="it-IT" dirty="0" smtClean="0"/>
              <a:t> and </a:t>
            </a:r>
            <a:r>
              <a:rPr lang="it-IT" dirty="0" err="1" smtClean="0"/>
              <a:t>usable</a:t>
            </a:r>
            <a:r>
              <a:rPr lang="it-IT" dirty="0" smtClean="0"/>
              <a:t> by an </a:t>
            </a:r>
            <a:r>
              <a:rPr lang="it-IT" dirty="0" err="1" smtClean="0"/>
              <a:t>authorized</a:t>
            </a:r>
            <a:r>
              <a:rPr lang="it-IT" dirty="0" smtClean="0"/>
              <a:t> </a:t>
            </a:r>
            <a:r>
              <a:rPr lang="it-IT" dirty="0" err="1" smtClean="0"/>
              <a:t>entity</a:t>
            </a:r>
            <a:r>
              <a:rPr lang="it-IT" dirty="0" smtClean="0"/>
              <a:t> </a:t>
            </a:r>
          </a:p>
          <a:p>
            <a:pPr lvl="1"/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concerns</a:t>
            </a:r>
            <a:r>
              <a:rPr lang="it-IT" dirty="0" smtClean="0"/>
              <a:t> </a:t>
            </a:r>
            <a:r>
              <a:rPr lang="it-IT" dirty="0" err="1" smtClean="0"/>
              <a:t>intentional</a:t>
            </a:r>
            <a:r>
              <a:rPr lang="it-IT" dirty="0" smtClean="0"/>
              <a:t> </a:t>
            </a:r>
            <a:r>
              <a:rPr lang="it-IT" dirty="0" err="1" smtClean="0"/>
              <a:t>failures</a:t>
            </a:r>
            <a:r>
              <a:rPr lang="it-IT" dirty="0" smtClean="0"/>
              <a:t> </a:t>
            </a:r>
            <a:r>
              <a:rPr lang="it-IT" dirty="0" err="1" smtClean="0"/>
              <a:t>caused</a:t>
            </a:r>
            <a:r>
              <a:rPr lang="it-IT" dirty="0" smtClean="0"/>
              <a:t> by a human </a:t>
            </a:r>
          </a:p>
          <a:p>
            <a:r>
              <a:rPr lang="it-IT" dirty="0" smtClean="0"/>
              <a:t>Reliability</a:t>
            </a:r>
          </a:p>
          <a:p>
            <a:pPr lvl="1"/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concerns</a:t>
            </a:r>
            <a:r>
              <a:rPr lang="it-IT" dirty="0" smtClean="0"/>
              <a:t> </a:t>
            </a:r>
            <a:r>
              <a:rPr lang="it-IT" dirty="0" err="1" smtClean="0"/>
              <a:t>accidental</a:t>
            </a:r>
            <a:r>
              <a:rPr lang="it-IT" dirty="0" smtClean="0"/>
              <a:t> </a:t>
            </a:r>
            <a:r>
              <a:rPr lang="it-IT" dirty="0" err="1" smtClean="0"/>
              <a:t>sofware</a:t>
            </a:r>
            <a:r>
              <a:rPr lang="it-IT" dirty="0" smtClean="0"/>
              <a:t>, hardware, </a:t>
            </a:r>
            <a:r>
              <a:rPr lang="it-IT" dirty="0" err="1" smtClean="0"/>
              <a:t>communication</a:t>
            </a:r>
            <a:r>
              <a:rPr lang="it-IT" dirty="0" smtClean="0"/>
              <a:t> </a:t>
            </a:r>
            <a:r>
              <a:rPr lang="it-IT" dirty="0" err="1" smtClean="0"/>
              <a:t>failures</a:t>
            </a:r>
            <a:endParaRPr lang="it-IT" dirty="0" smtClean="0"/>
          </a:p>
          <a:p>
            <a:pPr lvl="1"/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9B76-AD9A-464D-AC61-73076E290A91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► </a:t>
            </a:r>
            <a:fld id="{9B5D8EF3-EEE6-4869-B9DB-731B6EC0BC79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6017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Properties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err="1" smtClean="0"/>
              <a:t>Accountability</a:t>
            </a:r>
            <a:endParaRPr lang="it-IT" dirty="0" smtClean="0"/>
          </a:p>
          <a:p>
            <a:pPr lvl="1"/>
            <a:r>
              <a:rPr lang="it-IT" dirty="0" smtClean="0"/>
              <a:t>the </a:t>
            </a:r>
            <a:r>
              <a:rPr lang="it-IT" dirty="0" err="1" smtClean="0"/>
              <a:t>property</a:t>
            </a:r>
            <a:r>
              <a:rPr lang="it-IT" dirty="0" smtClean="0"/>
              <a:t> of </a:t>
            </a:r>
            <a:r>
              <a:rPr lang="it-IT" dirty="0" err="1" smtClean="0"/>
              <a:t>tracing</a:t>
            </a:r>
            <a:r>
              <a:rPr lang="it-IT" dirty="0" smtClean="0"/>
              <a:t> security </a:t>
            </a:r>
            <a:r>
              <a:rPr lang="it-IT" dirty="0" err="1" smtClean="0"/>
              <a:t>related</a:t>
            </a:r>
            <a:r>
              <a:rPr lang="it-IT" dirty="0" smtClean="0"/>
              <a:t> </a:t>
            </a:r>
            <a:r>
              <a:rPr lang="it-IT" dirty="0" err="1" smtClean="0"/>
              <a:t>actions</a:t>
            </a:r>
            <a:r>
              <a:rPr lang="it-IT" dirty="0" smtClean="0"/>
              <a:t>/</a:t>
            </a:r>
            <a:r>
              <a:rPr lang="it-IT" dirty="0" err="1" smtClean="0"/>
              <a:t>events</a:t>
            </a:r>
            <a:r>
              <a:rPr lang="it-IT" dirty="0" smtClean="0"/>
              <a:t> to the </a:t>
            </a:r>
            <a:r>
              <a:rPr lang="it-IT" dirty="0" err="1" smtClean="0"/>
              <a:t>responsible</a:t>
            </a:r>
            <a:r>
              <a:rPr lang="it-IT" dirty="0" smtClean="0"/>
              <a:t> </a:t>
            </a:r>
            <a:r>
              <a:rPr lang="it-IT" dirty="0" err="1" smtClean="0"/>
              <a:t>entity</a:t>
            </a:r>
            <a:endParaRPr lang="it-IT" dirty="0" smtClean="0"/>
          </a:p>
          <a:p>
            <a:r>
              <a:rPr lang="it-IT" dirty="0" smtClean="0"/>
              <a:t>Non-</a:t>
            </a:r>
            <a:r>
              <a:rPr lang="it-IT" dirty="0" err="1" smtClean="0"/>
              <a:t>repudiation</a:t>
            </a:r>
            <a:r>
              <a:rPr lang="it-IT" dirty="0" smtClean="0"/>
              <a:t> </a:t>
            </a:r>
          </a:p>
          <a:p>
            <a:pPr lvl="1"/>
            <a:r>
              <a:rPr lang="it-IT" dirty="0" smtClean="0"/>
              <a:t>the </a:t>
            </a:r>
            <a:r>
              <a:rPr lang="it-IT" dirty="0" err="1" smtClean="0"/>
              <a:t>property</a:t>
            </a:r>
            <a:r>
              <a:rPr lang="it-IT" dirty="0" smtClean="0"/>
              <a:t> of </a:t>
            </a:r>
            <a:r>
              <a:rPr lang="it-IT" dirty="0" err="1" smtClean="0"/>
              <a:t>having</a:t>
            </a:r>
            <a:r>
              <a:rPr lang="it-IT" dirty="0" smtClean="0"/>
              <a:t> </a:t>
            </a:r>
            <a:r>
              <a:rPr lang="it-IT" dirty="0" err="1" smtClean="0"/>
              <a:t>unforgeable</a:t>
            </a:r>
            <a:r>
              <a:rPr lang="it-IT" dirty="0" smtClean="0"/>
              <a:t> </a:t>
            </a:r>
            <a:r>
              <a:rPr lang="it-IT" dirty="0" err="1" smtClean="0"/>
              <a:t>evidence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an </a:t>
            </a:r>
            <a:r>
              <a:rPr lang="it-IT" dirty="0" err="1" smtClean="0"/>
              <a:t>event</a:t>
            </a:r>
            <a:r>
              <a:rPr lang="it-IT" dirty="0" smtClean="0"/>
              <a:t>/</a:t>
            </a:r>
            <a:r>
              <a:rPr lang="it-IT" dirty="0" err="1" smtClean="0"/>
              <a:t>action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occured</a:t>
            </a:r>
            <a:endParaRPr lang="it-IT" dirty="0" smtClean="0"/>
          </a:p>
          <a:p>
            <a:pPr lvl="1"/>
            <a:r>
              <a:rPr lang="it-IT" dirty="0" smtClean="0"/>
              <a:t>non-</a:t>
            </a:r>
            <a:r>
              <a:rPr lang="it-IT" dirty="0" err="1" smtClean="0"/>
              <a:t>repudiation</a:t>
            </a:r>
            <a:r>
              <a:rPr lang="it-IT" dirty="0" smtClean="0"/>
              <a:t>  of </a:t>
            </a:r>
            <a:r>
              <a:rPr lang="it-IT" dirty="0" err="1" smtClean="0"/>
              <a:t>origin</a:t>
            </a:r>
            <a:r>
              <a:rPr lang="it-IT" dirty="0" smtClean="0"/>
              <a:t>,  non </a:t>
            </a:r>
            <a:r>
              <a:rPr lang="it-IT" dirty="0" err="1" smtClean="0"/>
              <a:t>repudiation</a:t>
            </a:r>
            <a:r>
              <a:rPr lang="it-IT" dirty="0" smtClean="0"/>
              <a:t> of delivery</a:t>
            </a:r>
          </a:p>
          <a:p>
            <a:r>
              <a:rPr lang="it-IT" dirty="0"/>
              <a:t>“Privacy” </a:t>
            </a:r>
            <a:r>
              <a:rPr lang="it-IT" dirty="0" smtClean="0"/>
              <a:t>(</a:t>
            </a:r>
            <a:r>
              <a:rPr lang="it-IT" dirty="0" err="1" smtClean="0"/>
              <a:t>Often</a:t>
            </a:r>
            <a:r>
              <a:rPr lang="it-IT" dirty="0" smtClean="0"/>
              <a:t> </a:t>
            </a:r>
            <a:r>
              <a:rPr lang="it-IT" dirty="0" err="1" smtClean="0"/>
              <a:t>grouped</a:t>
            </a:r>
            <a:r>
              <a:rPr lang="it-IT" dirty="0" smtClean="0"/>
              <a:t> with </a:t>
            </a:r>
            <a:r>
              <a:rPr lang="it-IT" dirty="0" err="1"/>
              <a:t>confidentiality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 the right of an </a:t>
            </a:r>
            <a:r>
              <a:rPr lang="it-IT" dirty="0" err="1"/>
              <a:t>individual</a:t>
            </a:r>
            <a:r>
              <a:rPr lang="it-IT" dirty="0"/>
              <a:t> to control </a:t>
            </a:r>
            <a:r>
              <a:rPr lang="it-IT" dirty="0" err="1"/>
              <a:t>what</a:t>
            </a:r>
            <a:r>
              <a:rPr lang="it-IT" dirty="0"/>
              <a:t> data are </a:t>
            </a:r>
            <a:r>
              <a:rPr lang="it-IT" dirty="0" err="1"/>
              <a:t>collected</a:t>
            </a:r>
            <a:r>
              <a:rPr lang="it-IT" dirty="0"/>
              <a:t> and </a:t>
            </a:r>
            <a:r>
              <a:rPr lang="it-IT" dirty="0" err="1"/>
              <a:t>stored</a:t>
            </a:r>
            <a:r>
              <a:rPr lang="it-IT" dirty="0"/>
              <a:t> by </a:t>
            </a:r>
            <a:r>
              <a:rPr lang="it-IT" dirty="0" err="1"/>
              <a:t>who</a:t>
            </a:r>
            <a:r>
              <a:rPr lang="it-IT" dirty="0"/>
              <a:t> and to </a:t>
            </a:r>
            <a:r>
              <a:rPr lang="it-IT" dirty="0" err="1"/>
              <a:t>whom</a:t>
            </a:r>
            <a:r>
              <a:rPr lang="it-IT" dirty="0"/>
              <a:t> are </a:t>
            </a:r>
            <a:r>
              <a:rPr lang="it-IT" dirty="0" err="1" smtClean="0"/>
              <a:t>disclosed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F037D-19ED-494A-88ED-03E0E639A65E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► </a:t>
            </a:r>
            <a:fld id="{9B5D8EF3-EEE6-4869-B9DB-731B6EC0BC79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3262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What</a:t>
            </a:r>
            <a:r>
              <a:rPr lang="it-IT" dirty="0" smtClean="0"/>
              <a:t> can </a:t>
            </a:r>
            <a:r>
              <a:rPr lang="it-IT" dirty="0" err="1" smtClean="0"/>
              <a:t>you</a:t>
            </a:r>
            <a:r>
              <a:rPr lang="it-IT" dirty="0" smtClean="0"/>
              <a:t> do </a:t>
            </a:r>
            <a:r>
              <a:rPr lang="it-IT" dirty="0" err="1" smtClean="0"/>
              <a:t>without</a:t>
            </a:r>
            <a:r>
              <a:rPr lang="it-IT" dirty="0" smtClean="0"/>
              <a:t>…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22726923"/>
              </p:ext>
            </p:extLst>
          </p:nvPr>
        </p:nvGraphicFramePr>
        <p:xfrm>
          <a:off x="240360" y="2013640"/>
          <a:ext cx="8588062" cy="4249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6866"/>
                <a:gridCol w="1226866"/>
                <a:gridCol w="1226866"/>
                <a:gridCol w="1226866"/>
                <a:gridCol w="1226866"/>
                <a:gridCol w="1226866"/>
                <a:gridCol w="1226866"/>
              </a:tblGrid>
              <a:tr h="92937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Confidentiality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Integrity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Availability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Accountability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Non-</a:t>
                      </a:r>
                      <a:r>
                        <a:rPr lang="it-IT" dirty="0" err="1" smtClean="0"/>
                        <a:t>repudiation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Privacy</a:t>
                      </a:r>
                      <a:endParaRPr lang="it-IT" dirty="0"/>
                    </a:p>
                  </a:txBody>
                  <a:tcPr/>
                </a:tc>
              </a:tr>
              <a:tr h="1106706">
                <a:tc>
                  <a:txBody>
                    <a:bodyPr/>
                    <a:lstStyle/>
                    <a:p>
                      <a:r>
                        <a:rPr lang="it-IT" dirty="0" smtClean="0"/>
                        <a:t>No </a:t>
                      </a:r>
                      <a:r>
                        <a:rPr lang="it-IT" dirty="0" err="1" smtClean="0"/>
                        <a:t>Confidentiality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</a:t>
                      </a:r>
                      <a:endParaRPr lang="it-IT" dirty="0"/>
                    </a:p>
                  </a:txBody>
                  <a:tcPr/>
                </a:tc>
              </a:tr>
              <a:tr h="1106706">
                <a:tc>
                  <a:txBody>
                    <a:bodyPr/>
                    <a:lstStyle/>
                    <a:p>
                      <a:r>
                        <a:rPr lang="it-IT" dirty="0" smtClean="0"/>
                        <a:t>No </a:t>
                      </a:r>
                      <a:r>
                        <a:rPr lang="it-IT" dirty="0" err="1" smtClean="0"/>
                        <a:t>Integrity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2 - 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“Ni”</a:t>
                      </a:r>
                      <a:endParaRPr lang="it-IT"/>
                    </a:p>
                  </a:txBody>
                  <a:tcPr/>
                </a:tc>
              </a:tr>
              <a:tr h="1106706">
                <a:tc>
                  <a:txBody>
                    <a:bodyPr/>
                    <a:lstStyle/>
                    <a:p>
                      <a:r>
                        <a:rPr lang="it-IT" dirty="0" smtClean="0"/>
                        <a:t>No </a:t>
                      </a:r>
                      <a:r>
                        <a:rPr lang="it-IT" dirty="0" err="1" smtClean="0"/>
                        <a:t>Availability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F928A-C0F7-B744-A637-45BBEE08B4B4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C23-C840-F64A-868D-8B0138AB6D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488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What is an asset?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mtClean="0"/>
              <a:t>Hardware</a:t>
            </a:r>
          </a:p>
          <a:p>
            <a:pPr lvl="1"/>
            <a:r>
              <a:rPr lang="it-IT" smtClean="0"/>
              <a:t> computer systems, data storage, data communication devices</a:t>
            </a:r>
          </a:p>
          <a:p>
            <a:r>
              <a:rPr lang="it-IT" smtClean="0"/>
              <a:t>Software</a:t>
            </a:r>
          </a:p>
          <a:p>
            <a:pPr lvl="1"/>
            <a:r>
              <a:rPr lang="it-IT" smtClean="0"/>
              <a:t>operating systems, system utilities, applications, services</a:t>
            </a:r>
          </a:p>
          <a:p>
            <a:r>
              <a:rPr lang="it-IT" smtClean="0"/>
              <a:t>Data</a:t>
            </a:r>
          </a:p>
          <a:p>
            <a:pPr lvl="1"/>
            <a:r>
              <a:rPr lang="it-IT" smtClean="0"/>
              <a:t> files and databases</a:t>
            </a:r>
          </a:p>
          <a:p>
            <a:r>
              <a:rPr lang="it-IT" smtClean="0"/>
              <a:t>Communication Lines</a:t>
            </a:r>
          </a:p>
          <a:p>
            <a:pPr lvl="1"/>
            <a:r>
              <a:rPr lang="it-IT" smtClean="0"/>
              <a:t> local and wide area network communication links, router, gateways an so on</a:t>
            </a:r>
          </a:p>
          <a:p>
            <a:endParaRPr lang="it-IT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3BA9B-C88C-414D-A230-09E4DFB00D71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► </a:t>
            </a:r>
            <a:fld id="{9B5D8EF3-EEE6-4869-B9DB-731B6EC0BC79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9340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vulnerability</a:t>
            </a:r>
            <a:r>
              <a:rPr lang="it-IT" dirty="0" smtClean="0"/>
              <a:t>, </a:t>
            </a:r>
            <a:br>
              <a:rPr lang="it-IT" dirty="0" smtClean="0"/>
            </a:br>
            <a:r>
              <a:rPr lang="it-IT" dirty="0" smtClean="0"/>
              <a:t>a </a:t>
            </a:r>
            <a:r>
              <a:rPr lang="it-IT" dirty="0" err="1" smtClean="0"/>
              <a:t>threat</a:t>
            </a:r>
            <a:r>
              <a:rPr lang="it-IT" dirty="0" smtClean="0"/>
              <a:t>, and </a:t>
            </a:r>
            <a:r>
              <a:rPr lang="it-IT" dirty="0" err="1" smtClean="0"/>
              <a:t>risk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smtClean="0"/>
              <a:t>Vulnerability</a:t>
            </a:r>
          </a:p>
          <a:p>
            <a:pPr lvl="1"/>
            <a:r>
              <a:rPr lang="it-IT" smtClean="0"/>
              <a:t>A flaw or weakness in a system’s design, implementation, operation, management that could be exploited by a threat</a:t>
            </a:r>
          </a:p>
          <a:p>
            <a:r>
              <a:rPr lang="it-IT" smtClean="0"/>
              <a:t>Threat</a:t>
            </a:r>
          </a:p>
          <a:p>
            <a:pPr lvl="1"/>
            <a:r>
              <a:rPr lang="it-IT" smtClean="0"/>
              <a:t> circumstance, capability, event, action that could breach securtity and cause harm to an asset </a:t>
            </a:r>
          </a:p>
          <a:p>
            <a:r>
              <a:rPr lang="it-IT" smtClean="0"/>
              <a:t>Threat Agent</a:t>
            </a:r>
          </a:p>
          <a:p>
            <a:pPr lvl="1"/>
            <a:r>
              <a:rPr lang="it-IT" smtClean="0"/>
              <a:t> the entity carrying out a threat </a:t>
            </a:r>
          </a:p>
          <a:p>
            <a:r>
              <a:rPr lang="it-IT" smtClean="0"/>
              <a:t>Risk</a:t>
            </a:r>
          </a:p>
          <a:p>
            <a:pPr lvl="1"/>
            <a:r>
              <a:rPr lang="it-IT" smtClean="0"/>
              <a:t> An expectation of loss expressed as the probability that a threat occurs and the harmful result</a:t>
            </a:r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7EEE8-1860-2B44-AF44-699AA715FE3E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► </a:t>
            </a:r>
            <a:fld id="{9B5D8EF3-EEE6-4869-B9DB-731B6EC0BC79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15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Threat Types (1)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Attive Attacks</a:t>
            </a:r>
          </a:p>
          <a:p>
            <a:pPr lvl="1"/>
            <a:r>
              <a:rPr lang="it-IT" dirty="0" err="1" smtClean="0"/>
              <a:t>Aim</a:t>
            </a:r>
            <a:r>
              <a:rPr lang="it-IT" dirty="0" smtClean="0"/>
              <a:t> to </a:t>
            </a:r>
            <a:r>
              <a:rPr lang="it-IT" dirty="0" err="1" smtClean="0"/>
              <a:t>modify</a:t>
            </a:r>
            <a:r>
              <a:rPr lang="it-IT" dirty="0" smtClean="0"/>
              <a:t> </a:t>
            </a:r>
            <a:r>
              <a:rPr lang="it-IT" dirty="0" err="1" smtClean="0"/>
              <a:t>system’assets</a:t>
            </a:r>
            <a:r>
              <a:rPr lang="it-IT" dirty="0" smtClean="0"/>
              <a:t> or to </a:t>
            </a:r>
            <a:r>
              <a:rPr lang="it-IT" dirty="0" err="1" smtClean="0"/>
              <a:t>affect</a:t>
            </a:r>
            <a:r>
              <a:rPr lang="it-IT" dirty="0" smtClean="0"/>
              <a:t>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operation</a:t>
            </a:r>
            <a:endParaRPr lang="it-IT" dirty="0" smtClean="0"/>
          </a:p>
          <a:p>
            <a:pPr lvl="1"/>
            <a:r>
              <a:rPr lang="it-IT" dirty="0" err="1" smtClean="0"/>
              <a:t>Preventing</a:t>
            </a:r>
            <a:r>
              <a:rPr lang="it-IT" dirty="0" smtClean="0"/>
              <a:t> </a:t>
            </a:r>
            <a:r>
              <a:rPr lang="it-IT" dirty="0" err="1" smtClean="0"/>
              <a:t>them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harder</a:t>
            </a:r>
            <a:r>
              <a:rPr lang="it-IT" dirty="0" smtClean="0"/>
              <a:t> </a:t>
            </a:r>
            <a:r>
              <a:rPr lang="it-IT" dirty="0" err="1" smtClean="0"/>
              <a:t>than</a:t>
            </a:r>
            <a:r>
              <a:rPr lang="it-IT" dirty="0" smtClean="0"/>
              <a:t> </a:t>
            </a:r>
            <a:r>
              <a:rPr lang="it-IT" dirty="0" err="1" smtClean="0"/>
              <a:t>detecting</a:t>
            </a:r>
            <a:r>
              <a:rPr lang="it-IT" dirty="0" smtClean="0"/>
              <a:t> </a:t>
            </a:r>
            <a:r>
              <a:rPr lang="it-IT" dirty="0" err="1" smtClean="0"/>
              <a:t>them</a:t>
            </a:r>
            <a:endParaRPr lang="it-IT" dirty="0" smtClean="0"/>
          </a:p>
          <a:p>
            <a:pPr lvl="1"/>
            <a:r>
              <a:rPr lang="it-IT" dirty="0" err="1" smtClean="0"/>
              <a:t>e.g</a:t>
            </a:r>
            <a:r>
              <a:rPr lang="it-IT" dirty="0" smtClean="0"/>
              <a:t> </a:t>
            </a:r>
            <a:r>
              <a:rPr lang="it-IT" dirty="0" err="1" smtClean="0"/>
              <a:t>reply</a:t>
            </a:r>
            <a:r>
              <a:rPr lang="it-IT" dirty="0" smtClean="0"/>
              <a:t> </a:t>
            </a:r>
            <a:r>
              <a:rPr lang="it-IT" dirty="0" err="1" smtClean="0"/>
              <a:t>attack</a:t>
            </a:r>
            <a:r>
              <a:rPr lang="it-IT" dirty="0" smtClean="0"/>
              <a:t>, SQL </a:t>
            </a:r>
            <a:r>
              <a:rPr lang="it-IT" dirty="0" err="1" smtClean="0"/>
              <a:t>injection</a:t>
            </a:r>
            <a:endParaRPr lang="it-IT" dirty="0" smtClean="0"/>
          </a:p>
          <a:p>
            <a:r>
              <a:rPr lang="it-IT" dirty="0" smtClean="0"/>
              <a:t>Passive Attacks</a:t>
            </a:r>
          </a:p>
          <a:p>
            <a:pPr lvl="1"/>
            <a:r>
              <a:rPr lang="it-IT" dirty="0" err="1" smtClean="0"/>
              <a:t>Aim</a:t>
            </a:r>
            <a:r>
              <a:rPr lang="it-IT" dirty="0" smtClean="0"/>
              <a:t> to </a:t>
            </a:r>
            <a:r>
              <a:rPr lang="it-IT" dirty="0" err="1" smtClean="0"/>
              <a:t>learn</a:t>
            </a:r>
            <a:r>
              <a:rPr lang="it-IT" dirty="0" smtClean="0"/>
              <a:t> or </a:t>
            </a:r>
            <a:r>
              <a:rPr lang="it-IT" dirty="0" err="1" smtClean="0"/>
              <a:t>make</a:t>
            </a:r>
            <a:r>
              <a:rPr lang="it-IT" dirty="0" smtClean="0"/>
              <a:t> use of information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affect</a:t>
            </a:r>
            <a:r>
              <a:rPr lang="it-IT" dirty="0" smtClean="0"/>
              <a:t> the </a:t>
            </a:r>
            <a:r>
              <a:rPr lang="it-IT" dirty="0" err="1" smtClean="0"/>
              <a:t>system’assets</a:t>
            </a:r>
            <a:endParaRPr lang="it-IT" dirty="0" smtClean="0"/>
          </a:p>
          <a:p>
            <a:pPr lvl="1"/>
            <a:r>
              <a:rPr lang="it-IT" dirty="0" err="1" smtClean="0"/>
              <a:t>Detecting</a:t>
            </a:r>
            <a:r>
              <a:rPr lang="it-IT" dirty="0" smtClean="0"/>
              <a:t> </a:t>
            </a:r>
            <a:r>
              <a:rPr lang="it-IT" dirty="0" err="1" smtClean="0"/>
              <a:t>them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harder</a:t>
            </a:r>
            <a:r>
              <a:rPr lang="it-IT" dirty="0" smtClean="0"/>
              <a:t> </a:t>
            </a:r>
            <a:r>
              <a:rPr lang="it-IT" dirty="0" err="1" smtClean="0"/>
              <a:t>than</a:t>
            </a:r>
            <a:r>
              <a:rPr lang="it-IT" dirty="0" smtClean="0"/>
              <a:t> </a:t>
            </a:r>
            <a:r>
              <a:rPr lang="it-IT" dirty="0" err="1" smtClean="0"/>
              <a:t>preventing</a:t>
            </a:r>
            <a:r>
              <a:rPr lang="it-IT" dirty="0" smtClean="0"/>
              <a:t> </a:t>
            </a:r>
            <a:r>
              <a:rPr lang="it-IT" dirty="0" err="1" smtClean="0"/>
              <a:t>them</a:t>
            </a:r>
            <a:endParaRPr lang="it-IT" dirty="0" smtClean="0"/>
          </a:p>
          <a:p>
            <a:pPr lvl="1"/>
            <a:r>
              <a:rPr lang="it-IT" dirty="0" err="1" smtClean="0"/>
              <a:t>e.g</a:t>
            </a:r>
            <a:r>
              <a:rPr lang="it-IT" dirty="0" smtClean="0"/>
              <a:t> </a:t>
            </a:r>
            <a:r>
              <a:rPr lang="it-IT" dirty="0" err="1" smtClean="0"/>
              <a:t>traffic</a:t>
            </a:r>
            <a:r>
              <a:rPr lang="it-IT" dirty="0" smtClean="0"/>
              <a:t> </a:t>
            </a:r>
            <a:r>
              <a:rPr lang="it-IT" dirty="0" err="1" smtClean="0"/>
              <a:t>analysis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9E44-442D-134A-862A-F3CFD8D2DABD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► </a:t>
            </a:r>
            <a:fld id="{9B5D8EF3-EEE6-4869-B9DB-731B6EC0BC79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0660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Threat Types (2)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Unauthorized</a:t>
            </a:r>
            <a:r>
              <a:rPr lang="it-IT" dirty="0" smtClean="0"/>
              <a:t> </a:t>
            </a:r>
            <a:r>
              <a:rPr lang="it-IT" dirty="0" err="1" smtClean="0"/>
              <a:t>disclosure</a:t>
            </a:r>
            <a:endParaRPr lang="it-IT" dirty="0" smtClean="0"/>
          </a:p>
          <a:p>
            <a:pPr lvl="1"/>
            <a:r>
              <a:rPr lang="it-IT" dirty="0" err="1" smtClean="0"/>
              <a:t>Exposure</a:t>
            </a:r>
            <a:r>
              <a:rPr lang="it-IT" dirty="0" smtClean="0"/>
              <a:t>, </a:t>
            </a:r>
            <a:r>
              <a:rPr lang="it-IT" dirty="0" err="1" smtClean="0"/>
              <a:t>Interception</a:t>
            </a:r>
            <a:r>
              <a:rPr lang="it-IT" dirty="0" smtClean="0"/>
              <a:t>, </a:t>
            </a:r>
            <a:r>
              <a:rPr lang="it-IT" dirty="0" err="1" smtClean="0"/>
              <a:t>Inference</a:t>
            </a:r>
            <a:r>
              <a:rPr lang="it-IT" dirty="0" smtClean="0"/>
              <a:t>, </a:t>
            </a:r>
            <a:r>
              <a:rPr lang="it-IT" dirty="0" err="1" smtClean="0"/>
              <a:t>Intrusion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Deception</a:t>
            </a:r>
            <a:r>
              <a:rPr lang="it-IT" dirty="0" smtClean="0"/>
              <a:t> </a:t>
            </a:r>
          </a:p>
          <a:p>
            <a:pPr lvl="1"/>
            <a:r>
              <a:rPr lang="it-IT" dirty="0" err="1" smtClean="0"/>
              <a:t>Masquerade</a:t>
            </a:r>
            <a:r>
              <a:rPr lang="it-IT" dirty="0" smtClean="0"/>
              <a:t>, </a:t>
            </a:r>
            <a:r>
              <a:rPr lang="it-IT" dirty="0" err="1" smtClean="0"/>
              <a:t>Falsification</a:t>
            </a:r>
            <a:r>
              <a:rPr lang="it-IT" dirty="0" smtClean="0"/>
              <a:t>, </a:t>
            </a:r>
            <a:r>
              <a:rPr lang="it-IT" dirty="0" err="1" smtClean="0"/>
              <a:t>Repudiation</a:t>
            </a:r>
            <a:endParaRPr lang="it-IT" dirty="0" smtClean="0"/>
          </a:p>
          <a:p>
            <a:r>
              <a:rPr lang="it-IT" dirty="0" err="1" smtClean="0"/>
              <a:t>Disruption</a:t>
            </a:r>
            <a:endParaRPr lang="it-IT" dirty="0" smtClean="0"/>
          </a:p>
          <a:p>
            <a:pPr lvl="1"/>
            <a:r>
              <a:rPr lang="it-IT" dirty="0" err="1" smtClean="0"/>
              <a:t>Incapacitation</a:t>
            </a:r>
            <a:r>
              <a:rPr lang="it-IT" dirty="0" smtClean="0"/>
              <a:t>, </a:t>
            </a:r>
            <a:r>
              <a:rPr lang="it-IT" dirty="0" err="1" smtClean="0"/>
              <a:t>Corruption</a:t>
            </a:r>
            <a:r>
              <a:rPr lang="it-IT" dirty="0" smtClean="0"/>
              <a:t>, </a:t>
            </a:r>
            <a:r>
              <a:rPr lang="it-IT" dirty="0" err="1" smtClean="0"/>
              <a:t>Obstruction</a:t>
            </a:r>
            <a:endParaRPr lang="it-IT" dirty="0" smtClean="0"/>
          </a:p>
          <a:p>
            <a:r>
              <a:rPr lang="it-IT" dirty="0" err="1" smtClean="0"/>
              <a:t>Usurpation</a:t>
            </a:r>
            <a:endParaRPr lang="it-IT" dirty="0" smtClean="0"/>
          </a:p>
          <a:p>
            <a:pPr lvl="1"/>
            <a:r>
              <a:rPr lang="it-IT" dirty="0" err="1" smtClean="0"/>
              <a:t>Misappropriation</a:t>
            </a:r>
            <a:r>
              <a:rPr lang="it-IT" dirty="0" smtClean="0"/>
              <a:t>, </a:t>
            </a:r>
            <a:r>
              <a:rPr lang="it-IT" dirty="0" err="1" smtClean="0"/>
              <a:t>Misuse</a:t>
            </a:r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9CE5-14FD-A643-B531-A8A18C97B641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► </a:t>
            </a:r>
            <a:fld id="{9B5D8EF3-EEE6-4869-B9DB-731B6EC0BC79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3066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threat</a:t>
            </a:r>
            <a:r>
              <a:rPr lang="it-IT" dirty="0" smtClean="0"/>
              <a:t> </a:t>
            </a:r>
            <a:r>
              <a:rPr lang="it-IT" dirty="0" err="1" smtClean="0"/>
              <a:t>does</a:t>
            </a:r>
            <a:r>
              <a:rPr lang="it-IT" dirty="0" smtClean="0"/>
              <a:t> </a:t>
            </a:r>
            <a:r>
              <a:rPr lang="it-IT" dirty="0" err="1" smtClean="0"/>
              <a:t>affect</a:t>
            </a:r>
            <a:r>
              <a:rPr lang="it-IT" dirty="0" smtClean="0"/>
              <a:t>…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1865044"/>
              </p:ext>
            </p:extLst>
          </p:nvPr>
        </p:nvGraphicFramePr>
        <p:xfrm>
          <a:off x="340746" y="2013640"/>
          <a:ext cx="8346055" cy="4249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211"/>
                <a:gridCol w="1669211"/>
                <a:gridCol w="1669211"/>
                <a:gridCol w="1669211"/>
                <a:gridCol w="1669211"/>
              </a:tblGrid>
              <a:tr h="92937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Unauthorized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disclosure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Disruption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Disruprion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Usurpation</a:t>
                      </a:r>
                      <a:endParaRPr lang="it-IT" dirty="0"/>
                    </a:p>
                  </a:txBody>
                  <a:tcPr/>
                </a:tc>
              </a:tr>
              <a:tr h="1106706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Confidentiality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106706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Integrity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106706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Availability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BD2C-D44C-D942-BFF8-DA8DE42D4748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C23-C840-F64A-868D-8B0138AB6D4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2812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Threat Agents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Insider Attacks</a:t>
            </a:r>
          </a:p>
          <a:p>
            <a:pPr lvl="1"/>
            <a:r>
              <a:rPr lang="it-IT" dirty="0" smtClean="0"/>
              <a:t>The </a:t>
            </a:r>
            <a:r>
              <a:rPr lang="it-IT" dirty="0" err="1" smtClean="0"/>
              <a:t>treat</a:t>
            </a:r>
            <a:r>
              <a:rPr lang="it-IT" dirty="0" smtClean="0"/>
              <a:t> agent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legitimated</a:t>
            </a:r>
            <a:r>
              <a:rPr lang="it-IT" dirty="0" smtClean="0"/>
              <a:t> </a:t>
            </a:r>
            <a:r>
              <a:rPr lang="it-IT" dirty="0" err="1" smtClean="0"/>
              <a:t>user</a:t>
            </a:r>
            <a:r>
              <a:rPr lang="it-IT" dirty="0" smtClean="0"/>
              <a:t> of the </a:t>
            </a:r>
            <a:r>
              <a:rPr lang="it-IT" dirty="0" err="1" smtClean="0"/>
              <a:t>system</a:t>
            </a:r>
            <a:r>
              <a:rPr lang="it-IT" dirty="0" smtClean="0"/>
              <a:t> </a:t>
            </a:r>
            <a:r>
              <a:rPr lang="it-IT" dirty="0" err="1" smtClean="0"/>
              <a:t>who</a:t>
            </a:r>
            <a:r>
              <a:rPr lang="it-IT" dirty="0" smtClean="0"/>
              <a:t> </a:t>
            </a:r>
            <a:r>
              <a:rPr lang="it-IT" dirty="0" err="1" smtClean="0"/>
              <a:t>oversteps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/</a:t>
            </a:r>
            <a:r>
              <a:rPr lang="it-IT" dirty="0" err="1" smtClean="0"/>
              <a:t>her</a:t>
            </a:r>
            <a:r>
              <a:rPr lang="it-IT" dirty="0" smtClean="0"/>
              <a:t> </a:t>
            </a:r>
            <a:r>
              <a:rPr lang="it-IT" dirty="0" err="1" smtClean="0"/>
              <a:t>authorization</a:t>
            </a:r>
            <a:endParaRPr lang="it-IT" dirty="0" smtClean="0"/>
          </a:p>
          <a:p>
            <a:pPr lvl="1"/>
            <a:r>
              <a:rPr lang="it-IT" dirty="0" err="1" smtClean="0"/>
              <a:t>Frequent</a:t>
            </a:r>
            <a:r>
              <a:rPr lang="it-IT" dirty="0" smtClean="0"/>
              <a:t> </a:t>
            </a:r>
            <a:r>
              <a:rPr lang="it-IT" dirty="0" err="1" smtClean="0"/>
              <a:t>vector</a:t>
            </a:r>
            <a:r>
              <a:rPr lang="it-IT" dirty="0" smtClean="0"/>
              <a:t> for large companies</a:t>
            </a:r>
          </a:p>
          <a:p>
            <a:r>
              <a:rPr lang="it-IT" dirty="0" smtClean="0"/>
              <a:t>Outsider Attacks</a:t>
            </a:r>
          </a:p>
          <a:p>
            <a:pPr lvl="1"/>
            <a:r>
              <a:rPr lang="it-IT" dirty="0" smtClean="0"/>
              <a:t>The </a:t>
            </a:r>
            <a:r>
              <a:rPr lang="it-IT" dirty="0" err="1" smtClean="0"/>
              <a:t>threat</a:t>
            </a:r>
            <a:r>
              <a:rPr lang="it-IT" dirty="0" smtClean="0"/>
              <a:t> agent </a:t>
            </a:r>
            <a:r>
              <a:rPr lang="it-IT" dirty="0" err="1" smtClean="0"/>
              <a:t>is</a:t>
            </a:r>
            <a:r>
              <a:rPr lang="it-IT" dirty="0" smtClean="0"/>
              <a:t> an </a:t>
            </a:r>
            <a:r>
              <a:rPr lang="it-IT" dirty="0" err="1" smtClean="0"/>
              <a:t>unauthorized</a:t>
            </a:r>
            <a:r>
              <a:rPr lang="it-IT" dirty="0" smtClean="0"/>
              <a:t> </a:t>
            </a:r>
            <a:r>
              <a:rPr lang="it-IT" dirty="0" err="1" smtClean="0"/>
              <a:t>user</a:t>
            </a:r>
            <a:r>
              <a:rPr lang="it-IT" dirty="0" smtClean="0"/>
              <a:t> of the </a:t>
            </a:r>
            <a:r>
              <a:rPr lang="it-IT" dirty="0" err="1" smtClean="0"/>
              <a:t>system</a:t>
            </a:r>
            <a:r>
              <a:rPr lang="it-IT" dirty="0" smtClean="0"/>
              <a:t> or </a:t>
            </a:r>
            <a:r>
              <a:rPr lang="it-IT" dirty="0" err="1" smtClean="0"/>
              <a:t>illegitimate</a:t>
            </a:r>
            <a:r>
              <a:rPr lang="it-IT" dirty="0" smtClean="0"/>
              <a:t> </a:t>
            </a:r>
            <a:r>
              <a:rPr lang="it-IT" dirty="0" err="1" smtClean="0"/>
              <a:t>user</a:t>
            </a:r>
            <a:r>
              <a:rPr lang="it-IT" dirty="0" smtClean="0"/>
              <a:t> to the </a:t>
            </a:r>
            <a:r>
              <a:rPr lang="it-IT" dirty="0" err="1" smtClean="0"/>
              <a:t>system</a:t>
            </a:r>
            <a:endParaRPr lang="it-IT" dirty="0" smtClean="0"/>
          </a:p>
          <a:p>
            <a:r>
              <a:rPr lang="it-IT" dirty="0" err="1" smtClean="0"/>
              <a:t>Both</a:t>
            </a:r>
            <a:r>
              <a:rPr lang="it-IT" dirty="0" smtClean="0"/>
              <a:t> can be </a:t>
            </a:r>
            <a:r>
              <a:rPr lang="it-IT" dirty="0" err="1" smtClean="0"/>
              <a:t>prevented</a:t>
            </a:r>
            <a:r>
              <a:rPr lang="it-IT" dirty="0" smtClean="0"/>
              <a:t> and </a:t>
            </a:r>
            <a:r>
              <a:rPr lang="it-IT" dirty="0" err="1" smtClean="0"/>
              <a:t>detected</a:t>
            </a:r>
            <a:r>
              <a:rPr lang="it-IT" dirty="0" smtClean="0"/>
              <a:t> up to a </a:t>
            </a:r>
            <a:r>
              <a:rPr lang="it-IT" dirty="0" err="1" smtClean="0"/>
              <a:t>certain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r>
              <a:rPr lang="it-IT" dirty="0" smtClean="0"/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C07B-4E3F-4E43-AB06-67D471723E37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► </a:t>
            </a:r>
            <a:fld id="{9B5D8EF3-EEE6-4869-B9DB-731B6EC0BC79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8249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Lecture 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What is Computer Security about?</a:t>
            </a:r>
          </a:p>
          <a:p>
            <a:pPr lvl="1"/>
            <a:r>
              <a:rPr lang="en-GB" dirty="0" smtClean="0"/>
              <a:t>Security Properties</a:t>
            </a:r>
          </a:p>
          <a:p>
            <a:r>
              <a:rPr lang="en-GB" dirty="0" smtClean="0"/>
              <a:t>Basic Security Terminology</a:t>
            </a:r>
          </a:p>
          <a:p>
            <a:pPr lvl="1"/>
            <a:r>
              <a:rPr lang="en-GB" dirty="0" smtClean="0"/>
              <a:t>Asset, Risk, Vulnerability, Threat, Security Policy, Countermeasure….</a:t>
            </a:r>
          </a:p>
          <a:p>
            <a:r>
              <a:rPr lang="en-GB" dirty="0" smtClean="0"/>
              <a:t>What assets do we need to protect?</a:t>
            </a:r>
          </a:p>
          <a:p>
            <a:pPr lvl="1"/>
            <a:r>
              <a:rPr lang="en-GB" dirty="0" smtClean="0"/>
              <a:t>Hardware, Software, Data Communication Lines</a:t>
            </a:r>
          </a:p>
          <a:p>
            <a:r>
              <a:rPr lang="en-GB" dirty="0" smtClean="0"/>
              <a:t>How are those assets threatened?</a:t>
            </a:r>
          </a:p>
          <a:p>
            <a:pPr lvl="1"/>
            <a:r>
              <a:rPr lang="en-GB" dirty="0" smtClean="0"/>
              <a:t>Threats, Attacks Types</a:t>
            </a:r>
          </a:p>
          <a:p>
            <a:r>
              <a:rPr lang="en-GB" dirty="0" smtClean="0"/>
              <a:t>What can we do to counter those threats?</a:t>
            </a:r>
          </a:p>
          <a:p>
            <a:pPr lvl="1"/>
            <a:r>
              <a:rPr lang="en-GB" dirty="0" smtClean="0"/>
              <a:t>Countermeasures, Security Controls Types</a:t>
            </a:r>
          </a:p>
          <a:p>
            <a:r>
              <a:rPr lang="en-GB" dirty="0" smtClean="0"/>
              <a:t>Putting all together </a:t>
            </a:r>
          </a:p>
          <a:p>
            <a:pPr lvl="1"/>
            <a:r>
              <a:rPr lang="en-GB" dirty="0" smtClean="0"/>
              <a:t>An example: Online Payment </a:t>
            </a:r>
          </a:p>
          <a:p>
            <a:r>
              <a:rPr lang="en-GB" dirty="0" smtClean="0"/>
              <a:t>A little exercise </a:t>
            </a:r>
          </a:p>
          <a:p>
            <a:pPr lvl="1"/>
            <a:r>
              <a:rPr lang="en-GB" dirty="0" smtClean="0"/>
              <a:t>Mother, Father, and Child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2"/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6D3D6-3934-E843-9E40-3B3224185147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► </a:t>
            </a:r>
            <a:fld id="{9B5D8EF3-EEE6-4869-B9DB-731B6EC0BC79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71100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Assets and Threats</a:t>
            </a:r>
            <a:endParaRPr lang="it-IT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51303590"/>
              </p:ext>
            </p:extLst>
          </p:nvPr>
        </p:nvGraphicFramePr>
        <p:xfrm>
          <a:off x="457200" y="1600200"/>
          <a:ext cx="8229632" cy="494920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057408"/>
                <a:gridCol w="2057408"/>
                <a:gridCol w="2057408"/>
                <a:gridCol w="2057408"/>
              </a:tblGrid>
              <a:tr h="857256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5782" marR="95782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Availability</a:t>
                      </a:r>
                      <a:endParaRPr lang="it-IT" dirty="0"/>
                    </a:p>
                  </a:txBody>
                  <a:tcPr marL="95782" marR="95782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Confidentiality</a:t>
                      </a:r>
                      <a:endParaRPr lang="it-IT" dirty="0"/>
                    </a:p>
                  </a:txBody>
                  <a:tcPr marL="95782" marR="95782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Integrity</a:t>
                      </a:r>
                      <a:endParaRPr lang="it-IT" dirty="0"/>
                    </a:p>
                  </a:txBody>
                  <a:tcPr marL="95782" marR="95782"/>
                </a:tc>
              </a:tr>
              <a:tr h="857256">
                <a:tc>
                  <a:txBody>
                    <a:bodyPr/>
                    <a:lstStyle/>
                    <a:p>
                      <a:r>
                        <a:rPr lang="it-IT" dirty="0" smtClean="0"/>
                        <a:t>Hardware</a:t>
                      </a:r>
                      <a:endParaRPr lang="it-IT" dirty="0"/>
                    </a:p>
                  </a:txBody>
                  <a:tcPr marL="95782" marR="95782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Equipment</a:t>
                      </a:r>
                      <a:r>
                        <a:rPr lang="it-IT" baseline="0" dirty="0" smtClean="0"/>
                        <a:t> is stolen or disabled</a:t>
                      </a:r>
                      <a:endParaRPr lang="it-IT" dirty="0"/>
                    </a:p>
                  </a:txBody>
                  <a:tcPr marL="95782" marR="95782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Hardware </a:t>
                      </a:r>
                      <a:r>
                        <a:rPr lang="it-IT" dirty="0" err="1" smtClean="0"/>
                        <a:t>trojan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sends</a:t>
                      </a:r>
                      <a:r>
                        <a:rPr lang="it-IT" dirty="0" smtClean="0"/>
                        <a:t> data out</a:t>
                      </a:r>
                      <a:endParaRPr lang="it-IT" dirty="0"/>
                    </a:p>
                  </a:txBody>
                  <a:tcPr marL="95782" marR="95782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EM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field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changes</a:t>
                      </a:r>
                      <a:r>
                        <a:rPr lang="it-IT" baseline="0" dirty="0" smtClean="0"/>
                        <a:t> data</a:t>
                      </a:r>
                      <a:endParaRPr lang="it-IT" dirty="0"/>
                    </a:p>
                  </a:txBody>
                  <a:tcPr marL="95782" marR="95782"/>
                </a:tc>
              </a:tr>
              <a:tr h="857256">
                <a:tc>
                  <a:txBody>
                    <a:bodyPr/>
                    <a:lstStyle/>
                    <a:p>
                      <a:r>
                        <a:rPr lang="it-IT" dirty="0" smtClean="0"/>
                        <a:t>Software</a:t>
                      </a:r>
                      <a:endParaRPr lang="it-IT" dirty="0"/>
                    </a:p>
                  </a:txBody>
                  <a:tcPr marL="95782" marR="95782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Programs are deleted</a:t>
                      </a:r>
                      <a:endParaRPr lang="it-IT" dirty="0"/>
                    </a:p>
                  </a:txBody>
                  <a:tcPr marL="95782" marR="95782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Unauthorized copy of the software</a:t>
                      </a:r>
                      <a:endParaRPr lang="it-IT" dirty="0"/>
                    </a:p>
                  </a:txBody>
                  <a:tcPr marL="95782" marR="95782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Working program is modified</a:t>
                      </a:r>
                      <a:endParaRPr lang="it-IT" dirty="0"/>
                    </a:p>
                  </a:txBody>
                  <a:tcPr marL="95782" marR="95782"/>
                </a:tc>
              </a:tr>
              <a:tr h="857256">
                <a:tc>
                  <a:txBody>
                    <a:bodyPr/>
                    <a:lstStyle/>
                    <a:p>
                      <a:r>
                        <a:rPr lang="it-IT" dirty="0" smtClean="0"/>
                        <a:t>Data</a:t>
                      </a:r>
                      <a:endParaRPr lang="it-IT" dirty="0"/>
                    </a:p>
                  </a:txBody>
                  <a:tcPr marL="95782" marR="95782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Files are deleted</a:t>
                      </a:r>
                      <a:endParaRPr lang="it-IT" dirty="0"/>
                    </a:p>
                  </a:txBody>
                  <a:tcPr marL="95782" marR="95782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Unauthorized read of data</a:t>
                      </a:r>
                      <a:endParaRPr lang="it-IT" dirty="0"/>
                    </a:p>
                  </a:txBody>
                  <a:tcPr marL="95782" marR="95782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Existing</a:t>
                      </a:r>
                      <a:r>
                        <a:rPr lang="it-IT" baseline="0" dirty="0" smtClean="0"/>
                        <a:t> files are modified or new files are fabricated</a:t>
                      </a:r>
                      <a:endParaRPr lang="it-IT" dirty="0"/>
                    </a:p>
                  </a:txBody>
                  <a:tcPr marL="95782" marR="95782"/>
                </a:tc>
              </a:tr>
              <a:tr h="857256">
                <a:tc>
                  <a:txBody>
                    <a:bodyPr/>
                    <a:lstStyle/>
                    <a:p>
                      <a:r>
                        <a:rPr lang="it-IT" dirty="0" smtClean="0"/>
                        <a:t>Communication Lines</a:t>
                      </a:r>
                      <a:endParaRPr lang="it-IT" dirty="0"/>
                    </a:p>
                  </a:txBody>
                  <a:tcPr marL="95782" marR="95782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Messages</a:t>
                      </a:r>
                      <a:r>
                        <a:rPr lang="it-IT" baseline="0" dirty="0" smtClean="0"/>
                        <a:t> are deleted, Communication lines  make unavailable</a:t>
                      </a:r>
                      <a:endParaRPr lang="it-IT" dirty="0"/>
                    </a:p>
                  </a:txBody>
                  <a:tcPr marL="95782" marR="95782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Messages are read. The traffic pattern of messages are observed</a:t>
                      </a:r>
                      <a:endParaRPr lang="it-IT" dirty="0"/>
                    </a:p>
                  </a:txBody>
                  <a:tcPr marL="95782" marR="95782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Messages</a:t>
                      </a:r>
                      <a:r>
                        <a:rPr lang="it-IT" baseline="0" dirty="0" smtClean="0"/>
                        <a:t> are modified or fabricated</a:t>
                      </a:r>
                      <a:endParaRPr lang="it-IT" dirty="0"/>
                    </a:p>
                  </a:txBody>
                  <a:tcPr marL="95782" marR="95782"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7C3B-97A7-F743-9921-A22C3A80F8F0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► </a:t>
            </a:r>
            <a:fld id="{9B5D8EF3-EEE6-4869-B9DB-731B6EC0BC79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4524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Historic Threats to Assets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Desktop computer stolen at Sutter Physicians Services and Sutter Medical Foundation, which contained about 3.3 million patients' </a:t>
            </a:r>
            <a:r>
              <a:rPr lang="en-US" dirty="0" err="1" smtClean="0"/>
              <a:t>mediacal</a:t>
            </a:r>
            <a:r>
              <a:rPr lang="en-US" dirty="0" smtClean="0"/>
              <a:t> details stored in unencrypted format in 2011 </a:t>
            </a:r>
            <a:endParaRPr lang="it-IT" dirty="0" smtClean="0"/>
          </a:p>
          <a:p>
            <a:r>
              <a:rPr lang="it-IT" dirty="0" smtClean="0"/>
              <a:t>Software</a:t>
            </a:r>
          </a:p>
          <a:p>
            <a:pPr lvl="1"/>
            <a:r>
              <a:rPr lang="it-IT" dirty="0" err="1" smtClean="0"/>
              <a:t>Phishing</a:t>
            </a:r>
            <a:r>
              <a:rPr lang="it-IT" dirty="0" smtClean="0"/>
              <a:t> </a:t>
            </a:r>
            <a:r>
              <a:rPr lang="it-IT" dirty="0" err="1" smtClean="0"/>
              <a:t>attack</a:t>
            </a:r>
            <a:r>
              <a:rPr lang="it-IT" dirty="0" smtClean="0"/>
              <a:t> to </a:t>
            </a:r>
            <a:r>
              <a:rPr lang="it-IT" dirty="0" err="1" smtClean="0"/>
              <a:t>PayPal</a:t>
            </a:r>
            <a:r>
              <a:rPr lang="it-IT" dirty="0" smtClean="0"/>
              <a:t> </a:t>
            </a:r>
            <a:r>
              <a:rPr lang="it-IT" dirty="0" err="1" smtClean="0"/>
              <a:t>stealing</a:t>
            </a:r>
            <a:r>
              <a:rPr lang="it-IT" dirty="0" smtClean="0"/>
              <a:t> </a:t>
            </a:r>
            <a:r>
              <a:rPr lang="it-IT" dirty="0" err="1" smtClean="0"/>
              <a:t>customers</a:t>
            </a:r>
            <a:r>
              <a:rPr lang="it-IT" dirty="0" smtClean="0"/>
              <a:t>’ credit card </a:t>
            </a:r>
            <a:r>
              <a:rPr lang="it-IT" dirty="0" err="1" smtClean="0"/>
              <a:t>details</a:t>
            </a:r>
            <a:r>
              <a:rPr lang="it-IT" dirty="0" smtClean="0"/>
              <a:t> in 2006</a:t>
            </a:r>
          </a:p>
          <a:p>
            <a:r>
              <a:rPr lang="it-IT" dirty="0" smtClean="0"/>
              <a:t>Data </a:t>
            </a:r>
          </a:p>
          <a:p>
            <a:pPr lvl="1"/>
            <a:r>
              <a:rPr lang="en-US" dirty="0" smtClean="0"/>
              <a:t>Data breaches (passwords), stemming from attacks that compromised Sony PlayStation Network, Sony Pictures in 2011, Target, OPM etc. etc.</a:t>
            </a:r>
            <a:endParaRPr lang="it-IT" dirty="0" smtClean="0"/>
          </a:p>
          <a:p>
            <a:r>
              <a:rPr lang="it-IT" dirty="0" err="1" smtClean="0"/>
              <a:t>Communication</a:t>
            </a:r>
            <a:r>
              <a:rPr lang="it-IT" dirty="0" smtClean="0"/>
              <a:t> Lines</a:t>
            </a:r>
          </a:p>
          <a:p>
            <a:pPr lvl="1"/>
            <a:r>
              <a:rPr lang="en-US" dirty="0" smtClean="0"/>
              <a:t>Kevin </a:t>
            </a:r>
            <a:r>
              <a:rPr lang="en-US" dirty="0" err="1" smtClean="0"/>
              <a:t>Poulsen</a:t>
            </a:r>
            <a:r>
              <a:rPr lang="en-US" dirty="0" smtClean="0"/>
              <a:t> was a teenage telephone hacker who hacked the phone lines to win a Porsche in a radio contest in 1990</a:t>
            </a:r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B87B-C05D-4645-BA12-E09D321C7767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► </a:t>
            </a:r>
            <a:fld id="{9B5D8EF3-EEE6-4869-B9DB-731B6EC0BC79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5044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What is a security control?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an </a:t>
            </a:r>
            <a:r>
              <a:rPr lang="it-IT" dirty="0" err="1" smtClean="0"/>
              <a:t>action</a:t>
            </a:r>
            <a:r>
              <a:rPr lang="it-IT" dirty="0" smtClean="0"/>
              <a:t>, </a:t>
            </a:r>
            <a:r>
              <a:rPr lang="it-IT" dirty="0" err="1" smtClean="0"/>
              <a:t>device</a:t>
            </a:r>
            <a:r>
              <a:rPr lang="it-IT" dirty="0" smtClean="0"/>
              <a:t>,  a procedure or </a:t>
            </a:r>
            <a:r>
              <a:rPr lang="it-IT" dirty="0" err="1" smtClean="0"/>
              <a:t>technique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…</a:t>
            </a:r>
          </a:p>
          <a:p>
            <a:r>
              <a:rPr lang="it-IT" dirty="0" err="1" smtClean="0"/>
              <a:t>reduces</a:t>
            </a:r>
            <a:r>
              <a:rPr lang="it-IT" dirty="0" smtClean="0"/>
              <a:t> a </a:t>
            </a:r>
            <a:r>
              <a:rPr lang="it-IT" dirty="0" err="1" smtClean="0"/>
              <a:t>threat</a:t>
            </a:r>
            <a:r>
              <a:rPr lang="it-IT" dirty="0" smtClean="0"/>
              <a:t>, a </a:t>
            </a:r>
            <a:r>
              <a:rPr lang="it-IT" dirty="0" err="1" smtClean="0"/>
              <a:t>vulnerability</a:t>
            </a:r>
            <a:r>
              <a:rPr lang="it-IT" dirty="0" smtClean="0"/>
              <a:t>, or an </a:t>
            </a:r>
            <a:r>
              <a:rPr lang="it-IT" dirty="0" err="1" smtClean="0"/>
              <a:t>attack</a:t>
            </a:r>
            <a:r>
              <a:rPr lang="it-IT" dirty="0" smtClean="0"/>
              <a:t> by ….</a:t>
            </a:r>
          </a:p>
          <a:p>
            <a:r>
              <a:rPr lang="it-IT" dirty="0" err="1" smtClean="0"/>
              <a:t>eliminating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, </a:t>
            </a:r>
          </a:p>
          <a:p>
            <a:r>
              <a:rPr lang="it-IT" dirty="0" err="1" smtClean="0"/>
              <a:t>minimizing</a:t>
            </a:r>
            <a:r>
              <a:rPr lang="it-IT" dirty="0" smtClean="0"/>
              <a:t> the </a:t>
            </a:r>
            <a:r>
              <a:rPr lang="it-IT" dirty="0" err="1" smtClean="0"/>
              <a:t>harm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causes</a:t>
            </a:r>
            <a:r>
              <a:rPr lang="it-IT" dirty="0" smtClean="0"/>
              <a:t>, or </a:t>
            </a:r>
          </a:p>
          <a:p>
            <a:r>
              <a:rPr lang="it-IT" dirty="0" err="1" smtClean="0"/>
              <a:t>discovering</a:t>
            </a:r>
            <a:r>
              <a:rPr lang="it-IT" dirty="0" smtClean="0"/>
              <a:t> and reporting </a:t>
            </a:r>
            <a:r>
              <a:rPr lang="it-IT" dirty="0" err="1" smtClean="0"/>
              <a:t>it</a:t>
            </a:r>
            <a:r>
              <a:rPr lang="it-IT" dirty="0" smtClean="0"/>
              <a:t> so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corrective</a:t>
            </a:r>
            <a:r>
              <a:rPr lang="it-IT" dirty="0" smtClean="0"/>
              <a:t> </a:t>
            </a:r>
            <a:r>
              <a:rPr lang="it-IT" dirty="0" err="1" smtClean="0"/>
              <a:t>action</a:t>
            </a:r>
            <a:r>
              <a:rPr lang="it-IT" dirty="0" smtClean="0"/>
              <a:t> can be </a:t>
            </a:r>
            <a:r>
              <a:rPr lang="it-IT" dirty="0" err="1" smtClean="0"/>
              <a:t>taken</a:t>
            </a:r>
            <a:r>
              <a:rPr lang="it-IT" dirty="0" smtClean="0"/>
              <a:t>  </a:t>
            </a:r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DDC4D-E87D-6B44-84F2-5183FFEBF0F6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► </a:t>
            </a:r>
            <a:fld id="{9B5D8EF3-EEE6-4869-B9DB-731B6EC0BC79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724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Types of Security Controls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Management Controls</a:t>
            </a:r>
          </a:p>
          <a:p>
            <a:pPr lvl="1"/>
            <a:r>
              <a:rPr lang="it-IT" smtClean="0"/>
              <a:t>Awareness and Training</a:t>
            </a:r>
          </a:p>
          <a:p>
            <a:pPr lvl="1"/>
            <a:r>
              <a:rPr lang="en-US" smtClean="0"/>
              <a:t>Security policy and practices </a:t>
            </a:r>
          </a:p>
          <a:p>
            <a:pPr lvl="1"/>
            <a:r>
              <a:rPr lang="it-IT" smtClean="0"/>
              <a:t>Audit and Accountability </a:t>
            </a:r>
            <a:endParaRPr lang="en-US" smtClean="0"/>
          </a:p>
          <a:p>
            <a:pPr lvl="1"/>
            <a:r>
              <a:rPr lang="en-US" smtClean="0"/>
              <a:t>Risk-assessment</a:t>
            </a:r>
          </a:p>
          <a:p>
            <a:pPr lvl="1"/>
            <a:r>
              <a:rPr lang="en-US" smtClean="0"/>
              <a:t>Contingency Planning</a:t>
            </a:r>
          </a:p>
          <a:p>
            <a:r>
              <a:rPr lang="it-IT" smtClean="0"/>
              <a:t>Technical Controls </a:t>
            </a:r>
            <a:endParaRPr lang="en-US" smtClean="0"/>
          </a:p>
          <a:p>
            <a:pPr lvl="1"/>
            <a:r>
              <a:rPr lang="en-US" smtClean="0"/>
              <a:t>Identification and authentication</a:t>
            </a:r>
          </a:p>
          <a:p>
            <a:pPr lvl="1"/>
            <a:r>
              <a:rPr lang="en-US" smtClean="0"/>
              <a:t>Access and authorization</a:t>
            </a:r>
          </a:p>
          <a:p>
            <a:pPr lvl="1"/>
            <a:r>
              <a:rPr lang="en-US" smtClean="0"/>
              <a:t>Encryption</a:t>
            </a:r>
          </a:p>
          <a:p>
            <a:pPr lvl="1"/>
            <a:r>
              <a:rPr lang="en-US" smtClean="0"/>
              <a:t>Digital Signature</a:t>
            </a:r>
          </a:p>
          <a:p>
            <a:pPr lvl="1"/>
            <a:r>
              <a:rPr lang="en-US" smtClean="0"/>
              <a:t>Privacy-enhancing technologies</a:t>
            </a:r>
          </a:p>
          <a:p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833BC-D1BA-9E4F-A05F-959F24348D03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► </a:t>
            </a:r>
            <a:fld id="{9B5D8EF3-EEE6-4869-B9DB-731B6EC0BC79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3121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When they can be applied?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Preventive</a:t>
            </a:r>
          </a:p>
          <a:p>
            <a:pPr lvl="1"/>
            <a:r>
              <a:rPr lang="it-IT" dirty="0" err="1" smtClean="0"/>
              <a:t>Measures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prevent</a:t>
            </a:r>
            <a:r>
              <a:rPr lang="it-IT" dirty="0" smtClean="0"/>
              <a:t>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assets</a:t>
            </a:r>
            <a:r>
              <a:rPr lang="it-IT" dirty="0" smtClean="0"/>
              <a:t> to be </a:t>
            </a:r>
            <a:r>
              <a:rPr lang="it-IT" dirty="0" err="1" smtClean="0"/>
              <a:t>affected</a:t>
            </a:r>
            <a:endParaRPr lang="it-IT" dirty="0" smtClean="0"/>
          </a:p>
          <a:p>
            <a:r>
              <a:rPr lang="it-IT" dirty="0" smtClean="0"/>
              <a:t>Detective</a:t>
            </a:r>
          </a:p>
          <a:p>
            <a:pPr lvl="1"/>
            <a:r>
              <a:rPr lang="it-IT" dirty="0" err="1" smtClean="0"/>
              <a:t>Measures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allow</a:t>
            </a:r>
            <a:r>
              <a:rPr lang="it-IT" dirty="0" smtClean="0"/>
              <a:t> to </a:t>
            </a:r>
            <a:r>
              <a:rPr lang="it-IT" dirty="0" err="1" smtClean="0"/>
              <a:t>detect</a:t>
            </a:r>
            <a:r>
              <a:rPr lang="it-IT" dirty="0" smtClean="0"/>
              <a:t> </a:t>
            </a:r>
            <a:r>
              <a:rPr lang="it-IT" dirty="0" err="1" smtClean="0"/>
              <a:t>when</a:t>
            </a:r>
            <a:r>
              <a:rPr lang="it-IT" dirty="0" smtClean="0"/>
              <a:t> an </a:t>
            </a:r>
            <a:r>
              <a:rPr lang="it-IT" dirty="0" err="1" smtClean="0"/>
              <a:t>assets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affected</a:t>
            </a:r>
            <a:r>
              <a:rPr lang="it-IT" dirty="0" smtClean="0"/>
              <a:t>, </a:t>
            </a:r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affected</a:t>
            </a:r>
            <a:r>
              <a:rPr lang="it-IT" dirty="0" smtClean="0"/>
              <a:t>, and by </a:t>
            </a:r>
            <a:r>
              <a:rPr lang="it-IT" dirty="0" err="1" smtClean="0"/>
              <a:t>who</a:t>
            </a:r>
            <a:endParaRPr lang="it-IT" dirty="0" smtClean="0"/>
          </a:p>
          <a:p>
            <a:r>
              <a:rPr lang="it-IT" dirty="0" err="1" smtClean="0"/>
              <a:t>Reactive</a:t>
            </a:r>
            <a:endParaRPr lang="it-IT" dirty="0" smtClean="0"/>
          </a:p>
          <a:p>
            <a:pPr lvl="1"/>
            <a:r>
              <a:rPr lang="it-IT" dirty="0" err="1" smtClean="0"/>
              <a:t>Measures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allow</a:t>
            </a:r>
            <a:r>
              <a:rPr lang="it-IT" dirty="0" smtClean="0"/>
              <a:t> to </a:t>
            </a:r>
            <a:r>
              <a:rPr lang="it-IT" dirty="0" err="1" smtClean="0"/>
              <a:t>recover</a:t>
            </a:r>
            <a:r>
              <a:rPr lang="it-IT" dirty="0" smtClean="0"/>
              <a:t>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assets</a:t>
            </a:r>
            <a:r>
              <a:rPr lang="it-IT" dirty="0" smtClean="0"/>
              <a:t> or (</a:t>
            </a:r>
            <a:r>
              <a:rPr lang="it-IT" dirty="0" err="1" smtClean="0"/>
              <a:t>partially</a:t>
            </a:r>
            <a:r>
              <a:rPr lang="it-IT" dirty="0" smtClean="0"/>
              <a:t>) </a:t>
            </a:r>
            <a:r>
              <a:rPr lang="it-IT" dirty="0" err="1" smtClean="0"/>
              <a:t>restore</a:t>
            </a:r>
            <a:r>
              <a:rPr lang="it-IT" dirty="0" smtClean="0"/>
              <a:t> </a:t>
            </a:r>
            <a:r>
              <a:rPr lang="it-IT" dirty="0" err="1" smtClean="0"/>
              <a:t>operation</a:t>
            </a:r>
            <a:r>
              <a:rPr lang="it-IT" dirty="0" smtClean="0"/>
              <a:t> from </a:t>
            </a:r>
            <a:r>
              <a:rPr lang="it-IT" dirty="0" err="1" smtClean="0"/>
              <a:t>damage</a:t>
            </a:r>
            <a:r>
              <a:rPr lang="it-IT" dirty="0" smtClean="0"/>
              <a:t> to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assets</a:t>
            </a:r>
            <a:endParaRPr lang="it-IT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CED58-DAF0-4049-BF04-D9AB2D3A30EC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► </a:t>
            </a:r>
            <a:fld id="{9B5D8EF3-EEE6-4869-B9DB-731B6EC0BC79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6489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Which</a:t>
            </a:r>
            <a:r>
              <a:rPr lang="it-IT" dirty="0" smtClean="0"/>
              <a:t> control </a:t>
            </a:r>
            <a:r>
              <a:rPr lang="it-IT" dirty="0" err="1" smtClean="0"/>
              <a:t>does</a:t>
            </a:r>
            <a:r>
              <a:rPr lang="it-IT" dirty="0" smtClean="0"/>
              <a:t> </a:t>
            </a:r>
            <a:r>
              <a:rPr lang="it-IT" dirty="0" err="1" smtClean="0"/>
              <a:t>protect</a:t>
            </a:r>
            <a:r>
              <a:rPr lang="it-IT" dirty="0" smtClean="0"/>
              <a:t>…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29300379"/>
              </p:ext>
            </p:extLst>
          </p:nvPr>
        </p:nvGraphicFramePr>
        <p:xfrm>
          <a:off x="340744" y="2013640"/>
          <a:ext cx="8346056" cy="4249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825"/>
                <a:gridCol w="2261315"/>
                <a:gridCol w="2418402"/>
                <a:gridCol w="2086514"/>
              </a:tblGrid>
              <a:tr h="92937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Preventive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Detective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Reactive</a:t>
                      </a:r>
                      <a:endParaRPr lang="it-IT" dirty="0"/>
                    </a:p>
                  </a:txBody>
                  <a:tcPr/>
                </a:tc>
              </a:tr>
              <a:tr h="1106706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Confidentiality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106706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Integrity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106706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Availability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464F-0DF8-7A46-A43F-7972909F66C8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C23-C840-F64A-868D-8B0138AB6D4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59323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Where security controls should be placed?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62600" cy="4525963"/>
          </a:xfrm>
        </p:spPr>
        <p:txBody>
          <a:bodyPr>
            <a:normAutofit fontScale="92500"/>
          </a:bodyPr>
          <a:lstStyle/>
          <a:p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need</a:t>
            </a:r>
            <a:r>
              <a:rPr lang="it-IT" dirty="0" smtClean="0"/>
              <a:t> to </a:t>
            </a:r>
            <a:r>
              <a:rPr lang="it-IT" dirty="0" err="1" smtClean="0"/>
              <a:t>find</a:t>
            </a:r>
            <a:endParaRPr lang="it-IT" dirty="0" smtClean="0"/>
          </a:p>
          <a:p>
            <a:pPr lvl="1"/>
            <a:r>
              <a:rPr lang="it-IT" dirty="0" smtClean="0"/>
              <a:t> right </a:t>
            </a:r>
            <a:r>
              <a:rPr lang="it-IT" dirty="0" err="1" smtClean="0"/>
              <a:t>layer</a:t>
            </a:r>
            <a:r>
              <a:rPr lang="it-IT" dirty="0" smtClean="0"/>
              <a:t> for </a:t>
            </a:r>
            <a:r>
              <a:rPr lang="it-IT" dirty="0" err="1" smtClean="0"/>
              <a:t>each</a:t>
            </a:r>
            <a:r>
              <a:rPr lang="it-IT" dirty="0" smtClean="0"/>
              <a:t> security control</a:t>
            </a:r>
          </a:p>
          <a:p>
            <a:pPr lvl="1"/>
            <a:r>
              <a:rPr lang="it-IT" dirty="0" smtClean="0"/>
              <a:t>right security control for </a:t>
            </a:r>
            <a:r>
              <a:rPr lang="it-IT" dirty="0" err="1" smtClean="0"/>
              <a:t>each</a:t>
            </a:r>
            <a:r>
              <a:rPr lang="it-IT" dirty="0" smtClean="0"/>
              <a:t> </a:t>
            </a:r>
            <a:r>
              <a:rPr lang="it-IT" dirty="0" err="1" smtClean="0"/>
              <a:t>layer</a:t>
            </a:r>
            <a:endParaRPr lang="it-IT" dirty="0" smtClean="0"/>
          </a:p>
          <a:p>
            <a:r>
              <a:rPr lang="it-IT" dirty="0" err="1" smtClean="0"/>
              <a:t>Usually</a:t>
            </a:r>
            <a:r>
              <a:rPr lang="it-IT" dirty="0" smtClean="0"/>
              <a:t> </a:t>
            </a:r>
            <a:r>
              <a:rPr lang="it-IT" dirty="0" err="1" smtClean="0"/>
              <a:t>three</a:t>
            </a:r>
            <a:r>
              <a:rPr lang="it-IT" dirty="0" smtClean="0"/>
              <a:t> </a:t>
            </a:r>
            <a:r>
              <a:rPr lang="it-IT" dirty="0" err="1" smtClean="0"/>
              <a:t>levels</a:t>
            </a:r>
            <a:endParaRPr lang="it-IT" dirty="0" smtClean="0"/>
          </a:p>
          <a:p>
            <a:pPr lvl="1"/>
            <a:r>
              <a:rPr lang="it-IT" dirty="0" err="1" smtClean="0"/>
              <a:t>Users</a:t>
            </a:r>
            <a:r>
              <a:rPr lang="it-IT" dirty="0" smtClean="0"/>
              <a:t> (Database </a:t>
            </a:r>
            <a:r>
              <a:rPr lang="it-IT" dirty="0" err="1" smtClean="0"/>
              <a:t>access</a:t>
            </a:r>
            <a:r>
              <a:rPr lang="it-IT" dirty="0" smtClean="0"/>
              <a:t> </a:t>
            </a:r>
            <a:r>
              <a:rPr lang="it-IT" dirty="0" err="1" smtClean="0"/>
              <a:t>controls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Applications</a:t>
            </a:r>
          </a:p>
          <a:p>
            <a:pPr lvl="1"/>
            <a:r>
              <a:rPr lang="it-IT" dirty="0" err="1" smtClean="0"/>
              <a:t>Infrastructure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4605F-AA23-BB45-B8E4-3DBEB4C4DEE2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► </a:t>
            </a:r>
            <a:fld id="{9B5D8EF3-EEE6-4869-B9DB-731B6EC0BC79}" type="slidenum">
              <a:rPr lang="it-IT" smtClean="0"/>
              <a:pPr/>
              <a:t>26</a:t>
            </a:fld>
            <a:endParaRPr lang="it-IT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26506936"/>
              </p:ext>
            </p:extLst>
          </p:nvPr>
        </p:nvGraphicFramePr>
        <p:xfrm>
          <a:off x="5929322" y="1920705"/>
          <a:ext cx="2620308" cy="38864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0308"/>
              </a:tblGrid>
              <a:tr h="713926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Applications</a:t>
                      </a:r>
                      <a:endParaRPr lang="it-IT" sz="2800" dirty="0"/>
                    </a:p>
                  </a:txBody>
                  <a:tcPr anchor="ctr"/>
                </a:tc>
              </a:tr>
              <a:tr h="799829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Services</a:t>
                      </a:r>
                      <a:endParaRPr lang="it-IT" sz="2800" dirty="0"/>
                    </a:p>
                  </a:txBody>
                  <a:tcPr anchor="ctr"/>
                </a:tc>
              </a:tr>
              <a:tr h="713926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Operating System</a:t>
                      </a:r>
                      <a:endParaRPr lang="it-IT" sz="2800" dirty="0"/>
                    </a:p>
                  </a:txBody>
                  <a:tcPr anchor="ctr"/>
                </a:tc>
              </a:tr>
              <a:tr h="713926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OS Kernel</a:t>
                      </a:r>
                      <a:endParaRPr lang="it-IT" sz="2800" dirty="0"/>
                    </a:p>
                  </a:txBody>
                  <a:tcPr anchor="ctr"/>
                </a:tc>
              </a:tr>
              <a:tr h="713926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Hardware</a:t>
                      </a:r>
                      <a:endParaRPr lang="it-IT" sz="2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0431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 </a:t>
            </a:r>
            <a:r>
              <a:rPr lang="it-IT" dirty="0" err="1" smtClean="0"/>
              <a:t>exercise</a:t>
            </a:r>
            <a:r>
              <a:rPr lang="it-IT" dirty="0" smtClean="0"/>
              <a:t> in Security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smtClean="0"/>
              <a:t>Mother, Father and Child</a:t>
            </a:r>
            <a:endParaRPr lang="en-US" smtClean="0"/>
          </a:p>
          <a:p>
            <a:pPr lvl="1"/>
            <a:r>
              <a:rPr lang="en-US" smtClean="0"/>
              <a:t>You are a mother</a:t>
            </a:r>
          </a:p>
          <a:p>
            <a:pPr lvl="1"/>
            <a:r>
              <a:rPr lang="en-US" smtClean="0"/>
              <a:t>Your asset is your child</a:t>
            </a:r>
          </a:p>
          <a:p>
            <a:pPr lvl="1"/>
            <a:r>
              <a:rPr lang="en-US" smtClean="0"/>
              <a:t>You can use the father to provide some services</a:t>
            </a:r>
          </a:p>
          <a:p>
            <a:pPr lvl="1"/>
            <a:r>
              <a:rPr lang="en-US" smtClean="0"/>
              <a:t>You have to balance security and cost</a:t>
            </a:r>
          </a:p>
          <a:p>
            <a:r>
              <a:rPr lang="en-US" smtClean="0"/>
              <a:t>Only one thing is possible for you</a:t>
            </a:r>
          </a:p>
          <a:p>
            <a:pPr lvl="1"/>
            <a:r>
              <a:rPr lang="en-US" smtClean="0"/>
              <a:t>Bring the child to school</a:t>
            </a:r>
          </a:p>
          <a:p>
            <a:pPr lvl="1"/>
            <a:r>
              <a:rPr lang="en-US" smtClean="0"/>
              <a:t>Collect the child from school</a:t>
            </a:r>
          </a:p>
          <a:p>
            <a:r>
              <a:rPr lang="en-US" smtClean="0"/>
              <a:t>What is safer for a child?</a:t>
            </a:r>
          </a:p>
          <a:p>
            <a:pPr lvl="1"/>
            <a:r>
              <a:rPr lang="en-US" smtClean="0"/>
              <a:t>Go back home from school alone?</a:t>
            </a:r>
          </a:p>
          <a:p>
            <a:pPr lvl="1"/>
            <a:r>
              <a:rPr lang="en-US" smtClean="0"/>
              <a:t>Go back with the father?</a:t>
            </a:r>
          </a:p>
          <a:p>
            <a:endParaRPr lang="it-IT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D751DF62-F7D8-4F41-B79C-EDFB144452F1}" type="datetime1">
              <a:rPr lang="en-US" smtClean="0"/>
              <a:pPr/>
              <a:t>9/15/2015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B6D4-B23D-400E-9533-5A34FAC214A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Massacci - Paci - Tran - Security Engineering</a:t>
            </a:r>
            <a:endParaRPr lang="it-IT" b="0"/>
          </a:p>
        </p:txBody>
      </p:sp>
    </p:spTree>
    <p:extLst>
      <p:ext uri="{BB962C8B-B14F-4D97-AF65-F5344CB8AC3E}">
        <p14:creationId xmlns:p14="http://schemas.microsoft.com/office/powerpoint/2010/main" xmlns="" val="67561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Threat</a:t>
            </a:r>
            <a:r>
              <a:rPr lang="it-IT" dirty="0" err="1"/>
              <a:t>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Threats</a:t>
            </a:r>
            <a:endParaRPr lang="it-IT" dirty="0" smtClean="0"/>
          </a:p>
          <a:p>
            <a:pPr lvl="1"/>
            <a:r>
              <a:rPr lang="it-IT" dirty="0" err="1" smtClean="0"/>
              <a:t>Going</a:t>
            </a:r>
            <a:r>
              <a:rPr lang="it-IT" dirty="0"/>
              <a:t> </a:t>
            </a:r>
            <a:r>
              <a:rPr lang="it-IT" dirty="0" smtClean="0"/>
              <a:t>Alone:</a:t>
            </a:r>
          </a:p>
          <a:p>
            <a:pPr lvl="1"/>
            <a:r>
              <a:rPr lang="it-IT" dirty="0" err="1" smtClean="0"/>
              <a:t>Father</a:t>
            </a:r>
            <a:r>
              <a:rPr lang="it-IT" dirty="0" smtClean="0"/>
              <a:t> pick-up:</a:t>
            </a:r>
          </a:p>
          <a:p>
            <a:r>
              <a:rPr lang="it-IT" dirty="0" err="1" smtClean="0"/>
              <a:t>Threat</a:t>
            </a:r>
            <a:r>
              <a:rPr lang="it-IT" dirty="0" smtClean="0"/>
              <a:t> Agents</a:t>
            </a:r>
          </a:p>
          <a:p>
            <a:pPr lvl="1"/>
            <a:r>
              <a:rPr lang="it-IT" dirty="0" err="1" smtClean="0"/>
              <a:t>Going</a:t>
            </a:r>
            <a:r>
              <a:rPr lang="it-IT" dirty="0" smtClean="0"/>
              <a:t> alone:</a:t>
            </a:r>
          </a:p>
          <a:p>
            <a:pPr lvl="1"/>
            <a:r>
              <a:rPr lang="it-IT" dirty="0" err="1" smtClean="0"/>
              <a:t>Father</a:t>
            </a:r>
            <a:r>
              <a:rPr lang="it-IT" dirty="0" smtClean="0"/>
              <a:t> pick-up: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351F-BC0B-3D40-B9CA-DAC05FB9A78E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C23-C840-F64A-868D-8B0138AB6D4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89741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Design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controls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Going</a:t>
            </a:r>
            <a:r>
              <a:rPr lang="it-IT" dirty="0" smtClean="0"/>
              <a:t> Alone</a:t>
            </a:r>
          </a:p>
          <a:p>
            <a:pPr lvl="1"/>
            <a:r>
              <a:rPr lang="it-IT" dirty="0" smtClean="0"/>
              <a:t>Preventive:</a:t>
            </a:r>
          </a:p>
          <a:p>
            <a:pPr lvl="1"/>
            <a:r>
              <a:rPr lang="it-IT" dirty="0" smtClean="0"/>
              <a:t>Detective: </a:t>
            </a:r>
          </a:p>
          <a:p>
            <a:pPr lvl="1"/>
            <a:r>
              <a:rPr lang="it-IT" dirty="0" err="1" smtClean="0"/>
              <a:t>Reactive</a:t>
            </a:r>
            <a:r>
              <a:rPr lang="it-IT" dirty="0" smtClean="0"/>
              <a:t>:</a:t>
            </a:r>
          </a:p>
          <a:p>
            <a:r>
              <a:rPr lang="it-IT" dirty="0" err="1" smtClean="0"/>
              <a:t>Father</a:t>
            </a:r>
            <a:r>
              <a:rPr lang="it-IT" dirty="0" smtClean="0"/>
              <a:t> </a:t>
            </a:r>
            <a:r>
              <a:rPr lang="it-IT" dirty="0" err="1" smtClean="0"/>
              <a:t>pick</a:t>
            </a:r>
            <a:r>
              <a:rPr lang="it-IT" dirty="0" smtClean="0"/>
              <a:t> up</a:t>
            </a:r>
          </a:p>
          <a:p>
            <a:pPr lvl="1"/>
            <a:r>
              <a:rPr lang="it-IT" dirty="0" smtClean="0"/>
              <a:t>Preventive:</a:t>
            </a:r>
          </a:p>
          <a:p>
            <a:pPr lvl="1"/>
            <a:r>
              <a:rPr lang="it-IT" dirty="0" smtClean="0"/>
              <a:t>Detective:</a:t>
            </a:r>
          </a:p>
          <a:p>
            <a:pPr lvl="1"/>
            <a:r>
              <a:rPr lang="it-IT" dirty="0" err="1" smtClean="0"/>
              <a:t>Reactive</a:t>
            </a:r>
            <a:r>
              <a:rPr lang="it-IT" dirty="0" smtClean="0"/>
              <a:t>: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B351F-BC0B-3D40-B9CA-DAC05FB9A78E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C23-C840-F64A-868D-8B0138AB6D4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0867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What is Computer Security About?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protection afforded to an automated information system in order to attain the applicable objectives of preserving the integrity, the availability and confidentiality of information systems resources,</a:t>
            </a:r>
          </a:p>
          <a:p>
            <a:pPr lvl="1"/>
            <a:r>
              <a:rPr lang="en-US" dirty="0" smtClean="0"/>
              <a:t>NIST Computer Security Handbook</a:t>
            </a:r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6387-B4F2-074C-971E-D8BE562FCACC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► </a:t>
            </a:r>
            <a:fld id="{9B5D8EF3-EEE6-4869-B9DB-731B6EC0BC79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6192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Mother, Father, and CHILD II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Going alone... </a:t>
            </a:r>
          </a:p>
          <a:p>
            <a:pPr lvl="1"/>
            <a:r>
              <a:rPr lang="en-US" dirty="0" smtClean="0"/>
              <a:t>upon instructions on security measures</a:t>
            </a:r>
          </a:p>
          <a:p>
            <a:pPr lvl="2"/>
            <a:r>
              <a:rPr lang="en-US" dirty="0" smtClean="0"/>
              <a:t>the child would not accept lift from unknown people (authentication + preventive)</a:t>
            </a:r>
          </a:p>
          <a:p>
            <a:pPr lvl="2"/>
            <a:r>
              <a:rPr lang="en-US" dirty="0" smtClean="0"/>
              <a:t>He would scream if forced (reactive)</a:t>
            </a:r>
          </a:p>
          <a:p>
            <a:pPr lvl="2"/>
            <a:r>
              <a:rPr lang="en-US" dirty="0" smtClean="0"/>
              <a:t>If he doesn’t show up at planned time mother will react (detective)</a:t>
            </a:r>
          </a:p>
          <a:p>
            <a:pPr lvl="1"/>
            <a:r>
              <a:rPr lang="en-US" dirty="0" smtClean="0"/>
              <a:t>Trust assumption: on screaming passers-by will react and act</a:t>
            </a:r>
          </a:p>
          <a:p>
            <a:r>
              <a:rPr lang="en-US" dirty="0" smtClean="0"/>
              <a:t>Trustworthy but very costly</a:t>
            </a:r>
          </a:p>
          <a:p>
            <a:pPr lvl="1"/>
            <a:r>
              <a:rPr lang="en-US" dirty="0" smtClean="0"/>
              <a:t>Persistent training of “user” (i.e. child)</a:t>
            </a:r>
          </a:p>
          <a:p>
            <a:pPr lvl="2"/>
            <a:r>
              <a:rPr lang="en-US" dirty="0" smtClean="0"/>
              <a:t>Do not take lift for people you don’t know</a:t>
            </a:r>
          </a:p>
          <a:p>
            <a:pPr lvl="1"/>
            <a:r>
              <a:rPr lang="en-US" dirty="0" smtClean="0"/>
              <a:t>Resistance to social engineering attacks must be trained</a:t>
            </a:r>
          </a:p>
          <a:p>
            <a:pPr lvl="2"/>
            <a:r>
              <a:rPr lang="en-US" dirty="0" smtClean="0"/>
              <a:t>It doesn’t matter it was just a nice old man</a:t>
            </a:r>
          </a:p>
          <a:p>
            <a:pPr lvl="1"/>
            <a:r>
              <a:rPr lang="en-US" dirty="0" smtClean="0"/>
              <a:t>100% alert monitoring by mother</a:t>
            </a: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Massacci - Paci - Tran - Security Engineering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B2705E6-7D90-409E-8B24-E90AB1C925AC}" type="datetime1">
              <a:rPr lang="en-US" smtClean="0"/>
              <a:pPr/>
              <a:t>9/15/2015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B6D4-B23D-400E-9533-5A34FAC214A4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853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Mother, Father and Child III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The father solution is dirty cheap</a:t>
            </a:r>
          </a:p>
          <a:p>
            <a:pPr lvl="1"/>
            <a:r>
              <a:rPr lang="it-IT" smtClean="0"/>
              <a:t>Can be quickly authenticated by the child</a:t>
            </a:r>
          </a:p>
          <a:p>
            <a:pPr lvl="1"/>
            <a:r>
              <a:rPr lang="it-IT" smtClean="0"/>
              <a:t>No training of any kind</a:t>
            </a:r>
          </a:p>
          <a:p>
            <a:pPr lvl="1"/>
            <a:r>
              <a:rPr lang="it-IT" smtClean="0"/>
              <a:t>No measure against social engineering</a:t>
            </a:r>
          </a:p>
          <a:p>
            <a:pPr lvl="1"/>
            <a:r>
              <a:rPr lang="it-IT" smtClean="0"/>
              <a:t>No monitoring </a:t>
            </a:r>
          </a:p>
          <a:p>
            <a:r>
              <a:rPr lang="it-IT" smtClean="0"/>
              <a:t>The father is trusted by the mother...</a:t>
            </a:r>
            <a:endParaRPr lang="it-IT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7BDD8E75-61D0-412F-B205-E8D8E06F3FED}" type="datetime1">
              <a:rPr lang="en-US" smtClean="0"/>
              <a:pPr/>
              <a:t>9/15/2015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B6D4-B23D-400E-9533-5A34FAC214A4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Massacci - Paci - Tran - Security Engineering</a:t>
            </a:r>
            <a:endParaRPr lang="it-IT" b="0"/>
          </a:p>
        </p:txBody>
      </p:sp>
    </p:spTree>
    <p:extLst>
      <p:ext uri="{BB962C8B-B14F-4D97-AF65-F5344CB8AC3E}">
        <p14:creationId xmlns:p14="http://schemas.microsoft.com/office/powerpoint/2010/main" xmlns="" val="229043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Mother, Father and Child IV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err="1" smtClean="0"/>
              <a:t>Making</a:t>
            </a:r>
            <a:r>
              <a:rPr lang="it-IT" dirty="0" smtClean="0"/>
              <a:t> “</a:t>
            </a:r>
            <a:r>
              <a:rPr lang="it-IT" dirty="0" err="1" smtClean="0"/>
              <a:t>Going</a:t>
            </a:r>
            <a:r>
              <a:rPr lang="it-IT" dirty="0" smtClean="0"/>
              <a:t> alone” </a:t>
            </a:r>
            <a:r>
              <a:rPr lang="it-IT" dirty="0" err="1" smtClean="0">
                <a:solidFill>
                  <a:srgbClr val="FF0000"/>
                </a:solidFill>
              </a:rPr>
              <a:t>trustworty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expensive</a:t>
            </a:r>
          </a:p>
          <a:p>
            <a:pPr lvl="1"/>
            <a:r>
              <a:rPr lang="it-IT" dirty="0" smtClean="0"/>
              <a:t>Lots of additional security measures</a:t>
            </a:r>
          </a:p>
          <a:p>
            <a:r>
              <a:rPr lang="it-IT" dirty="0" smtClean="0"/>
              <a:t>“</a:t>
            </a:r>
            <a:r>
              <a:rPr lang="it-IT" dirty="0" err="1" smtClean="0"/>
              <a:t>Father</a:t>
            </a:r>
            <a:r>
              <a:rPr lang="it-IT" dirty="0" smtClean="0"/>
              <a:t> </a:t>
            </a:r>
            <a:r>
              <a:rPr lang="it-IT" dirty="0" err="1" smtClean="0"/>
              <a:t>picks</a:t>
            </a:r>
            <a:r>
              <a:rPr lang="it-IT" dirty="0" smtClean="0"/>
              <a:t> up” is </a:t>
            </a:r>
            <a:r>
              <a:rPr lang="it-IT" dirty="0" smtClean="0">
                <a:solidFill>
                  <a:srgbClr val="FF0000"/>
                </a:solidFill>
              </a:rPr>
              <a:t>trusted</a:t>
            </a:r>
            <a:r>
              <a:rPr lang="it-IT" dirty="0" smtClean="0"/>
              <a:t> and cheap</a:t>
            </a:r>
          </a:p>
          <a:p>
            <a:pPr lvl="1"/>
            <a:r>
              <a:rPr lang="it-IT" dirty="0" smtClean="0"/>
              <a:t>No security measure</a:t>
            </a:r>
          </a:p>
          <a:p>
            <a:r>
              <a:rPr lang="it-IT" dirty="0" smtClean="0"/>
              <a:t>The father is trusted by the mother...</a:t>
            </a:r>
          </a:p>
          <a:p>
            <a:pPr lvl="1"/>
            <a:r>
              <a:rPr lang="it-IT" dirty="0" smtClean="0"/>
              <a:t>But </a:t>
            </a:r>
            <a:r>
              <a:rPr lang="it-IT" b="1" u="sng" dirty="0" smtClean="0">
                <a:solidFill>
                  <a:srgbClr val="FF0000"/>
                </a:solidFill>
              </a:rPr>
              <a:t>almost all </a:t>
            </a:r>
            <a:r>
              <a:rPr lang="it-IT" dirty="0" smtClean="0"/>
              <a:t>child kidnapping, beating, and killing are done by fathers or close members of the family</a:t>
            </a:r>
          </a:p>
          <a:p>
            <a:pPr lvl="1"/>
            <a:r>
              <a:rPr lang="it-IT" dirty="0" smtClean="0"/>
              <a:t>Only </a:t>
            </a:r>
            <a:r>
              <a:rPr lang="it-IT" dirty="0" err="1" smtClean="0"/>
              <a:t>few</a:t>
            </a:r>
            <a:r>
              <a:rPr lang="it-IT" dirty="0" smtClean="0"/>
              <a:t> (8%) done by “maniacs” unknown to the </a:t>
            </a:r>
            <a:r>
              <a:rPr lang="it-IT" dirty="0" err="1" smtClean="0"/>
              <a:t>child</a:t>
            </a:r>
            <a:endParaRPr lang="it-IT" dirty="0" smtClean="0"/>
          </a:p>
          <a:p>
            <a:pPr lvl="2"/>
            <a:r>
              <a:rPr lang="it-IT" dirty="0" smtClean="0"/>
              <a:t>U.N. </a:t>
            </a:r>
            <a:r>
              <a:rPr lang="it-IT" dirty="0" err="1" smtClean="0"/>
              <a:t>Statistics</a:t>
            </a:r>
            <a:endParaRPr lang="it-IT" dirty="0" smtClean="0"/>
          </a:p>
          <a:p>
            <a:r>
              <a:rPr lang="it-IT" dirty="0" smtClean="0"/>
              <a:t>A Trusted Component is not something that is secure. It is something against which we plan no defence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D2E03CEC-9483-4990-834D-40A0E3664B13}" type="datetime1">
              <a:rPr lang="en-US" smtClean="0"/>
              <a:pPr/>
              <a:t>9/15/2015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B6D4-B23D-400E-9533-5A34FAC214A4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Massacci - Paci - Tran - Security Engineering</a:t>
            </a:r>
            <a:endParaRPr lang="it-IT" b="0"/>
          </a:p>
        </p:txBody>
      </p:sp>
    </p:spTree>
    <p:extLst>
      <p:ext uri="{BB962C8B-B14F-4D97-AF65-F5344CB8AC3E}">
        <p14:creationId xmlns:p14="http://schemas.microsoft.com/office/powerpoint/2010/main" xmlns="" val="117962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Suggested Readings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err="1" smtClean="0"/>
              <a:t>Textbook</a:t>
            </a:r>
            <a:r>
              <a:rPr lang="it-IT" dirty="0" smtClean="0"/>
              <a:t> </a:t>
            </a:r>
            <a:r>
              <a:rPr lang="it-IT" dirty="0" err="1" smtClean="0"/>
              <a:t>introduction</a:t>
            </a:r>
            <a:endParaRPr lang="it-IT" dirty="0" smtClean="0"/>
          </a:p>
          <a:p>
            <a:pPr lvl="1"/>
            <a:r>
              <a:rPr lang="it-IT" dirty="0" err="1" smtClean="0"/>
              <a:t>Chapter</a:t>
            </a:r>
            <a:r>
              <a:rPr lang="it-IT" dirty="0" smtClean="0"/>
              <a:t> 1, </a:t>
            </a:r>
            <a:r>
              <a:rPr lang="it-IT" dirty="0" err="1" smtClean="0"/>
              <a:t>Stallings</a:t>
            </a:r>
            <a:r>
              <a:rPr lang="it-IT" dirty="0" smtClean="0"/>
              <a:t> and </a:t>
            </a:r>
            <a:r>
              <a:rPr lang="it-IT" dirty="0" err="1" smtClean="0"/>
              <a:t>Brow</a:t>
            </a:r>
            <a:r>
              <a:rPr lang="it-IT" dirty="0" smtClean="0"/>
              <a:t>. Computer Security</a:t>
            </a:r>
          </a:p>
          <a:p>
            <a:pPr lvl="1"/>
            <a:r>
              <a:rPr lang="it-IT" dirty="0" err="1" smtClean="0"/>
              <a:t>Chapter</a:t>
            </a:r>
            <a:r>
              <a:rPr lang="it-IT" dirty="0" smtClean="0"/>
              <a:t> 2, </a:t>
            </a:r>
            <a:r>
              <a:rPr lang="it-IT" dirty="0" err="1" smtClean="0"/>
              <a:t>Dieter</a:t>
            </a:r>
            <a:r>
              <a:rPr lang="it-IT" dirty="0" smtClean="0"/>
              <a:t> </a:t>
            </a:r>
            <a:r>
              <a:rPr lang="it-IT" dirty="0" err="1" smtClean="0"/>
              <a:t>Gollmann.Computer</a:t>
            </a:r>
            <a:r>
              <a:rPr lang="it-IT" dirty="0" smtClean="0"/>
              <a:t> Security</a:t>
            </a:r>
          </a:p>
          <a:p>
            <a:pPr lvl="1"/>
            <a:r>
              <a:rPr lang="it-IT" dirty="0" err="1" smtClean="0"/>
              <a:t>Chapter</a:t>
            </a:r>
            <a:r>
              <a:rPr lang="it-IT" dirty="0" smtClean="0"/>
              <a:t> 1, </a:t>
            </a:r>
            <a:r>
              <a:rPr lang="it-IT" dirty="0" err="1" smtClean="0"/>
              <a:t>Ross</a:t>
            </a:r>
            <a:r>
              <a:rPr lang="it-IT" dirty="0" smtClean="0"/>
              <a:t> Anderson. Security </a:t>
            </a:r>
            <a:r>
              <a:rPr lang="it-IT" dirty="0" err="1" smtClean="0"/>
              <a:t>Engineering</a:t>
            </a:r>
            <a:endParaRPr lang="it-IT" dirty="0" smtClean="0"/>
          </a:p>
          <a:p>
            <a:r>
              <a:rPr lang="en-US" dirty="0" smtClean="0"/>
              <a:t>Insight</a:t>
            </a:r>
          </a:p>
          <a:p>
            <a:pPr lvl="1"/>
            <a:r>
              <a:rPr lang="en-US" dirty="0" smtClean="0"/>
              <a:t>D. Sterne: On the Buzzword ‘Security Policy’, IEEE Symposium on Research in Security and Privacy 1991</a:t>
            </a:r>
          </a:p>
          <a:p>
            <a:pPr lvl="1"/>
            <a:r>
              <a:rPr lang="en-US" dirty="0" err="1" smtClean="0"/>
              <a:t>K.Thomson</a:t>
            </a:r>
            <a:r>
              <a:rPr lang="en-US" dirty="0" smtClean="0"/>
              <a:t>. Reflection on trusting trust. Turing Award Lecture.</a:t>
            </a:r>
            <a:endParaRPr lang="en-GB" dirty="0" smtClean="0"/>
          </a:p>
          <a:p>
            <a:r>
              <a:rPr lang="en-US" dirty="0" smtClean="0"/>
              <a:t>Fact finding</a:t>
            </a:r>
          </a:p>
          <a:p>
            <a:pPr lvl="1"/>
            <a:r>
              <a:rPr lang="en-US" dirty="0" smtClean="0"/>
              <a:t>Reports on ID Theft in the US and Italy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9D11-E9E8-0F4D-BB87-A11219AF4DEF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► </a:t>
            </a:r>
            <a:fld id="{9B5D8EF3-EEE6-4869-B9DB-731B6EC0BC79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5025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The CIA Triad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62600" cy="4525963"/>
          </a:xfrm>
        </p:spPr>
        <p:txBody>
          <a:bodyPr>
            <a:normAutofit fontScale="92500" lnSpcReduction="10000"/>
          </a:bodyPr>
          <a:lstStyle/>
          <a:p>
            <a:r>
              <a:rPr lang="it-IT" dirty="0" err="1" smtClean="0"/>
              <a:t>Confidentiality</a:t>
            </a:r>
            <a:endParaRPr lang="it-IT" dirty="0" smtClean="0"/>
          </a:p>
          <a:p>
            <a:pPr lvl="1"/>
            <a:r>
              <a:rPr lang="it-IT" dirty="0" err="1" smtClean="0"/>
              <a:t>preventing</a:t>
            </a:r>
            <a:r>
              <a:rPr lang="it-IT" dirty="0" smtClean="0"/>
              <a:t> </a:t>
            </a:r>
            <a:r>
              <a:rPr lang="it-IT" dirty="0" err="1" smtClean="0"/>
              <a:t>unauthorized</a:t>
            </a:r>
            <a:r>
              <a:rPr lang="it-IT" dirty="0" smtClean="0"/>
              <a:t> </a:t>
            </a:r>
            <a:r>
              <a:rPr lang="it-IT" dirty="0" err="1" smtClean="0"/>
              <a:t>disclosure</a:t>
            </a:r>
            <a:r>
              <a:rPr lang="it-IT" dirty="0" smtClean="0"/>
              <a:t> of information</a:t>
            </a:r>
          </a:p>
          <a:p>
            <a:r>
              <a:rPr lang="it-IT" dirty="0" err="1" smtClean="0"/>
              <a:t>Integrity</a:t>
            </a:r>
            <a:endParaRPr lang="it-IT" dirty="0" smtClean="0"/>
          </a:p>
          <a:p>
            <a:pPr lvl="1"/>
            <a:r>
              <a:rPr lang="it-IT" dirty="0" smtClean="0"/>
              <a:t> </a:t>
            </a:r>
            <a:r>
              <a:rPr lang="it-IT" dirty="0" err="1" smtClean="0"/>
              <a:t>preventing</a:t>
            </a:r>
            <a:r>
              <a:rPr lang="it-IT" dirty="0" smtClean="0"/>
              <a:t> </a:t>
            </a:r>
            <a:r>
              <a:rPr lang="it-IT" dirty="0" err="1" smtClean="0"/>
              <a:t>unauthorized</a:t>
            </a:r>
            <a:r>
              <a:rPr lang="it-IT" dirty="0" smtClean="0"/>
              <a:t> </a:t>
            </a:r>
            <a:r>
              <a:rPr lang="it-IT" dirty="0" err="1" smtClean="0"/>
              <a:t>modification</a:t>
            </a:r>
            <a:r>
              <a:rPr lang="it-IT" dirty="0" smtClean="0"/>
              <a:t> of information </a:t>
            </a:r>
          </a:p>
          <a:p>
            <a:r>
              <a:rPr lang="it-IT" dirty="0" err="1" smtClean="0"/>
              <a:t>Availability</a:t>
            </a:r>
            <a:r>
              <a:rPr lang="it-IT" dirty="0" smtClean="0"/>
              <a:t> </a:t>
            </a:r>
          </a:p>
          <a:p>
            <a:pPr lvl="1"/>
            <a:r>
              <a:rPr lang="it-IT" dirty="0" err="1" smtClean="0"/>
              <a:t>preventing</a:t>
            </a:r>
            <a:r>
              <a:rPr lang="it-IT" dirty="0" smtClean="0"/>
              <a:t> of </a:t>
            </a:r>
            <a:r>
              <a:rPr lang="it-IT" dirty="0" err="1" smtClean="0"/>
              <a:t>unauthorized</a:t>
            </a:r>
            <a:r>
              <a:rPr lang="it-IT" dirty="0" smtClean="0"/>
              <a:t> </a:t>
            </a:r>
            <a:r>
              <a:rPr lang="it-IT" dirty="0" err="1" smtClean="0"/>
              <a:t>withholding</a:t>
            </a:r>
            <a:r>
              <a:rPr lang="it-IT" dirty="0" smtClean="0"/>
              <a:t> of information or </a:t>
            </a:r>
            <a:r>
              <a:rPr lang="it-IT" dirty="0" err="1" smtClean="0"/>
              <a:t>resources</a:t>
            </a:r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8F40E-3D60-E841-96BA-27F87FB66B3D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► </a:t>
            </a:r>
            <a:fld id="{9B5D8EF3-EEE6-4869-B9DB-731B6EC0BC79}" type="slidenum">
              <a:rPr lang="it-IT" smtClean="0"/>
              <a:pPr/>
              <a:t>4</a:t>
            </a:fld>
            <a:endParaRPr lang="it-IT"/>
          </a:p>
        </p:txBody>
      </p:sp>
      <p:pic>
        <p:nvPicPr>
          <p:cNvPr id="8" name="Picture 4" descr="&#10;Fig1.1.pdf                                                     00ABB570  Mnementh                      BEAE7A2F:"/>
          <p:cNvPicPr>
            <a:picLocks noChangeAspect="1" noChangeArrowheads="1"/>
          </p:cNvPicPr>
          <p:nvPr/>
        </p:nvPicPr>
        <p:blipFill>
          <a:blip r:embed="rId3"/>
          <a:srcRect l="4633" t="10739" r="4633" b="21477"/>
          <a:stretch>
            <a:fillRect/>
          </a:stretch>
        </p:blipFill>
        <p:spPr bwMode="auto">
          <a:xfrm>
            <a:off x="5972172" y="1643050"/>
            <a:ext cx="3171828" cy="30661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8472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 “</a:t>
            </a:r>
            <a:r>
              <a:rPr lang="it-IT" dirty="0" err="1" smtClean="0"/>
              <a:t>Pre</a:t>
            </a:r>
            <a:r>
              <a:rPr lang="it-IT" dirty="0" smtClean="0"/>
              <a:t>-requisite” </a:t>
            </a:r>
            <a:r>
              <a:rPr lang="it-IT" dirty="0" err="1" smtClean="0"/>
              <a:t>property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/>
              <a:t>Authenticity</a:t>
            </a:r>
            <a:endParaRPr lang="it-IT" dirty="0"/>
          </a:p>
          <a:p>
            <a:pPr lvl="1"/>
            <a:r>
              <a:rPr lang="it-IT" dirty="0"/>
              <a:t>the </a:t>
            </a:r>
            <a:r>
              <a:rPr lang="it-IT" dirty="0" err="1"/>
              <a:t>property</a:t>
            </a:r>
            <a:r>
              <a:rPr lang="it-IT" dirty="0"/>
              <a:t> of an </a:t>
            </a:r>
            <a:r>
              <a:rPr lang="it-IT" dirty="0" err="1"/>
              <a:t>entity</a:t>
            </a:r>
            <a:r>
              <a:rPr lang="it-IT" dirty="0"/>
              <a:t> of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smtClean="0"/>
              <a:t>“genuine” </a:t>
            </a:r>
            <a:r>
              <a:rPr lang="it-IT" dirty="0"/>
              <a:t>and to be </a:t>
            </a:r>
            <a:r>
              <a:rPr lang="it-IT" dirty="0" err="1"/>
              <a:t>verified</a:t>
            </a:r>
            <a:r>
              <a:rPr lang="it-IT" dirty="0"/>
              <a:t> </a:t>
            </a:r>
            <a:endParaRPr lang="it-IT" dirty="0" smtClean="0"/>
          </a:p>
          <a:p>
            <a:pPr lvl="1"/>
            <a:r>
              <a:rPr lang="it-IT" dirty="0" err="1" smtClean="0"/>
              <a:t>origin</a:t>
            </a:r>
            <a:r>
              <a:rPr lang="it-IT" dirty="0" smtClean="0"/>
              <a:t> </a:t>
            </a:r>
            <a:r>
              <a:rPr lang="it-IT" dirty="0" err="1"/>
              <a:t>authenticity</a:t>
            </a:r>
            <a:r>
              <a:rPr lang="it-IT" dirty="0"/>
              <a:t>, data </a:t>
            </a:r>
            <a:r>
              <a:rPr lang="it-IT" dirty="0" err="1"/>
              <a:t>authenticity</a:t>
            </a:r>
            <a:endParaRPr lang="it-IT" dirty="0"/>
          </a:p>
          <a:p>
            <a:r>
              <a:rPr lang="it-IT" dirty="0" err="1" smtClean="0"/>
              <a:t>Authenticity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pre</a:t>
            </a:r>
            <a:r>
              <a:rPr lang="it-IT" dirty="0" smtClean="0"/>
              <a:t>-requisite </a:t>
            </a:r>
            <a:r>
              <a:rPr lang="it-IT" dirty="0" err="1" smtClean="0"/>
              <a:t>property</a:t>
            </a:r>
            <a:r>
              <a:rPr lang="it-IT" dirty="0" smtClean="0"/>
              <a:t> of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three</a:t>
            </a:r>
            <a:r>
              <a:rPr lang="it-IT" dirty="0" smtClean="0"/>
              <a:t> </a:t>
            </a:r>
            <a:r>
              <a:rPr lang="it-IT" dirty="0" err="1" smtClean="0"/>
              <a:t>properties</a:t>
            </a:r>
            <a:endParaRPr lang="it-IT" dirty="0" smtClean="0"/>
          </a:p>
          <a:p>
            <a:pPr lvl="1"/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cannot</a:t>
            </a:r>
            <a:r>
              <a:rPr lang="it-IT" dirty="0" smtClean="0"/>
              <a:t> </a:t>
            </a:r>
            <a:r>
              <a:rPr lang="it-IT" dirty="0" err="1" smtClean="0"/>
              <a:t>tell</a:t>
            </a:r>
            <a:r>
              <a:rPr lang="it-IT" dirty="0" smtClean="0"/>
              <a:t> </a:t>
            </a:r>
            <a:r>
              <a:rPr lang="it-IT" dirty="0" err="1" smtClean="0"/>
              <a:t>who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Fabio Massacci, </a:t>
            </a:r>
            <a:r>
              <a:rPr lang="it-IT" dirty="0" err="1" smtClean="0"/>
              <a:t>how</a:t>
            </a:r>
            <a:r>
              <a:rPr lang="it-IT" dirty="0" smtClean="0"/>
              <a:t> can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system</a:t>
            </a:r>
            <a:r>
              <a:rPr lang="it-IT" dirty="0" smtClean="0"/>
              <a:t> </a:t>
            </a:r>
            <a:r>
              <a:rPr lang="it-IT" dirty="0" err="1" smtClean="0"/>
              <a:t>ever</a:t>
            </a:r>
            <a:r>
              <a:rPr lang="it-IT" dirty="0" smtClean="0"/>
              <a:t> </a:t>
            </a:r>
            <a:r>
              <a:rPr lang="it-IT" dirty="0" err="1" smtClean="0"/>
              <a:t>assure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data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read</a:t>
            </a:r>
            <a:r>
              <a:rPr lang="it-IT" dirty="0" smtClean="0"/>
              <a:t> by </a:t>
            </a:r>
            <a:r>
              <a:rPr lang="it-IT" dirty="0" err="1" smtClean="0"/>
              <a:t>him</a:t>
            </a:r>
            <a:r>
              <a:rPr lang="it-IT" dirty="0" smtClean="0"/>
              <a:t> (</a:t>
            </a:r>
            <a:r>
              <a:rPr lang="it-IT" dirty="0" err="1" smtClean="0"/>
              <a:t>confidentiality</a:t>
            </a:r>
            <a:r>
              <a:rPr lang="it-IT" dirty="0" smtClean="0"/>
              <a:t>),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modified</a:t>
            </a:r>
            <a:r>
              <a:rPr lang="it-IT" dirty="0" smtClean="0"/>
              <a:t> by </a:t>
            </a:r>
            <a:r>
              <a:rPr lang="it-IT" dirty="0" err="1" smtClean="0"/>
              <a:t>him</a:t>
            </a:r>
            <a:r>
              <a:rPr lang="it-IT" dirty="0" smtClean="0"/>
              <a:t> (</a:t>
            </a:r>
            <a:r>
              <a:rPr lang="it-IT" dirty="0" err="1" smtClean="0"/>
              <a:t>integrity</a:t>
            </a:r>
            <a:r>
              <a:rPr lang="it-IT" dirty="0" smtClean="0"/>
              <a:t>) or </a:t>
            </a:r>
            <a:r>
              <a:rPr lang="it-IT" dirty="0" err="1" smtClean="0"/>
              <a:t>accessible</a:t>
            </a:r>
            <a:r>
              <a:rPr lang="it-IT" dirty="0" smtClean="0"/>
              <a:t> to </a:t>
            </a:r>
            <a:r>
              <a:rPr lang="it-IT" dirty="0" err="1" smtClean="0"/>
              <a:t>him</a:t>
            </a:r>
            <a:r>
              <a:rPr lang="it-IT" dirty="0" smtClean="0"/>
              <a:t> (</a:t>
            </a:r>
            <a:r>
              <a:rPr lang="it-IT" dirty="0" err="1" smtClean="0"/>
              <a:t>availability</a:t>
            </a:r>
            <a:r>
              <a:rPr lang="it-IT" dirty="0" smtClean="0"/>
              <a:t>)? 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1B08E-63F5-724B-B208-EB5203CFE29E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C23-C840-F64A-868D-8B0138AB6D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721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 </a:t>
            </a:r>
            <a:r>
              <a:rPr lang="it-IT" dirty="0" err="1" smtClean="0"/>
              <a:t>question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Identity </a:t>
            </a:r>
            <a:r>
              <a:rPr lang="it-IT" dirty="0" err="1" smtClean="0"/>
              <a:t>theft</a:t>
            </a:r>
            <a:r>
              <a:rPr lang="it-IT" dirty="0" smtClean="0"/>
              <a:t> in the US (2012)</a:t>
            </a:r>
          </a:p>
          <a:p>
            <a:pPr lvl="1"/>
            <a:r>
              <a:rPr lang="it-IT" dirty="0" err="1" smtClean="0"/>
              <a:t>Population</a:t>
            </a:r>
            <a:r>
              <a:rPr lang="it-IT" dirty="0" smtClean="0"/>
              <a:t>: 		314.100.000</a:t>
            </a:r>
          </a:p>
          <a:p>
            <a:pPr lvl="1"/>
            <a:r>
              <a:rPr lang="it-IT" dirty="0" smtClean="0"/>
              <a:t>Identity </a:t>
            </a:r>
            <a:r>
              <a:rPr lang="it-IT" dirty="0" err="1" smtClean="0"/>
              <a:t>Theft</a:t>
            </a:r>
            <a:r>
              <a:rPr lang="it-IT" dirty="0" smtClean="0"/>
              <a:t>: 	  16.600.000</a:t>
            </a:r>
          </a:p>
          <a:p>
            <a:r>
              <a:rPr lang="it-IT" dirty="0" smtClean="0"/>
              <a:t>Identity </a:t>
            </a:r>
            <a:r>
              <a:rPr lang="it-IT" dirty="0" err="1" smtClean="0"/>
              <a:t>theft</a:t>
            </a:r>
            <a:r>
              <a:rPr lang="it-IT" dirty="0" smtClean="0"/>
              <a:t> in </a:t>
            </a:r>
            <a:r>
              <a:rPr lang="it-IT" dirty="0" err="1" smtClean="0"/>
              <a:t>Italy</a:t>
            </a:r>
            <a:r>
              <a:rPr lang="it-IT" dirty="0" smtClean="0"/>
              <a:t> (2012)</a:t>
            </a:r>
          </a:p>
          <a:p>
            <a:pPr lvl="1"/>
            <a:r>
              <a:rPr lang="it-IT" dirty="0" err="1" smtClean="0"/>
              <a:t>Population</a:t>
            </a:r>
            <a:r>
              <a:rPr lang="it-IT" dirty="0" smtClean="0"/>
              <a:t>: 		  59.500.000</a:t>
            </a:r>
          </a:p>
          <a:p>
            <a:pPr lvl="1"/>
            <a:r>
              <a:rPr lang="it-IT" dirty="0" err="1" smtClean="0"/>
              <a:t>Identify</a:t>
            </a:r>
            <a:r>
              <a:rPr lang="it-IT" dirty="0" smtClean="0"/>
              <a:t> </a:t>
            </a:r>
            <a:r>
              <a:rPr lang="it-IT" dirty="0" err="1" smtClean="0"/>
              <a:t>Theft</a:t>
            </a:r>
            <a:r>
              <a:rPr lang="it-IT" dirty="0" smtClean="0"/>
              <a:t>:               24.000</a:t>
            </a:r>
          </a:p>
          <a:p>
            <a:r>
              <a:rPr lang="it-IT" dirty="0" err="1" smtClean="0"/>
              <a:t>Why</a:t>
            </a:r>
            <a:r>
              <a:rPr lang="it-IT" dirty="0" smtClean="0"/>
              <a:t>?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281B-8185-B14B-B1D5-B708778B7D30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C23-C840-F64A-868D-8B0138AB6D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908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 </a:t>
            </a:r>
            <a:r>
              <a:rPr lang="it-IT" dirty="0" err="1" smtClean="0"/>
              <a:t>question</a:t>
            </a:r>
            <a:r>
              <a:rPr lang="it-IT" dirty="0" smtClean="0"/>
              <a:t>… </a:t>
            </a:r>
            <a:r>
              <a:rPr lang="it-IT" dirty="0" err="1" smtClean="0"/>
              <a:t>cont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Identity </a:t>
            </a:r>
            <a:r>
              <a:rPr lang="it-IT" dirty="0" err="1" smtClean="0"/>
              <a:t>theft</a:t>
            </a:r>
            <a:r>
              <a:rPr lang="it-IT" dirty="0" smtClean="0"/>
              <a:t> in the US (2012)</a:t>
            </a:r>
          </a:p>
          <a:p>
            <a:pPr lvl="1"/>
            <a:r>
              <a:rPr lang="it-IT" dirty="0" err="1" smtClean="0"/>
              <a:t>Population</a:t>
            </a:r>
            <a:r>
              <a:rPr lang="it-IT" dirty="0" smtClean="0"/>
              <a:t>: 		314.100.000</a:t>
            </a:r>
          </a:p>
          <a:p>
            <a:pPr lvl="1"/>
            <a:r>
              <a:rPr lang="it-IT" dirty="0" smtClean="0"/>
              <a:t>Credit </a:t>
            </a:r>
            <a:r>
              <a:rPr lang="it-IT" dirty="0" err="1" smtClean="0"/>
              <a:t>cards</a:t>
            </a:r>
            <a:r>
              <a:rPr lang="it-IT" dirty="0" smtClean="0"/>
              <a:t>:         600.000.000</a:t>
            </a:r>
          </a:p>
          <a:p>
            <a:pPr lvl="1"/>
            <a:r>
              <a:rPr lang="it-IT" dirty="0" smtClean="0"/>
              <a:t>Identity </a:t>
            </a:r>
            <a:r>
              <a:rPr lang="it-IT" dirty="0" err="1" smtClean="0"/>
              <a:t>Thefts</a:t>
            </a:r>
            <a:r>
              <a:rPr lang="it-IT" dirty="0" smtClean="0"/>
              <a:t>: 	   16.600.000</a:t>
            </a:r>
          </a:p>
          <a:p>
            <a:r>
              <a:rPr lang="it-IT" dirty="0" smtClean="0"/>
              <a:t>Identity </a:t>
            </a:r>
            <a:r>
              <a:rPr lang="it-IT" dirty="0" err="1" smtClean="0"/>
              <a:t>theft</a:t>
            </a:r>
            <a:r>
              <a:rPr lang="it-IT" dirty="0" smtClean="0"/>
              <a:t> in </a:t>
            </a:r>
            <a:r>
              <a:rPr lang="it-IT" dirty="0" err="1" smtClean="0"/>
              <a:t>Italy</a:t>
            </a:r>
            <a:r>
              <a:rPr lang="it-IT" dirty="0" smtClean="0"/>
              <a:t> (2012)</a:t>
            </a:r>
          </a:p>
          <a:p>
            <a:pPr lvl="1"/>
            <a:r>
              <a:rPr lang="it-IT" dirty="0" err="1" smtClean="0"/>
              <a:t>Population</a:t>
            </a:r>
            <a:r>
              <a:rPr lang="it-IT" dirty="0" smtClean="0"/>
              <a:t>: 		   59.500.000</a:t>
            </a:r>
          </a:p>
          <a:p>
            <a:pPr lvl="1"/>
            <a:r>
              <a:rPr lang="it-IT" dirty="0" smtClean="0"/>
              <a:t>Credit </a:t>
            </a:r>
            <a:r>
              <a:rPr lang="it-IT" dirty="0" err="1" smtClean="0"/>
              <a:t>cards</a:t>
            </a:r>
            <a:r>
              <a:rPr lang="it-IT" dirty="0" smtClean="0"/>
              <a:t>:            61.000.000</a:t>
            </a:r>
          </a:p>
          <a:p>
            <a:pPr lvl="1"/>
            <a:r>
              <a:rPr lang="it-IT" dirty="0" err="1" smtClean="0"/>
              <a:t>Identify</a:t>
            </a:r>
            <a:r>
              <a:rPr lang="it-IT" dirty="0" smtClean="0"/>
              <a:t> </a:t>
            </a:r>
            <a:r>
              <a:rPr lang="it-IT" dirty="0" err="1" smtClean="0"/>
              <a:t>Thefts</a:t>
            </a:r>
            <a:r>
              <a:rPr lang="it-IT" dirty="0" smtClean="0"/>
              <a:t>:                24.000</a:t>
            </a:r>
          </a:p>
          <a:p>
            <a:r>
              <a:rPr lang="it-IT" dirty="0" smtClean="0"/>
              <a:t>So </a:t>
            </a:r>
            <a:r>
              <a:rPr lang="it-IT" dirty="0" err="1" smtClean="0"/>
              <a:t>there</a:t>
            </a:r>
            <a:r>
              <a:rPr lang="it-IT" dirty="0" smtClean="0"/>
              <a:t> are</a:t>
            </a:r>
          </a:p>
          <a:p>
            <a:pPr lvl="1"/>
            <a:r>
              <a:rPr lang="it-IT" dirty="0" smtClean="0"/>
              <a:t>  5 USA </a:t>
            </a:r>
            <a:r>
              <a:rPr lang="it-IT" dirty="0" err="1" smtClean="0"/>
              <a:t>residents</a:t>
            </a:r>
            <a:r>
              <a:rPr lang="it-IT" dirty="0" smtClean="0"/>
              <a:t>	      vs 1 </a:t>
            </a:r>
            <a:r>
              <a:rPr lang="it-IT" dirty="0" err="1" smtClean="0"/>
              <a:t>Italian</a:t>
            </a:r>
            <a:r>
              <a:rPr lang="it-IT" dirty="0" smtClean="0"/>
              <a:t> </a:t>
            </a:r>
            <a:r>
              <a:rPr lang="it-IT" dirty="0" err="1" smtClean="0"/>
              <a:t>resident</a:t>
            </a:r>
            <a:endParaRPr lang="it-IT" dirty="0" smtClean="0"/>
          </a:p>
          <a:p>
            <a:pPr lvl="1"/>
            <a:r>
              <a:rPr lang="it-IT" dirty="0" smtClean="0"/>
              <a:t> 10 USA credit </a:t>
            </a:r>
            <a:r>
              <a:rPr lang="it-IT" dirty="0" err="1" smtClean="0"/>
              <a:t>cards</a:t>
            </a:r>
            <a:r>
              <a:rPr lang="it-IT" dirty="0" smtClean="0"/>
              <a:t>  vs 1 </a:t>
            </a:r>
            <a:r>
              <a:rPr lang="it-IT" dirty="0" err="1" smtClean="0"/>
              <a:t>Italian</a:t>
            </a:r>
            <a:r>
              <a:rPr lang="it-IT" dirty="0" smtClean="0"/>
              <a:t> credit card</a:t>
            </a:r>
          </a:p>
          <a:p>
            <a:pPr lvl="1"/>
            <a:r>
              <a:rPr lang="it-IT" dirty="0" smtClean="0"/>
              <a:t>691 USA </a:t>
            </a:r>
            <a:r>
              <a:rPr lang="it-IT" dirty="0" err="1"/>
              <a:t>f</a:t>
            </a:r>
            <a:r>
              <a:rPr lang="it-IT" dirty="0" err="1" smtClean="0"/>
              <a:t>rauds</a:t>
            </a:r>
            <a:r>
              <a:rPr lang="it-IT" dirty="0" smtClean="0"/>
              <a:t>          vs 1 </a:t>
            </a:r>
            <a:r>
              <a:rPr lang="it-IT" dirty="0" err="1" smtClean="0"/>
              <a:t>Italian</a:t>
            </a:r>
            <a:r>
              <a:rPr lang="it-IT" dirty="0" smtClean="0"/>
              <a:t> </a:t>
            </a:r>
            <a:r>
              <a:rPr lang="it-IT" dirty="0" err="1" smtClean="0"/>
              <a:t>fraud</a:t>
            </a:r>
            <a:endParaRPr lang="it-IT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1281B-8185-B14B-B1D5-B708778B7D30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C23-C840-F64A-868D-8B0138AB6D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228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BIG US </a:t>
            </a:r>
            <a:r>
              <a:rPr lang="it-IT" dirty="0" err="1" smtClean="0"/>
              <a:t>mistake</a:t>
            </a:r>
            <a:r>
              <a:rPr lang="it-IT" dirty="0" smtClean="0"/>
              <a:t>: </a:t>
            </a:r>
            <a:r>
              <a:rPr lang="it-IT" dirty="0" err="1" smtClean="0"/>
              <a:t>Auth</a:t>
            </a:r>
            <a:r>
              <a:rPr lang="it-IT" dirty="0" smtClean="0"/>
              <a:t> vs </a:t>
            </a:r>
            <a:r>
              <a:rPr lang="it-IT" dirty="0" err="1" smtClean="0"/>
              <a:t>Ident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err="1" smtClean="0"/>
              <a:t>Identification</a:t>
            </a:r>
            <a:r>
              <a:rPr lang="it-IT" dirty="0" smtClean="0"/>
              <a:t> (Oxford </a:t>
            </a:r>
            <a:r>
              <a:rPr lang="it-IT" dirty="0" err="1" smtClean="0"/>
              <a:t>dictionary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“The </a:t>
            </a:r>
            <a:r>
              <a:rPr lang="it-IT" dirty="0" err="1" smtClean="0"/>
              <a:t>action</a:t>
            </a:r>
            <a:r>
              <a:rPr lang="it-IT" dirty="0" smtClean="0"/>
              <a:t> or </a:t>
            </a:r>
            <a:r>
              <a:rPr lang="it-IT" dirty="0" err="1" smtClean="0"/>
              <a:t>process</a:t>
            </a:r>
            <a:r>
              <a:rPr lang="it-IT" dirty="0" smtClean="0"/>
              <a:t> of </a:t>
            </a:r>
            <a:r>
              <a:rPr lang="it-IT" dirty="0" err="1" smtClean="0"/>
              <a:t>identifying</a:t>
            </a:r>
            <a:r>
              <a:rPr lang="it-IT" dirty="0" smtClean="0"/>
              <a:t> </a:t>
            </a:r>
            <a:r>
              <a:rPr lang="it-IT" dirty="0" err="1" smtClean="0"/>
              <a:t>someone</a:t>
            </a:r>
            <a:r>
              <a:rPr lang="it-IT" dirty="0" smtClean="0"/>
              <a:t> or </a:t>
            </a:r>
            <a:r>
              <a:rPr lang="it-IT" dirty="0" err="1" smtClean="0"/>
              <a:t>something</a:t>
            </a:r>
            <a:r>
              <a:rPr lang="it-IT" dirty="0" smtClean="0"/>
              <a:t> or the </a:t>
            </a:r>
            <a:r>
              <a:rPr lang="it-IT" dirty="0" err="1" smtClean="0"/>
              <a:t>fact</a:t>
            </a:r>
            <a:r>
              <a:rPr lang="it-IT" dirty="0" smtClean="0"/>
              <a:t> of </a:t>
            </a:r>
            <a:r>
              <a:rPr lang="it-IT" dirty="0" err="1" smtClean="0"/>
              <a:t>being</a:t>
            </a:r>
            <a:r>
              <a:rPr lang="it-IT" dirty="0" smtClean="0"/>
              <a:t> </a:t>
            </a:r>
            <a:r>
              <a:rPr lang="it-IT" dirty="0" err="1" smtClean="0"/>
              <a:t>identified</a:t>
            </a:r>
            <a:r>
              <a:rPr lang="it-IT" dirty="0" smtClean="0"/>
              <a:t>.”</a:t>
            </a:r>
          </a:p>
          <a:p>
            <a:r>
              <a:rPr lang="it-IT" dirty="0" err="1" smtClean="0"/>
              <a:t>Authentication</a:t>
            </a:r>
            <a:r>
              <a:rPr lang="it-IT" dirty="0" smtClean="0"/>
              <a:t> (ibidem)</a:t>
            </a:r>
          </a:p>
          <a:p>
            <a:pPr lvl="1"/>
            <a:r>
              <a:rPr lang="it-IT" dirty="0" smtClean="0"/>
              <a:t>“The </a:t>
            </a:r>
            <a:r>
              <a:rPr lang="it-IT" dirty="0" err="1" smtClean="0"/>
              <a:t>process</a:t>
            </a:r>
            <a:r>
              <a:rPr lang="it-IT" dirty="0" smtClean="0"/>
              <a:t> or </a:t>
            </a:r>
            <a:r>
              <a:rPr lang="it-IT" dirty="0" err="1" smtClean="0"/>
              <a:t>action</a:t>
            </a:r>
            <a:r>
              <a:rPr lang="it-IT" dirty="0" smtClean="0"/>
              <a:t> of </a:t>
            </a:r>
            <a:r>
              <a:rPr lang="it-IT" dirty="0" err="1" smtClean="0"/>
              <a:t>proving</a:t>
            </a:r>
            <a:r>
              <a:rPr lang="it-IT" dirty="0" smtClean="0"/>
              <a:t> or </a:t>
            </a:r>
            <a:r>
              <a:rPr lang="it-IT" dirty="0" err="1" smtClean="0"/>
              <a:t>showing</a:t>
            </a:r>
            <a:r>
              <a:rPr lang="it-IT" dirty="0" smtClean="0"/>
              <a:t> </a:t>
            </a:r>
            <a:r>
              <a:rPr lang="it-IT" dirty="0" err="1" smtClean="0"/>
              <a:t>something</a:t>
            </a:r>
            <a:r>
              <a:rPr lang="it-IT" dirty="0" smtClean="0"/>
              <a:t> to be </a:t>
            </a:r>
            <a:r>
              <a:rPr lang="it-IT" dirty="0" err="1" smtClean="0"/>
              <a:t>true</a:t>
            </a:r>
            <a:r>
              <a:rPr lang="it-IT" dirty="0" smtClean="0"/>
              <a:t>, genuine, or </a:t>
            </a:r>
            <a:r>
              <a:rPr lang="it-IT" dirty="0" err="1" smtClean="0"/>
              <a:t>valid</a:t>
            </a:r>
            <a:r>
              <a:rPr lang="it-IT" dirty="0" smtClean="0"/>
              <a:t>”</a:t>
            </a:r>
          </a:p>
          <a:p>
            <a:r>
              <a:rPr lang="it-IT" dirty="0" smtClean="0"/>
              <a:t>Can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 smtClean="0"/>
              <a:t>discover</a:t>
            </a:r>
            <a:r>
              <a:rPr lang="it-IT" dirty="0" smtClean="0"/>
              <a:t> </a:t>
            </a:r>
            <a:r>
              <a:rPr lang="it-IT" dirty="0" err="1" smtClean="0"/>
              <a:t>my</a:t>
            </a:r>
            <a:r>
              <a:rPr lang="it-IT" dirty="0" smtClean="0"/>
              <a:t> social security </a:t>
            </a:r>
            <a:r>
              <a:rPr lang="it-IT" dirty="0" err="1" smtClean="0"/>
              <a:t>number</a:t>
            </a:r>
            <a:r>
              <a:rPr lang="it-IT" dirty="0" smtClean="0"/>
              <a:t>?</a:t>
            </a:r>
          </a:p>
          <a:p>
            <a:pPr lvl="1"/>
            <a:r>
              <a:rPr lang="it-IT" dirty="0" err="1" smtClean="0"/>
              <a:t>Very</a:t>
            </a:r>
            <a:r>
              <a:rPr lang="it-IT" dirty="0" smtClean="0"/>
              <a:t> easy</a:t>
            </a:r>
            <a:endParaRPr lang="it-IT" dirty="0"/>
          </a:p>
          <a:p>
            <a:r>
              <a:rPr lang="it-IT" dirty="0" err="1" smtClean="0"/>
              <a:t>What</a:t>
            </a:r>
            <a:r>
              <a:rPr lang="it-IT" dirty="0" smtClean="0"/>
              <a:t> can </a:t>
            </a:r>
            <a:r>
              <a:rPr lang="it-IT" dirty="0" err="1" smtClean="0"/>
              <a:t>you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do with </a:t>
            </a:r>
            <a:r>
              <a:rPr lang="it-IT" dirty="0" err="1" smtClean="0"/>
              <a:t>it</a:t>
            </a:r>
            <a:r>
              <a:rPr lang="it-IT" dirty="0" smtClean="0"/>
              <a:t>?</a:t>
            </a:r>
          </a:p>
          <a:p>
            <a:pPr lvl="1"/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little</a:t>
            </a:r>
            <a:endParaRPr lang="it-IT" dirty="0"/>
          </a:p>
          <a:p>
            <a:r>
              <a:rPr lang="it-IT" dirty="0" err="1" smtClean="0"/>
              <a:t>Why</a:t>
            </a:r>
            <a:r>
              <a:rPr lang="it-IT" dirty="0" smtClean="0"/>
              <a:t>?</a:t>
            </a:r>
          </a:p>
          <a:p>
            <a:pPr lvl="1"/>
            <a:r>
              <a:rPr lang="it-IT" dirty="0" err="1"/>
              <a:t>I</a:t>
            </a:r>
            <a:r>
              <a:rPr lang="it-IT" dirty="0" err="1" smtClean="0"/>
              <a:t>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just an </a:t>
            </a:r>
            <a:r>
              <a:rPr lang="it-IT" dirty="0" err="1" smtClean="0"/>
              <a:t>unique</a:t>
            </a:r>
            <a:r>
              <a:rPr lang="it-IT" dirty="0" smtClean="0"/>
              <a:t> </a:t>
            </a:r>
            <a:r>
              <a:rPr lang="it-IT" dirty="0" err="1" smtClean="0"/>
              <a:t>identifier</a:t>
            </a:r>
            <a:r>
              <a:rPr lang="it-IT" dirty="0" smtClean="0"/>
              <a:t>, </a:t>
            </a:r>
            <a:r>
              <a:rPr lang="it-IT" dirty="0" err="1" smtClean="0"/>
              <a:t>not</a:t>
            </a:r>
            <a:r>
              <a:rPr lang="it-IT" dirty="0" smtClean="0"/>
              <a:t> a </a:t>
            </a:r>
            <a:r>
              <a:rPr lang="it-IT" dirty="0" err="1" smtClean="0"/>
              <a:t>unique</a:t>
            </a:r>
            <a:r>
              <a:rPr lang="it-IT" dirty="0" smtClean="0"/>
              <a:t> </a:t>
            </a:r>
            <a:r>
              <a:rPr lang="it-IT" dirty="0" err="1" smtClean="0"/>
              <a:t>authenticator</a:t>
            </a:r>
            <a:r>
              <a:rPr lang="it-IT" dirty="0" smtClean="0"/>
              <a:t>.</a:t>
            </a:r>
          </a:p>
        </p:txBody>
      </p:sp>
      <p:pic>
        <p:nvPicPr>
          <p:cNvPr id="4" name="Immagine 3" descr="Schermata 09-2457281 alle 01.50.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4815" y="4038556"/>
            <a:ext cx="5292356" cy="1546918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F72D-D3D1-8447-A9C0-1B5EC256C187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CC23-C840-F64A-868D-8B0138AB6D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751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The CIA Triad: Confidentiality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Data </a:t>
            </a:r>
            <a:r>
              <a:rPr lang="it-IT" dirty="0" err="1" smtClean="0"/>
              <a:t>Confidentiality</a:t>
            </a:r>
            <a:endParaRPr lang="it-IT" dirty="0" smtClean="0"/>
          </a:p>
          <a:p>
            <a:pPr lvl="1"/>
            <a:r>
              <a:rPr lang="it-IT" dirty="0" smtClean="0"/>
              <a:t> </a:t>
            </a:r>
            <a:r>
              <a:rPr lang="it-IT" dirty="0" err="1" smtClean="0"/>
              <a:t>protecting</a:t>
            </a:r>
            <a:r>
              <a:rPr lang="it-IT" dirty="0" smtClean="0"/>
              <a:t> private and sensitive data from </a:t>
            </a:r>
            <a:r>
              <a:rPr lang="it-IT" dirty="0" err="1" smtClean="0"/>
              <a:t>access</a:t>
            </a:r>
            <a:r>
              <a:rPr lang="it-IT" dirty="0" smtClean="0"/>
              <a:t> and </a:t>
            </a:r>
            <a:r>
              <a:rPr lang="it-IT" dirty="0" err="1" smtClean="0"/>
              <a:t>disclosure</a:t>
            </a:r>
            <a:r>
              <a:rPr lang="it-IT" dirty="0" smtClean="0"/>
              <a:t> by </a:t>
            </a:r>
            <a:r>
              <a:rPr lang="it-IT" dirty="0" err="1" smtClean="0"/>
              <a:t>unauthorized</a:t>
            </a:r>
            <a:r>
              <a:rPr lang="it-IT" dirty="0" smtClean="0"/>
              <a:t> </a:t>
            </a:r>
            <a:r>
              <a:rPr lang="it-IT" dirty="0" err="1" smtClean="0"/>
              <a:t>individuals</a:t>
            </a:r>
            <a:endParaRPr lang="it-IT" dirty="0" smtClean="0"/>
          </a:p>
          <a:p>
            <a:r>
              <a:rPr lang="it-IT" dirty="0" err="1" smtClean="0"/>
              <a:t>Unlinkability</a:t>
            </a:r>
            <a:endParaRPr lang="it-IT" dirty="0" smtClean="0"/>
          </a:p>
          <a:p>
            <a:pPr lvl="1"/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items</a:t>
            </a:r>
            <a:r>
              <a:rPr lang="it-IT" dirty="0" smtClean="0"/>
              <a:t> of </a:t>
            </a:r>
            <a:r>
              <a:rPr lang="it-IT" dirty="0" err="1" smtClean="0"/>
              <a:t>interest</a:t>
            </a:r>
            <a:r>
              <a:rPr lang="it-IT" dirty="0" smtClean="0"/>
              <a:t> are </a:t>
            </a:r>
            <a:r>
              <a:rPr lang="it-IT" dirty="0" err="1" smtClean="0"/>
              <a:t>unlinkable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an </a:t>
            </a:r>
            <a:r>
              <a:rPr lang="it-IT" dirty="0" err="1" smtClean="0"/>
              <a:t>attacker</a:t>
            </a:r>
            <a:r>
              <a:rPr lang="it-IT" dirty="0" smtClean="0"/>
              <a:t> </a:t>
            </a:r>
            <a:r>
              <a:rPr lang="it-IT" dirty="0" err="1" smtClean="0"/>
              <a:t>can’t</a:t>
            </a:r>
            <a:r>
              <a:rPr lang="it-IT" dirty="0" smtClean="0"/>
              <a:t> </a:t>
            </a:r>
            <a:r>
              <a:rPr lang="it-IT" dirty="0" err="1" smtClean="0"/>
              <a:t>determine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are </a:t>
            </a:r>
            <a:r>
              <a:rPr lang="it-IT" dirty="0" err="1" smtClean="0"/>
              <a:t>related</a:t>
            </a:r>
            <a:r>
              <a:rPr lang="it-IT" dirty="0" smtClean="0"/>
              <a:t> to </a:t>
            </a:r>
            <a:r>
              <a:rPr lang="it-IT" dirty="0" err="1" smtClean="0"/>
              <a:t>each</a:t>
            </a:r>
            <a:r>
              <a:rPr lang="it-IT" dirty="0" smtClean="0"/>
              <a:t> </a:t>
            </a:r>
            <a:r>
              <a:rPr lang="it-IT" dirty="0" err="1" smtClean="0"/>
              <a:t>other</a:t>
            </a:r>
            <a:endParaRPr lang="it-IT" dirty="0" smtClean="0"/>
          </a:p>
          <a:p>
            <a:r>
              <a:rPr lang="it-IT" dirty="0" err="1" smtClean="0"/>
              <a:t>Anonimity</a:t>
            </a:r>
            <a:endParaRPr lang="it-IT" dirty="0" smtClean="0"/>
          </a:p>
          <a:p>
            <a:pPr lvl="1"/>
            <a:r>
              <a:rPr lang="it-IT" dirty="0" smtClean="0"/>
              <a:t> A </a:t>
            </a:r>
            <a:r>
              <a:rPr lang="it-IT" dirty="0" err="1" smtClean="0"/>
              <a:t>subject</a:t>
            </a:r>
            <a:r>
              <a:rPr lang="it-IT" dirty="0" smtClean="0"/>
              <a:t> (a </a:t>
            </a:r>
            <a:r>
              <a:rPr lang="it-IT" dirty="0" err="1" smtClean="0"/>
              <a:t>user</a:t>
            </a:r>
            <a:r>
              <a:rPr lang="it-IT" dirty="0" smtClean="0"/>
              <a:t>)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anonymous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an </a:t>
            </a:r>
            <a:r>
              <a:rPr lang="it-IT" dirty="0" err="1" smtClean="0"/>
              <a:t>attacker</a:t>
            </a:r>
            <a:r>
              <a:rPr lang="it-IT" dirty="0" smtClean="0"/>
              <a:t> </a:t>
            </a:r>
            <a:r>
              <a:rPr lang="it-IT" dirty="0" err="1" smtClean="0"/>
              <a:t>cannot</a:t>
            </a:r>
            <a:r>
              <a:rPr lang="it-IT" dirty="0" smtClean="0"/>
              <a:t> be </a:t>
            </a:r>
            <a:r>
              <a:rPr lang="it-IT" dirty="0" err="1" smtClean="0"/>
              <a:t>distinguish</a:t>
            </a:r>
            <a:r>
              <a:rPr lang="it-IT" dirty="0" smtClean="0"/>
              <a:t> </a:t>
            </a:r>
            <a:r>
              <a:rPr lang="it-IT" dirty="0" err="1" smtClean="0"/>
              <a:t>him</a:t>
            </a:r>
            <a:r>
              <a:rPr lang="it-IT" dirty="0" smtClean="0"/>
              <a:t>/</a:t>
            </a:r>
            <a:r>
              <a:rPr lang="it-IT" dirty="0" err="1" smtClean="0"/>
              <a:t>her</a:t>
            </a:r>
            <a:r>
              <a:rPr lang="it-IT" dirty="0" smtClean="0"/>
              <a:t> in the </a:t>
            </a:r>
            <a:r>
              <a:rPr lang="it-IT" dirty="0" err="1" smtClean="0"/>
              <a:t>anonimity</a:t>
            </a:r>
            <a:r>
              <a:rPr lang="it-IT" dirty="0" smtClean="0"/>
              <a:t> set of </a:t>
            </a:r>
            <a:r>
              <a:rPr lang="it-IT" dirty="0" err="1" smtClean="0"/>
              <a:t>subjects</a:t>
            </a:r>
            <a:endParaRPr lang="it-IT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D2C0-3B31-6441-9FE3-2AA89600A035}" type="datetime1">
              <a:rPr lang="it-IT" smtClean="0"/>
              <a:pPr/>
              <a:t>15/09/2015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Fabio Massacci - Security Engineering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► </a:t>
            </a:r>
            <a:fld id="{9B5D8EF3-EEE6-4869-B9DB-731B6EC0BC79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0577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1853</Words>
  <Application>Microsoft Office PowerPoint</Application>
  <PresentationFormat>On-screen Show (4:3)</PresentationFormat>
  <Paragraphs>434</Paragraphs>
  <Slides>33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Security Engineering Fall 2015</vt:lpstr>
      <vt:lpstr>Lecture Outline</vt:lpstr>
      <vt:lpstr>What is Computer Security About?</vt:lpstr>
      <vt:lpstr>The CIA Triad</vt:lpstr>
      <vt:lpstr>A “Pre-requisite” property</vt:lpstr>
      <vt:lpstr>A question?</vt:lpstr>
      <vt:lpstr>A question… cont</vt:lpstr>
      <vt:lpstr>The BIG US mistake: Auth vs Ident</vt:lpstr>
      <vt:lpstr>The CIA Triad: Confidentiality</vt:lpstr>
      <vt:lpstr>The CIA Triad: Integrity</vt:lpstr>
      <vt:lpstr>The CIA Triad: Availability</vt:lpstr>
      <vt:lpstr>Other Properties</vt:lpstr>
      <vt:lpstr>What can you do without…</vt:lpstr>
      <vt:lpstr>What is an asset?</vt:lpstr>
      <vt:lpstr>What is a vulnerability,  a threat, and risk?</vt:lpstr>
      <vt:lpstr>Threat Types (1)</vt:lpstr>
      <vt:lpstr>Threat Types (2)</vt:lpstr>
      <vt:lpstr>Which threat does affect…</vt:lpstr>
      <vt:lpstr>Threat Agents</vt:lpstr>
      <vt:lpstr>Assets and Threats</vt:lpstr>
      <vt:lpstr>Historic Threats to Assets</vt:lpstr>
      <vt:lpstr>What is a security control?</vt:lpstr>
      <vt:lpstr>Types of Security Controls</vt:lpstr>
      <vt:lpstr>When they can be applied?</vt:lpstr>
      <vt:lpstr>Which control does protect…</vt:lpstr>
      <vt:lpstr>Where security controls should be placed?</vt:lpstr>
      <vt:lpstr>An exercise in Security</vt:lpstr>
      <vt:lpstr>Threats</vt:lpstr>
      <vt:lpstr>Design your controls</vt:lpstr>
      <vt:lpstr>Mother, Father, and CHILD II</vt:lpstr>
      <vt:lpstr>Mother, Father and Child III</vt:lpstr>
      <vt:lpstr>Mother, Father and Child IV</vt:lpstr>
      <vt:lpstr>Suggested Readings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Offensive technologies</dc:title>
  <dc:creator>Luca</dc:creator>
  <cp:lastModifiedBy>Segreteria Riccardi</cp:lastModifiedBy>
  <cp:revision>195</cp:revision>
  <dcterms:created xsi:type="dcterms:W3CDTF">2015-09-10T08:38:36Z</dcterms:created>
  <dcterms:modified xsi:type="dcterms:W3CDTF">2015-09-15T13:32:37Z</dcterms:modified>
</cp:coreProperties>
</file>