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80" r:id="rId15"/>
    <p:sldId id="271" r:id="rId16"/>
    <p:sldId id="275" r:id="rId17"/>
    <p:sldId id="276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5B8DC-6DB0-4AE0-A513-90CC8DF60AD0}" type="datetimeFigureOut">
              <a:rPr lang="en-GB" smtClean="0"/>
              <a:pPr/>
              <a:t>27/09/2015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2006-67D5-40EF-B7AB-2007A64FD6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Behavioral Biometrics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938B-4639-49E4-9BFB-7DC87348FF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Behavioral Biometrics for Smartphone User Authentication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Attaullah Buriro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 Bruno </a:t>
            </a:r>
            <a:r>
              <a:rPr lang="en-US" dirty="0" err="1" smtClean="0">
                <a:solidFill>
                  <a:schemeClr val="tx2"/>
                </a:solidFill>
              </a:rPr>
              <a:t>Crispo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DISI Security Group</a:t>
            </a:r>
          </a:p>
        </p:txBody>
      </p:sp>
      <p:pic>
        <p:nvPicPr>
          <p:cNvPr id="5" name="Picture 4" descr="unitn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245006" cy="1447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Methods: </a:t>
            </a:r>
            <a:r>
              <a:rPr lang="en-US" dirty="0" smtClean="0"/>
              <a:t>Problems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5892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Android </a:t>
            </a:r>
            <a:r>
              <a:rPr lang="en-US" dirty="0" err="1" smtClean="0"/>
              <a:t>SmartLock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96" y="1196752"/>
            <a:ext cx="27162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C:\Users\Buriro\Desktop\Expo\ou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304256" cy="1725967"/>
          </a:xfrm>
          <a:prstGeom prst="rect">
            <a:avLst/>
          </a:prstGeom>
          <a:noFill/>
        </p:spPr>
      </p:pic>
      <p:pic>
        <p:nvPicPr>
          <p:cNvPr id="1026" name="Picture 2" descr="C:\Users\Buriro\Desktop\Expo\youtu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936245" cy="2304256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Biometrics</a:t>
            </a:r>
            <a:endParaRPr lang="en-GB" dirty="0"/>
          </a:p>
        </p:txBody>
      </p:sp>
      <p:pic>
        <p:nvPicPr>
          <p:cNvPr id="40962" name="Picture 2" descr="C:\Users\Buriro\Desktop\Expo\gai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384376" cy="1440160"/>
          </a:xfrm>
          <a:prstGeom prst="rect">
            <a:avLst/>
          </a:prstGeom>
          <a:noFill/>
        </p:spPr>
      </p:pic>
      <p:pic>
        <p:nvPicPr>
          <p:cNvPr id="40963" name="Picture 3" descr="C:\Users\Buriro\Desktop\Expo\sig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52441" cy="1512168"/>
          </a:xfrm>
          <a:prstGeom prst="rect">
            <a:avLst/>
          </a:prstGeom>
          <a:noFill/>
        </p:spPr>
      </p:pic>
      <p:pic>
        <p:nvPicPr>
          <p:cNvPr id="40966" name="Picture 6" descr="C:\Users\Buriro\Desktop\Expo\keystr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99938" cy="1934344"/>
          </a:xfrm>
          <a:prstGeom prst="rect">
            <a:avLst/>
          </a:prstGeom>
          <a:noFill/>
        </p:spPr>
      </p:pic>
      <p:pic>
        <p:nvPicPr>
          <p:cNvPr id="11" name="Chart Placeholder 4"/>
          <p:cNvPicPr>
            <a:picLocks noChangeAspect="1"/>
          </p:cNvPicPr>
          <p:nvPr/>
        </p:nvPicPr>
        <p:blipFill>
          <a:blip r:embed="rId5" cstate="print"/>
          <a:srcRect l="94" r="94"/>
          <a:stretch>
            <a:fillRect/>
          </a:stretch>
        </p:blipFill>
        <p:spPr>
          <a:xfrm>
            <a:off x="5220072" y="3429000"/>
            <a:ext cx="3614951" cy="216829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Sensors </a:t>
            </a:r>
            <a:endParaRPr lang="en-GB" dirty="0"/>
          </a:p>
        </p:txBody>
      </p:sp>
      <p:pic>
        <p:nvPicPr>
          <p:cNvPr id="46082" name="Picture 2" descr="C:\Users\Buriro\Desktop\Expo\smartphonesensors_digi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12768" cy="4498786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– Hold &amp; Sign</a:t>
            </a:r>
            <a:endParaRPr lang="en-GB" dirty="0"/>
          </a:p>
        </p:txBody>
      </p:sp>
      <p:pic>
        <p:nvPicPr>
          <p:cNvPr id="41988" name="Picture 4" descr="C:\Users\Buriro\Desktop\Expo\Si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2204864"/>
            <a:ext cx="2944035" cy="4221634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0" y="1484784"/>
            <a:ext cx="8964488" cy="6474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How a user holds &amp; writes her own Name on the Screen</a:t>
            </a:r>
            <a:endParaRPr lang="en-GB" sz="2800" dirty="0"/>
          </a:p>
        </p:txBody>
      </p:sp>
      <p:pic>
        <p:nvPicPr>
          <p:cNvPr id="10" name="Picture 3" descr="C:\Users\Buriro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2478" y="30643872"/>
            <a:ext cx="5580744" cy="9125571"/>
          </a:xfrm>
          <a:prstGeom prst="rect">
            <a:avLst/>
          </a:prstGeom>
          <a:noFill/>
        </p:spPr>
      </p:pic>
      <p:pic>
        <p:nvPicPr>
          <p:cNvPr id="11" name="Picture 10" descr="Screenshot_2015-08-31-13-57-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10" y="30643873"/>
            <a:ext cx="5696393" cy="9091211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 – Hold &amp; Dial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8964488" cy="6474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 How a user holds her phone  &amp; dials her own number</a:t>
            </a:r>
            <a:endParaRPr lang="en-GB" sz="2800" dirty="0"/>
          </a:p>
        </p:txBody>
      </p:sp>
      <p:pic>
        <p:nvPicPr>
          <p:cNvPr id="10" name="Picture 3" descr="C:\Users\Buriro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478" y="30643872"/>
            <a:ext cx="5580744" cy="9125571"/>
          </a:xfrm>
          <a:prstGeom prst="rect">
            <a:avLst/>
          </a:prstGeom>
          <a:noFill/>
        </p:spPr>
      </p:pic>
      <p:pic>
        <p:nvPicPr>
          <p:cNvPr id="11" name="Picture 10" descr="Screenshot_2015-08-31-13-57-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10" y="30643873"/>
            <a:ext cx="5696393" cy="9091211"/>
          </a:xfrm>
          <a:prstGeom prst="rect">
            <a:avLst/>
          </a:prstGeom>
        </p:spPr>
      </p:pic>
      <p:pic>
        <p:nvPicPr>
          <p:cNvPr id="13" name="Picture 1" descr="C:\Users\Buriro\Desktop\Expo\Screenshot_2015-09-26-14-40-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88840"/>
            <a:ext cx="2592288" cy="4023431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Based Authentication</a:t>
            </a:r>
            <a:endParaRPr lang="en-GB" dirty="0"/>
          </a:p>
        </p:txBody>
      </p:sp>
      <p:grpSp>
        <p:nvGrpSpPr>
          <p:cNvPr id="3" name="Content Placeholder 10"/>
          <p:cNvGrpSpPr>
            <a:grpSpLocks noGrp="1"/>
          </p:cNvGrpSpPr>
          <p:nvPr>
            <p:ph idx="1"/>
          </p:nvPr>
        </p:nvGrpSpPr>
        <p:grpSpPr>
          <a:xfrm>
            <a:off x="590872" y="1600200"/>
            <a:ext cx="8229600" cy="4525963"/>
            <a:chOff x="1859" y="716350"/>
            <a:chExt cx="9081284" cy="5975411"/>
          </a:xfrm>
        </p:grpSpPr>
        <p:sp>
          <p:nvSpPr>
            <p:cNvPr id="12" name="Rectangle 11"/>
            <p:cNvSpPr/>
            <p:nvPr/>
          </p:nvSpPr>
          <p:spPr>
            <a:xfrm>
              <a:off x="3974551" y="4154370"/>
              <a:ext cx="1165769" cy="1164014"/>
            </a:xfrm>
            <a:prstGeom prst="rect">
              <a:avLst/>
            </a:prstGeom>
            <a:solidFill>
              <a:srgbClr val="F42D19"/>
            </a:solidFill>
            <a:ln>
              <a:solidFill>
                <a:srgbClr val="D942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4693" y="2879984"/>
              <a:ext cx="1165769" cy="1164014"/>
            </a:xfrm>
            <a:prstGeom prst="rect">
              <a:avLst/>
            </a:prstGeom>
            <a:solidFill>
              <a:srgbClr val="F42D19"/>
            </a:solidFill>
            <a:ln>
              <a:solidFill>
                <a:srgbClr val="D942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2172" y="1605212"/>
              <a:ext cx="1165769" cy="1164014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BB4E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04693" y="4154370"/>
              <a:ext cx="1165769" cy="1164014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6399" y="4154370"/>
              <a:ext cx="1165769" cy="11640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74551" y="2879984"/>
              <a:ext cx="1165769" cy="11640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6399" y="2882297"/>
              <a:ext cx="1165769" cy="1164014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4693" y="1605212"/>
              <a:ext cx="1165769" cy="11640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36399" y="1605212"/>
              <a:ext cx="1165769" cy="1164014"/>
            </a:xfrm>
            <a:prstGeom prst="rect">
              <a:avLst/>
            </a:prstGeom>
            <a:solidFill>
              <a:srgbClr val="F42D19"/>
            </a:solidFill>
            <a:ln>
              <a:solidFill>
                <a:srgbClr val="D942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5007" y="749579"/>
              <a:ext cx="324000" cy="313306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BB4E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95008" y="1125348"/>
              <a:ext cx="324000" cy="3274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95009" y="1515309"/>
              <a:ext cx="324000" cy="324000"/>
            </a:xfrm>
            <a:prstGeom prst="rect">
              <a:avLst/>
            </a:prstGeom>
            <a:solidFill>
              <a:srgbClr val="F42D19"/>
            </a:solidFill>
            <a:ln>
              <a:solidFill>
                <a:srgbClr val="D942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95008" y="1901396"/>
              <a:ext cx="324002" cy="32400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66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95009" y="2287859"/>
              <a:ext cx="324001" cy="3204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8086" y="716350"/>
              <a:ext cx="1133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HIGH RISK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20885" y="1125156"/>
              <a:ext cx="2262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MEDIUM TO HIGH RISK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28086" y="1514453"/>
              <a:ext cx="144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MEDIUM RISK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28086" y="1918527"/>
              <a:ext cx="2223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MEDIUM TO LOW RISK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47343" y="2287859"/>
              <a:ext cx="1133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LOW  RISK</a:t>
              </a:r>
              <a:endParaRPr lang="en-US" sz="16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040861" y="1228454"/>
              <a:ext cx="41635" cy="4414105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1040861" y="5642559"/>
              <a:ext cx="4642259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739850" y="5709185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LOW  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08214" y="5709185"/>
              <a:ext cx="972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MEDIUM  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2918" y="5709185"/>
              <a:ext cx="658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HIGH  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52316" y="4659461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LOW  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76385" y="3306426"/>
              <a:ext cx="972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MEDIUM  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433529" y="2031329"/>
              <a:ext cx="658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HIGH  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31547" y="6353207"/>
              <a:ext cx="1808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FAILURE IMPACT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-1017651" y="3443750"/>
              <a:ext cx="2377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FAILURE PROBABILITY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must be taken!</a:t>
            </a:r>
            <a:endParaRPr lang="en-GB" dirty="0"/>
          </a:p>
        </p:txBody>
      </p:sp>
      <p:pic>
        <p:nvPicPr>
          <p:cNvPr id="2050" name="Picture 2" descr="C:\Users\Buriro\Desktop\NATO\behavioral-biometrics\Sitt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749" y="1203211"/>
            <a:ext cx="2310091" cy="2513821"/>
          </a:xfrm>
          <a:prstGeom prst="rect">
            <a:avLst/>
          </a:prstGeom>
          <a:noFill/>
        </p:spPr>
      </p:pic>
      <p:pic>
        <p:nvPicPr>
          <p:cNvPr id="2051" name="Picture 3" descr="C:\Users\Buriro\Desktop\NATO\behavioral-biometrics\So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1196752"/>
            <a:ext cx="2217081" cy="2592288"/>
          </a:xfrm>
          <a:prstGeom prst="rect">
            <a:avLst/>
          </a:prstGeom>
          <a:noFill/>
        </p:spPr>
      </p:pic>
      <p:pic>
        <p:nvPicPr>
          <p:cNvPr id="2053" name="Picture 5" descr="C:\Users\Buriro\Desktop\NATO\behavioral-biometrics\Stand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160240" cy="2563381"/>
          </a:xfrm>
          <a:prstGeom prst="rect">
            <a:avLst/>
          </a:prstGeom>
          <a:noFill/>
        </p:spPr>
      </p:pic>
      <p:pic>
        <p:nvPicPr>
          <p:cNvPr id="2055" name="Picture 7" descr="C:\Users\Buriro\Desktop\NATO\behavioral-biometrics\Walk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2304256" cy="2623774"/>
          </a:xfrm>
          <a:prstGeom prst="rect">
            <a:avLst/>
          </a:prstGeom>
          <a:noFill/>
        </p:spPr>
      </p:pic>
      <p:pic>
        <p:nvPicPr>
          <p:cNvPr id="2056" name="Picture 8" descr="C:\Users\Buriro\Desktop\NATO\behavioral-biometrics\Upstai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9" y="3861048"/>
            <a:ext cx="2232248" cy="2520280"/>
          </a:xfrm>
          <a:prstGeom prst="rect">
            <a:avLst/>
          </a:prstGeom>
          <a:noFill/>
        </p:spPr>
      </p:pic>
      <p:pic>
        <p:nvPicPr>
          <p:cNvPr id="2057" name="Picture 9" descr="C:\Users\Buriro\Desktop\NATO\behavioral-biometrics\DownStai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836747"/>
            <a:ext cx="2160240" cy="2616589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32403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GB" sz="4300" b="1" dirty="0" smtClean="0"/>
              <a:t>DISI Security Group</a:t>
            </a:r>
            <a:endParaRPr lang="en-GB" sz="4300" dirty="0" smtClean="0"/>
          </a:p>
          <a:p>
            <a:pPr algn="ctr">
              <a:buNone/>
            </a:pPr>
            <a:r>
              <a:rPr lang="it-IT" sz="2600" dirty="0" smtClean="0"/>
              <a:t>Dipartimento di Ingegneria e Scienza dell'InformazioneVia Sommarive, 14</a:t>
            </a:r>
            <a:br>
              <a:rPr lang="it-IT" sz="2600" dirty="0" smtClean="0"/>
            </a:br>
            <a:r>
              <a:rPr lang="it-IT" sz="2600" dirty="0" smtClean="0"/>
              <a:t>I-38123 POVO di Trento, Italy</a:t>
            </a:r>
          </a:p>
          <a:p>
            <a:pPr algn="ctr">
              <a:buNone/>
            </a:pPr>
            <a:r>
              <a:rPr lang="en-US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Attaullah Buriro &amp;  Bruno </a:t>
            </a:r>
            <a:r>
              <a:rPr lang="en-US" sz="3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Crispo</a:t>
            </a:r>
            <a:endParaRPr lang="en-US" sz="3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ctr">
              <a:buNone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{</a:t>
            </a:r>
            <a:r>
              <a:rPr lang="en-US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attaullah.buriro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bruno.crispo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}@</a:t>
            </a:r>
            <a:r>
              <a:rPr lang="en-US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unitn.it</a:t>
            </a:r>
            <a:endParaRPr lang="en-US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Smartphone:  Growth</a:t>
            </a:r>
            <a:endParaRPr lang="en-GB" dirty="0"/>
          </a:p>
        </p:txBody>
      </p:sp>
      <p:pic>
        <p:nvPicPr>
          <p:cNvPr id="1027" name="Picture 3" descr="C:\Users\Buriro\Desktop\Expo\Growth_ciscoc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636912"/>
            <a:ext cx="4038600" cy="2355261"/>
          </a:xfrm>
          <a:prstGeom prst="rect">
            <a:avLst/>
          </a:prstGeom>
          <a:noFill/>
        </p:spPr>
      </p:pic>
      <p:pic>
        <p:nvPicPr>
          <p:cNvPr id="1028" name="Picture 4" descr="C:\Users\Buriro\Desktop\NATO\behavioral-biometrics\Mark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677963" cy="29523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5616" y="5013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cisco.com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Smartphone: Daily Usage</a:t>
            </a:r>
            <a:endParaRPr lang="en-GB" dirty="0"/>
          </a:p>
        </p:txBody>
      </p:sp>
      <p:pic>
        <p:nvPicPr>
          <p:cNvPr id="4099" name="Picture 3" descr="C:\Users\Buriro\Desktop\Expo\How_talkandr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89837" cy="4752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31840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talkandroid.com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Users</a:t>
            </a:r>
            <a:endParaRPr lang="en-GB" dirty="0"/>
          </a:p>
        </p:txBody>
      </p:sp>
      <p:pic>
        <p:nvPicPr>
          <p:cNvPr id="41986" name="Picture 2" descr="C:\Users\Buriro\Desktop\Expo\Usergroups_Heidicohe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219296" cy="2520280"/>
          </a:xfrm>
          <a:prstGeom prst="rect">
            <a:avLst/>
          </a:prstGeom>
          <a:noFill/>
        </p:spPr>
      </p:pic>
      <p:pic>
        <p:nvPicPr>
          <p:cNvPr id="41987" name="Picture 3" descr="C:\Users\Buriro\Desktop\Expo\IndianUsers_NielsenSurv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11960" cy="24196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Heidicohen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Nielsen</a:t>
            </a:r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Smartphone Lost: Consequences</a:t>
            </a:r>
            <a:endParaRPr lang="en-GB" dirty="0"/>
          </a:p>
        </p:txBody>
      </p:sp>
      <p:pic>
        <p:nvPicPr>
          <p:cNvPr id="43010" name="Picture 2" descr="C:\Users\Buriro\Desktop\Expo\identitytheft_americanbanke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419953" cy="3115110"/>
          </a:xfrm>
          <a:prstGeom prst="rect">
            <a:avLst/>
          </a:prstGeom>
          <a:noFill/>
        </p:spPr>
      </p:pic>
      <p:pic>
        <p:nvPicPr>
          <p:cNvPr id="43012" name="Picture 4" descr="C:\Users\Buriro\Desktop\Expo\idcomplaints_heimdal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409" y="1484784"/>
            <a:ext cx="4222063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43608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Americanbanker</a:t>
            </a:r>
            <a:endParaRPr lang="en-GB" dirty="0"/>
          </a:p>
        </p:txBody>
      </p:sp>
      <p:pic>
        <p:nvPicPr>
          <p:cNvPr id="43013" name="Picture 5" descr="C:\Users\Buriro\Desktop\Expo\complaints_fact-statistic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604" y="4293096"/>
            <a:ext cx="4594876" cy="2067694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Theft </a:t>
            </a:r>
            <a:endParaRPr lang="en-GB" dirty="0"/>
          </a:p>
        </p:txBody>
      </p:sp>
      <p:pic>
        <p:nvPicPr>
          <p:cNvPr id="44034" name="Picture 2" descr="C:\Users\Buriro\Desktop\Expo\id-theftage_longw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681885" cy="4721816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Authentication Methods</a:t>
            </a:r>
            <a:endParaRPr lang="en-GB" dirty="0"/>
          </a:p>
        </p:txBody>
      </p:sp>
      <p:pic>
        <p:nvPicPr>
          <p:cNvPr id="8" name="Picture 2" descr="C:\Users\Buriro\Desktop\NATO\behavioral-biometrics\Loc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279" y="3284984"/>
            <a:ext cx="2661416" cy="2592288"/>
          </a:xfrm>
          <a:prstGeom prst="rect">
            <a:avLst/>
          </a:prstGeom>
          <a:noFill/>
        </p:spPr>
      </p:pic>
      <p:pic>
        <p:nvPicPr>
          <p:cNvPr id="9" name="Picture 4" descr="C:\Users\Buriro\Desktop\Expo\Screenshot_2015-09-16-15-20-0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2445334" cy="3168352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Methods: Problems</a:t>
            </a:r>
            <a:endParaRPr lang="en-GB" dirty="0"/>
          </a:p>
        </p:txBody>
      </p:sp>
      <p:pic>
        <p:nvPicPr>
          <p:cNvPr id="18" name="Picture 3" descr="C:\Users\Buriro\Desktop\Expo\forgot_google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376264" cy="2176226"/>
          </a:xfrm>
          <a:prstGeom prst="rect">
            <a:avLst/>
          </a:prstGeom>
          <a:noFill/>
        </p:spPr>
      </p:pic>
      <p:pic>
        <p:nvPicPr>
          <p:cNvPr id="19" name="Picture 1" descr="C:\Users\Buriro\Desktop\Expo\Shoulder_alltheram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5050958" cy="2088232"/>
          </a:xfrm>
          <a:prstGeom prst="rect">
            <a:avLst/>
          </a:prstGeom>
          <a:noFill/>
        </p:spPr>
      </p:pic>
      <p:pic>
        <p:nvPicPr>
          <p:cNvPr id="17409" name="Picture 1" descr="C:\Users\Buriro\Desktop\Expo\smudhge_usen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2592288" cy="251270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Methods: Problems</a:t>
            </a:r>
            <a:endParaRPr lang="en-GB" dirty="0"/>
          </a:p>
        </p:txBody>
      </p:sp>
      <p:pic>
        <p:nvPicPr>
          <p:cNvPr id="16386" name="Picture 2" descr="C:\Users\Buriro\Desktop\Expo\Finger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4391050" cy="247249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64155" y="3068960"/>
            <a:ext cx="3879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Apple’s </a:t>
            </a:r>
            <a:r>
              <a:rPr lang="en-GB" dirty="0" err="1" smtClean="0"/>
              <a:t>iPhone</a:t>
            </a:r>
            <a:r>
              <a:rPr lang="en-GB" dirty="0" smtClean="0"/>
              <a:t> 5S Fingerprint Sensor</a:t>
            </a:r>
          </a:p>
          <a:p>
            <a:r>
              <a:rPr lang="en-GB" dirty="0" smtClean="0"/>
              <a:t>hacked just after two days of its release</a:t>
            </a:r>
          </a:p>
          <a:p>
            <a:r>
              <a:rPr lang="en-GB" dirty="0" smtClean="0"/>
              <a:t>by Germany's Chaos Computer Club </a:t>
            </a:r>
          </a:p>
          <a:p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27/09/2015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938B-4639-49E4-9BFB-7DC87348FF4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Behavioral Biometrics</a:t>
            </a:r>
            <a:endParaRPr lang="en-GB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230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Behavioral Biometrics for Smartphone User Authentication </vt:lpstr>
      <vt:lpstr>Smartphone:  Growth</vt:lpstr>
      <vt:lpstr>Smartphone: Daily Usage</vt:lpstr>
      <vt:lpstr>Smartphone Users</vt:lpstr>
      <vt:lpstr>Smartphone Lost: Consequences</vt:lpstr>
      <vt:lpstr>Identity Theft </vt:lpstr>
      <vt:lpstr>Existing Authentication Methods</vt:lpstr>
      <vt:lpstr>Authentication Methods: Problems</vt:lpstr>
      <vt:lpstr>Authentication Methods: Problems</vt:lpstr>
      <vt:lpstr>Authentication Methods: Problems</vt:lpstr>
      <vt:lpstr>Behavioral Biometrics</vt:lpstr>
      <vt:lpstr>Smartphone Sensors </vt:lpstr>
      <vt:lpstr>Our Solution – Hold &amp; Sign</vt:lpstr>
      <vt:lpstr>Our Solution – Hold &amp; Dial</vt:lpstr>
      <vt:lpstr>Risk Based Authentication</vt:lpstr>
      <vt:lpstr>Care must be taken!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Buriro</dc:creator>
  <cp:lastModifiedBy>Buriro</cp:lastModifiedBy>
  <cp:revision>27</cp:revision>
  <dcterms:created xsi:type="dcterms:W3CDTF">2015-09-26T13:16:15Z</dcterms:created>
  <dcterms:modified xsi:type="dcterms:W3CDTF">2015-09-27T08:12:17Z</dcterms:modified>
</cp:coreProperties>
</file>