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363" r:id="rId4"/>
    <p:sldId id="365" r:id="rId5"/>
    <p:sldId id="366" r:id="rId6"/>
    <p:sldId id="367" r:id="rId7"/>
    <p:sldId id="368" r:id="rId8"/>
    <p:sldId id="369" r:id="rId9"/>
    <p:sldId id="370" r:id="rId10"/>
    <p:sldId id="3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71" r:id="rId22"/>
    <p:sldId id="3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2" autoAdjust="0"/>
    <p:restoredTop sz="93426" autoAdjust="0"/>
  </p:normalViewPr>
  <p:slideViewPr>
    <p:cSldViewPr snapToGrid="0" snapToObjects="1">
      <p:cViewPr>
        <p:scale>
          <a:sx n="115" d="100"/>
          <a:sy n="115" d="100"/>
        </p:scale>
        <p:origin x="-272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8B56-6B95-8F4E-83F8-6DCC747E2D6E}" type="datetimeFigureOut">
              <a:rPr lang="en-US" smtClean="0"/>
              <a:t>25/09/15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3E9E-2733-0749-8C77-77A3C958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0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BB6B-2363-6C43-8870-E3AA95FB9BCF}" type="datetimeFigureOut">
              <a:rPr lang="en-US" smtClean="0"/>
              <a:t>25/09/15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6ED73-01C1-4A44-B7E7-10A1B8C3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5834D-9633-2C4F-989D-1C51962F41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5834D-9633-2C4F-989D-1C51962F41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Animazione</a:t>
            </a:r>
            <a:r>
              <a:rPr lang="en-US" dirty="0" smtClean="0"/>
              <a:t> experiment run</a:t>
            </a:r>
          </a:p>
          <a:p>
            <a:r>
              <a:rPr lang="en-US" dirty="0" err="1" smtClean="0"/>
              <a:t>Spegazione</a:t>
            </a:r>
            <a:r>
              <a:rPr lang="en-US" dirty="0" smtClean="0"/>
              <a:t> Casper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5834D-9633-2C4F-989D-1C51962F41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Animazione</a:t>
            </a:r>
            <a:r>
              <a:rPr lang="en-US" dirty="0" smtClean="0"/>
              <a:t> experiment run</a:t>
            </a:r>
          </a:p>
          <a:p>
            <a:r>
              <a:rPr lang="en-US" dirty="0" err="1" smtClean="0"/>
              <a:t>Spegazione</a:t>
            </a:r>
            <a:r>
              <a:rPr lang="en-US" dirty="0" smtClean="0"/>
              <a:t> Casper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5834D-9633-2C4F-989D-1C51962F41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51E2-065D-1F47-BB1B-E64DCF3414A0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9EA0-F140-AB4B-B7D4-41E4D06D0DCA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2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4D1F-3BE5-5040-81F1-D5E69284664E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1EA-F333-384F-999C-C1968AB6864E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031397" y="552436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SECONOMICS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35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8DA-04D6-154C-B6AC-4BCB9A847361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EFF6-154C-FB45-82D7-00D3BE195EEF}" type="datetime1">
              <a:rPr lang="it-IT" smtClean="0"/>
              <a:t>25/09/15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688B-4687-5C40-B841-4DE949EC4793}" type="datetime1">
              <a:rPr lang="it-IT" smtClean="0"/>
              <a:t>25/09/15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EFD7-8297-E140-9445-A2857E23C2D3}" type="datetime1">
              <a:rPr lang="it-IT" smtClean="0"/>
              <a:t>25/09/15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1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658A-F656-AA48-8BB0-365D5A7723BC}" type="datetime1">
              <a:rPr lang="it-IT" smtClean="0"/>
              <a:t>25/09/15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BDCC-B70B-7443-9FD6-37E26BF49C68}" type="datetime1">
              <a:rPr lang="it-IT" smtClean="0"/>
              <a:t>25/09/15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9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1984-D6C8-2145-A9DA-7D0A6BFB355C}" type="datetime1">
              <a:rPr lang="it-IT" smtClean="0"/>
              <a:t>25/09/15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2B9A8-C42C-DD4F-BA9E-0FC1CC86197C}" type="datetime1">
              <a:rPr lang="it-IT" smtClean="0"/>
              <a:t>25/09/15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magin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2" y="93821"/>
            <a:ext cx="1765037" cy="52068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14"/>
          <a:srcRect r="63736"/>
          <a:stretch>
            <a:fillRect/>
          </a:stretch>
        </p:blipFill>
        <p:spPr bwMode="auto">
          <a:xfrm>
            <a:off x="7600270" y="0"/>
            <a:ext cx="1543730" cy="7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67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microsoft.com/office/2007/relationships/hdphoto" Target="../media/hdphoto3.wdp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microsoft.com/office/2007/relationships/hdphoto" Target="../media/hdphoto4.wdp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microsoft.com/office/2007/relationships/hdphoto" Target="../media/hdphoto5.wdp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microsoft.com/office/2007/relationships/hdphoto" Target="../media/hdphoto6.wdp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curitylab.disi.unitn.it/doku.php?id=course_on_offensive_technologi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LOGO_SECONOMICS_CMYK-215x149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6644494" y="102840"/>
            <a:ext cx="1865042" cy="729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1397" y="552436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4" name="Picture 13" descr="tenace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51" y="199293"/>
            <a:ext cx="549509" cy="67651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Offensive technologies</a:t>
            </a:r>
            <a:br>
              <a:rPr lang="en-US" dirty="0" smtClean="0"/>
            </a:b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748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Lecture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The </a:t>
            </a:r>
            <a:r>
              <a:rPr lang="en-US" dirty="0" err="1" smtClean="0"/>
              <a:t>MalwareLab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Luca Allodi</a:t>
            </a:r>
          </a:p>
          <a:p>
            <a:endParaRPr lang="en-US" dirty="0" smtClean="0"/>
          </a:p>
          <a:p>
            <a:r>
              <a:rPr lang="en-US" sz="1600" dirty="0"/>
              <a:t>https://</a:t>
            </a:r>
            <a:r>
              <a:rPr lang="en-US" sz="1600" dirty="0" err="1"/>
              <a:t>securitylab.disi.unitn.it</a:t>
            </a:r>
            <a:r>
              <a:rPr lang="en-US" sz="1600" dirty="0"/>
              <a:t>/</a:t>
            </a:r>
            <a:r>
              <a:rPr lang="en-US" sz="1600" dirty="0" err="1"/>
              <a:t>doku.php?id</a:t>
            </a:r>
            <a:r>
              <a:rPr lang="en-US" sz="1600" dirty="0"/>
              <a:t>=</a:t>
            </a:r>
            <a:r>
              <a:rPr lang="en-US" sz="1600" dirty="0" err="1"/>
              <a:t>course_on_offensive_technologies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3833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Malwarelab</a:t>
            </a:r>
            <a:r>
              <a:rPr lang="en-US" dirty="0" smtClean="0"/>
              <a:t>: application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work: we tested 10 exploit kits to answer the following question:</a:t>
            </a:r>
          </a:p>
          <a:p>
            <a:pPr lvl="1"/>
            <a:r>
              <a:rPr lang="en-US" i="1" dirty="0"/>
              <a:t>How resilient are Exploit Kits against software updates</a:t>
            </a:r>
            <a:r>
              <a:rPr lang="en-US" i="1" dirty="0" smtClean="0"/>
              <a:t>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reminder: EKITS (simplified) model</a:t>
            </a:r>
            <a:endParaRPr lang="en-US" sz="4000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56" y="1738551"/>
            <a:ext cx="1386424" cy="1433562"/>
          </a:xfrm>
          <a:prstGeom prst="rect">
            <a:avLst/>
          </a:prstGeom>
        </p:spPr>
      </p:pic>
      <p:pic>
        <p:nvPicPr>
          <p:cNvPr id="5" name="Picture 4" descr="switch_icon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4425010" y="3394362"/>
            <a:ext cx="1009535" cy="719667"/>
          </a:xfrm>
          <a:prstGeom prst="rect">
            <a:avLst/>
          </a:prstGeom>
        </p:spPr>
      </p:pic>
      <p:pic>
        <p:nvPicPr>
          <p:cNvPr id="6" name="Picture 5" descr="My-Comput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9" y="5188716"/>
            <a:ext cx="1566333" cy="15663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54380" y="2447632"/>
            <a:ext cx="1640415" cy="10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94795" y="2447632"/>
            <a:ext cx="0" cy="936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90678" y="4114029"/>
            <a:ext cx="0" cy="13498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62" y="5580299"/>
            <a:ext cx="952500" cy="952500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>
            <a:off x="3254380" y="2772831"/>
            <a:ext cx="1261767" cy="798563"/>
          </a:xfrm>
          <a:prstGeom prst="bent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16147" y="3919465"/>
            <a:ext cx="19406" cy="1643906"/>
          </a:xfrm>
          <a:prstGeom prst="line">
            <a:avLst/>
          </a:prstGeom>
          <a:ln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6079" y="3815388"/>
            <a:ext cx="2825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Requests web page to malicious server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Receives HTML exploit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If exploit is successful, </a:t>
            </a:r>
            <a:r>
              <a:rPr lang="en-US" dirty="0" err="1" smtClean="0">
                <a:solidFill>
                  <a:srgbClr val="FF0000"/>
                </a:solidFill>
              </a:rPr>
              <a:t>shellcode</a:t>
            </a:r>
            <a:r>
              <a:rPr lang="en-US" dirty="0" smtClean="0">
                <a:solidFill>
                  <a:srgbClr val="FF0000"/>
                </a:solidFill>
              </a:rPr>
              <a:t> downloads malware of some sort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Computer is infected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000629" y="4114029"/>
            <a:ext cx="0" cy="12757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>
            <a:off x="3254380" y="2352381"/>
            <a:ext cx="1738896" cy="1073731"/>
          </a:xfrm>
          <a:prstGeom prst="bentConnector3">
            <a:avLst>
              <a:gd name="adj1" fmla="val -1124"/>
            </a:avLst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3254380" y="2196517"/>
            <a:ext cx="2180165" cy="1374877"/>
          </a:xfrm>
          <a:prstGeom prst="bentConnector3">
            <a:avLst>
              <a:gd name="adj1" fmla="val 100054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34545" y="3919465"/>
            <a:ext cx="0" cy="147033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" name="Picture 39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00" y="5563371"/>
            <a:ext cx="952500" cy="9525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661833" y="3571394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80000" y="2458216"/>
            <a:ext cx="3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8000" y="2196517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842 C -0.00191 -0.1162 0.00191 -0.14282 0.00278 -0.17014 C 0.00469 -0.2375 0.00868 -0.37222 0.00868 -0.37222 C 0.00816 -0.40532 0.01354 -0.43981 0.00625 -0.47106 C 0.00556 -0.47407 0.00347 -0.47616 0.00278 -0.4787 C -0.00538 -0.50648 -0.01076 -0.53403 -0.025 -0.55741 C -0.02917 -0.57731 -0.02535 -0.56528 -0.04115 -0.58842 C -0.06545 -0.62407 -0.09201 -0.64583 -0.12795 -0.64861 C -0.13958 -0.64977 -0.15121 -0.64954 -0.16267 -0.65 C -0.18194 -0.64791 -0.21094 -0.64722 -0.23212 -0.63935 C -0.26267 -0.62847 -0.23698 -0.63611 -0.26458 -0.62083 C -0.26806 -0.61921 -0.2717 -0.61921 -0.275 -0.61759 C -0.29306 -0.60995 -0.27413 -0.6169 -0.28889 -0.60694 C -0.29618 -0.60231 -0.29653 -0.60579 -0.30278 -0.60069 C -0.30573 -0.59861 -0.30781 -0.59444 -0.31076 -0.59305 C -0.31962 -0.58935 -0.33264 -0.59028 -0.34201 -0.58842 C -0.34479 -0.58495 -0.3434 -0.58518 -0.34549 -0.58518 " pathEditMode="relative" ptsTypes="ffffffffffffffff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Kits and The Victims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250"/>
            <a:ext cx="8229600" cy="53657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Exploit kits span from (2007-2011)</a:t>
            </a:r>
          </a:p>
          <a:p>
            <a:pPr lvl="1"/>
            <a:r>
              <a:rPr lang="en-US" dirty="0" smtClean="0"/>
              <a:t>How we chose the exploit kits</a:t>
            </a:r>
          </a:p>
          <a:p>
            <a:pPr lvl="2"/>
            <a:r>
              <a:rPr lang="en-US" dirty="0" smtClean="0"/>
              <a:t>Release date</a:t>
            </a:r>
          </a:p>
          <a:p>
            <a:pPr lvl="2"/>
            <a:r>
              <a:rPr lang="en-US" dirty="0" smtClean="0"/>
              <a:t>Popularity (as reported in industry reports)</a:t>
            </a:r>
          </a:p>
          <a:p>
            <a:pPr lvl="2"/>
            <a:r>
              <a:rPr lang="en-US" dirty="0" err="1" smtClean="0"/>
              <a:t>CrimePack</a:t>
            </a:r>
            <a:r>
              <a:rPr lang="en-US" dirty="0" smtClean="0"/>
              <a:t>, </a:t>
            </a:r>
            <a:r>
              <a:rPr lang="en-US" dirty="0" err="1" smtClean="0"/>
              <a:t>Eleonore</a:t>
            </a:r>
            <a:r>
              <a:rPr lang="en-US" dirty="0" smtClean="0"/>
              <a:t>, Bleeding Life, Shaman, …</a:t>
            </a:r>
          </a:p>
          <a:p>
            <a:r>
              <a:rPr lang="en-US" dirty="0" smtClean="0"/>
              <a:t>Software: most popular one</a:t>
            </a:r>
          </a:p>
          <a:p>
            <a:pPr lvl="1"/>
            <a:r>
              <a:rPr lang="en-US" dirty="0" smtClean="0"/>
              <a:t>Windows </a:t>
            </a:r>
            <a:r>
              <a:rPr lang="en-US" dirty="0"/>
              <a:t>XP, Vista, Seven</a:t>
            </a:r>
          </a:p>
          <a:p>
            <a:pPr lvl="3"/>
            <a:r>
              <a:rPr lang="en-US" dirty="0"/>
              <a:t>All service packs are treated like independent operating systems </a:t>
            </a:r>
          </a:p>
          <a:p>
            <a:pPr lvl="1"/>
            <a:r>
              <a:rPr lang="en-US" dirty="0" smtClean="0"/>
              <a:t>Browsers</a:t>
            </a:r>
            <a:r>
              <a:rPr lang="en-US" dirty="0"/>
              <a:t>: Firefox, Internet </a:t>
            </a:r>
            <a:r>
              <a:rPr lang="en-US" dirty="0" smtClean="0"/>
              <a:t>explorer	</a:t>
            </a:r>
            <a:endParaRPr lang="en-US" dirty="0"/>
          </a:p>
          <a:p>
            <a:pPr lvl="1"/>
            <a:r>
              <a:rPr lang="en-US" dirty="0"/>
              <a:t>Plugins: Flash, Acrobat Reader, </a:t>
            </a:r>
            <a:r>
              <a:rPr lang="en-US" dirty="0" smtClean="0"/>
              <a:t>Java</a:t>
            </a:r>
          </a:p>
          <a:p>
            <a:r>
              <a:rPr lang="en-US" dirty="0" smtClean="0"/>
              <a:t>247 </a:t>
            </a:r>
            <a:r>
              <a:rPr lang="en-US" dirty="0"/>
              <a:t>software </a:t>
            </a:r>
            <a:r>
              <a:rPr lang="en-US" dirty="0" smtClean="0"/>
              <a:t>versions</a:t>
            </a:r>
            <a:endParaRPr lang="en-US" dirty="0"/>
          </a:p>
          <a:p>
            <a:pPr lvl="1"/>
            <a:r>
              <a:rPr lang="en-US" dirty="0"/>
              <a:t>spanning from 2005 to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We randomly generate 180 </a:t>
            </a:r>
            <a:r>
              <a:rPr lang="en-US" dirty="0" err="1" smtClean="0"/>
              <a:t>sw</a:t>
            </a:r>
            <a:r>
              <a:rPr lang="en-US" dirty="0" smtClean="0"/>
              <a:t> combinations (x9 Operating Systems) to be the configurations we test</a:t>
            </a:r>
          </a:p>
          <a:p>
            <a:endParaRPr lang="en-US" dirty="0" smtClean="0"/>
          </a:p>
          <a:p>
            <a:r>
              <a:rPr lang="en-US" dirty="0" smtClean="0"/>
              <a:t>Manual Test is Impossible </a:t>
            </a:r>
            <a:r>
              <a:rPr lang="en-US" dirty="0" smtClean="0">
                <a:sym typeface="Wingdings"/>
              </a:rPr>
              <a:t> we need an automated platform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4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 configuration for: Windows XP Service Pack 2</a:t>
            </a:r>
          </a:p>
          <a:p>
            <a:pPr lvl="1"/>
            <a:r>
              <a:rPr lang="en-US" dirty="0" smtClean="0"/>
              <a:t>Firefox 1.5.0.5</a:t>
            </a:r>
          </a:p>
          <a:p>
            <a:pPr lvl="1"/>
            <a:r>
              <a:rPr lang="en-US" dirty="0" smtClean="0"/>
              <a:t>Flash 9.0.28.0</a:t>
            </a:r>
          </a:p>
          <a:p>
            <a:pPr lvl="1"/>
            <a:r>
              <a:rPr lang="en-US" dirty="0" smtClean="0"/>
              <a:t>Acrobat Reader 8.0.0.0</a:t>
            </a:r>
          </a:p>
          <a:p>
            <a:pPr lvl="1"/>
            <a:r>
              <a:rPr lang="en-US" dirty="0" err="1" smtClean="0"/>
              <a:t>Quicktime</a:t>
            </a:r>
            <a:r>
              <a:rPr lang="en-US" dirty="0" smtClean="0"/>
              <a:t> 7.0.4.0</a:t>
            </a:r>
          </a:p>
          <a:p>
            <a:pPr lvl="1"/>
            <a:r>
              <a:rPr lang="en-US" dirty="0" smtClean="0"/>
              <a:t>Java 1.5.0.7</a:t>
            </a:r>
          </a:p>
          <a:p>
            <a:r>
              <a:rPr lang="en-US" dirty="0"/>
              <a:t>One configuration for: </a:t>
            </a:r>
            <a:r>
              <a:rPr lang="en-US" dirty="0" smtClean="0"/>
              <a:t> Windows Seven Service Pack 1</a:t>
            </a:r>
          </a:p>
          <a:p>
            <a:pPr lvl="1"/>
            <a:r>
              <a:rPr lang="en-US" dirty="0" smtClean="0"/>
              <a:t>Firefox 8.0.1.0</a:t>
            </a:r>
          </a:p>
          <a:p>
            <a:pPr lvl="1"/>
            <a:r>
              <a:rPr lang="en-US" dirty="0" smtClean="0"/>
              <a:t>Flash 10.3.183.10</a:t>
            </a:r>
          </a:p>
          <a:p>
            <a:pPr lvl="1"/>
            <a:r>
              <a:rPr lang="en-US" dirty="0" smtClean="0"/>
              <a:t>Acrobat Reader 10.1.1.0</a:t>
            </a:r>
          </a:p>
          <a:p>
            <a:pPr lvl="1"/>
            <a:r>
              <a:rPr lang="en-US" dirty="0" err="1" smtClean="0"/>
              <a:t>Quicktime</a:t>
            </a:r>
            <a:r>
              <a:rPr lang="en-US" dirty="0" smtClean="0"/>
              <a:t>: No version</a:t>
            </a:r>
          </a:p>
          <a:p>
            <a:pPr lvl="1"/>
            <a:r>
              <a:rPr lang="en-US" dirty="0" smtClean="0"/>
              <a:t>Java 6.27</a:t>
            </a:r>
          </a:p>
        </p:txBody>
      </p:sp>
    </p:spTree>
    <p:extLst>
      <p:ext uri="{BB962C8B-B14F-4D97-AF65-F5344CB8AC3E}">
        <p14:creationId xmlns:p14="http://schemas.microsoft.com/office/powerpoint/2010/main" val="22219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experimental Infrastructure</a:t>
            </a:r>
            <a:endParaRPr lang="en-US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59" y="1841502"/>
            <a:ext cx="1386424" cy="1433562"/>
          </a:xfrm>
          <a:prstGeom prst="rect">
            <a:avLst/>
          </a:prstGeom>
        </p:spPr>
      </p:pic>
      <p:pic>
        <p:nvPicPr>
          <p:cNvPr id="5" name="Picture 4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61" y="1841502"/>
            <a:ext cx="1386424" cy="1433562"/>
          </a:xfrm>
          <a:prstGeom prst="rect">
            <a:avLst/>
          </a:prstGeom>
        </p:spPr>
      </p:pic>
      <p:pic>
        <p:nvPicPr>
          <p:cNvPr id="6" name="Picture 5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27" y="1841502"/>
            <a:ext cx="1386424" cy="1433562"/>
          </a:xfrm>
          <a:prstGeom prst="rect">
            <a:avLst/>
          </a:prstGeom>
        </p:spPr>
      </p:pic>
      <p:pic>
        <p:nvPicPr>
          <p:cNvPr id="7" name="Picture 6" descr="switch_icon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3834399" y="4116919"/>
            <a:ext cx="1009535" cy="719667"/>
          </a:xfrm>
          <a:prstGeom prst="rect">
            <a:avLst/>
          </a:prstGeom>
        </p:spPr>
      </p:pic>
      <p:pic>
        <p:nvPicPr>
          <p:cNvPr id="8" name="Picture 7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5683250"/>
            <a:ext cx="952500" cy="952500"/>
          </a:xfrm>
          <a:prstGeom prst="rect">
            <a:avLst/>
          </a:prstGeom>
        </p:spPr>
      </p:pic>
      <p:pic>
        <p:nvPicPr>
          <p:cNvPr id="9" name="Picture 8" descr="My-Computer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17" y="5291667"/>
            <a:ext cx="1566333" cy="1566333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4" idx="2"/>
            <a:endCxn id="7" idx="1"/>
          </p:cNvCxnSpPr>
          <p:nvPr/>
        </p:nvCxnSpPr>
        <p:spPr>
          <a:xfrm rot="16200000" flipH="1">
            <a:off x="2276791" y="2919144"/>
            <a:ext cx="1201689" cy="1913528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</p:cNvCxnSpPr>
          <p:nvPr/>
        </p:nvCxnSpPr>
        <p:spPr>
          <a:xfrm rot="5400000">
            <a:off x="5586143" y="2532856"/>
            <a:ext cx="1201688" cy="2686105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8623" y="3275063"/>
            <a:ext cx="26460" cy="8418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86789" y="4836586"/>
            <a:ext cx="26460" cy="5772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5833" y="158275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38083" y="1582751"/>
            <a:ext cx="10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2967" y="1582751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37250" y="5884333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Malware Distribution Server</a:t>
            </a:r>
          </a:p>
          <a:p>
            <a:r>
              <a:rPr lang="en-US" dirty="0" smtClean="0"/>
              <a:t>(MDS)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-211661" y="1903918"/>
            <a:ext cx="1587494" cy="2031325"/>
          </a:xfrm>
          <a:prstGeom prst="rect">
            <a:avLst/>
          </a:prstGeom>
          <a:noFill/>
        </p:spPr>
        <p:txBody>
          <a:bodyPr wrap="square" rIns="108000" rtlCol="0">
            <a:spAutoFit/>
          </a:bodyPr>
          <a:lstStyle/>
          <a:p>
            <a:pPr marL="249750">
              <a:buSzPct val="100000"/>
            </a:pPr>
            <a:r>
              <a:rPr lang="en-US" sz="1400" dirty="0" smtClean="0"/>
              <a:t>Virtualizes:</a:t>
            </a:r>
          </a:p>
          <a:p>
            <a:pPr marL="285750" indent="-36000">
              <a:buSzPct val="100000"/>
              <a:buFont typeface="Arial"/>
              <a:buChar char="•"/>
            </a:pPr>
            <a:r>
              <a:rPr lang="en-US" sz="1400" dirty="0" smtClean="0"/>
              <a:t>XPSP0</a:t>
            </a:r>
          </a:p>
          <a:p>
            <a:pPr marL="249750">
              <a:buSzPct val="100000"/>
            </a:pPr>
            <a:r>
              <a:rPr lang="en-US" sz="1400" dirty="0"/>
              <a:t>	</a:t>
            </a:r>
            <a:r>
              <a:rPr lang="en-US" sz="1400" dirty="0" smtClean="0"/>
              <a:t>-</a:t>
            </a:r>
            <a:r>
              <a:rPr lang="en-US" sz="1400" dirty="0" err="1" smtClean="0"/>
              <a:t>Conf</a:t>
            </a:r>
            <a:r>
              <a:rPr lang="en-US" sz="1400" dirty="0" smtClean="0"/>
              <a:t> 1..180</a:t>
            </a:r>
          </a:p>
          <a:p>
            <a:pPr marL="285750" indent="-36000">
              <a:buSzPct val="100000"/>
              <a:buFont typeface="Arial"/>
              <a:buChar char="•"/>
            </a:pPr>
            <a:r>
              <a:rPr lang="en-US" sz="1400" dirty="0" smtClean="0"/>
              <a:t>XP SP1</a:t>
            </a:r>
          </a:p>
          <a:p>
            <a:pPr marL="249750">
              <a:buSzPct val="100000"/>
            </a:pPr>
            <a:r>
              <a:rPr lang="en-US" sz="1400" dirty="0"/>
              <a:t>	</a:t>
            </a:r>
            <a:r>
              <a:rPr lang="en-US" sz="1400" dirty="0" smtClean="0"/>
              <a:t>-</a:t>
            </a:r>
            <a:r>
              <a:rPr lang="en-US" sz="1400" dirty="0" err="1" smtClean="0"/>
              <a:t>Conf</a:t>
            </a:r>
            <a:r>
              <a:rPr lang="en-US" sz="1400" dirty="0" smtClean="0"/>
              <a:t> </a:t>
            </a:r>
            <a:r>
              <a:rPr lang="en-US" sz="1400" dirty="0"/>
              <a:t>1..</a:t>
            </a:r>
            <a:r>
              <a:rPr lang="en-US" sz="1400" dirty="0" smtClean="0"/>
              <a:t>180</a:t>
            </a:r>
          </a:p>
          <a:p>
            <a:pPr marL="285750" indent="-36000">
              <a:buSzPct val="100000"/>
              <a:buFont typeface="Arial"/>
              <a:buChar char="•"/>
            </a:pPr>
            <a:r>
              <a:rPr lang="en-US" sz="1400" dirty="0" smtClean="0"/>
              <a:t>XP SP2</a:t>
            </a:r>
          </a:p>
          <a:p>
            <a:pPr marL="249750">
              <a:buSzPct val="100000"/>
            </a:pPr>
            <a:r>
              <a:rPr lang="en-US" sz="1400" dirty="0" smtClean="0"/>
              <a:t>	-</a:t>
            </a:r>
            <a:r>
              <a:rPr lang="en-US" sz="1400" dirty="0" err="1" smtClean="0"/>
              <a:t>Conf</a:t>
            </a:r>
            <a:r>
              <a:rPr lang="en-US" sz="1400" dirty="0" smtClean="0"/>
              <a:t> </a:t>
            </a:r>
            <a:r>
              <a:rPr lang="en-US" sz="1400" dirty="0"/>
              <a:t>1..</a:t>
            </a:r>
            <a:r>
              <a:rPr lang="en-US" sz="1400" dirty="0" smtClean="0"/>
              <a:t>180</a:t>
            </a:r>
          </a:p>
          <a:p>
            <a:pPr marL="285750" indent="-36000">
              <a:buSzPct val="100000"/>
              <a:buFont typeface="Arial"/>
              <a:buChar char="•"/>
            </a:pPr>
            <a:r>
              <a:rPr lang="en-US" sz="1400" dirty="0" smtClean="0"/>
              <a:t>XPSP3</a:t>
            </a:r>
          </a:p>
          <a:p>
            <a:pPr marL="249750">
              <a:buSzPct val="100000"/>
            </a:pPr>
            <a:r>
              <a:rPr lang="en-US" sz="1400" dirty="0"/>
              <a:t>	</a:t>
            </a:r>
            <a:r>
              <a:rPr lang="en-US" sz="1400" dirty="0" smtClean="0"/>
              <a:t>-</a:t>
            </a:r>
            <a:r>
              <a:rPr lang="en-US" sz="1400" dirty="0" err="1" smtClean="0"/>
              <a:t>Conf</a:t>
            </a:r>
            <a:r>
              <a:rPr lang="en-US" sz="1400" dirty="0" smtClean="0"/>
              <a:t> </a:t>
            </a:r>
            <a:r>
              <a:rPr lang="en-US" sz="1400" dirty="0"/>
              <a:t>1..</a:t>
            </a:r>
            <a:r>
              <a:rPr lang="en-US" sz="1400" dirty="0" smtClean="0"/>
              <a:t>180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686750" y="5597724"/>
            <a:ext cx="1498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Exploit kit 1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Exploit kit 2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..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Exploit kit 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9576" y="1903918"/>
            <a:ext cx="12885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Virtualizes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Vista SP0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-</a:t>
            </a:r>
            <a:r>
              <a:rPr lang="en-US" sz="1400" dirty="0" err="1" smtClean="0"/>
              <a:t>Conf</a:t>
            </a:r>
            <a:r>
              <a:rPr lang="en-US" sz="1400" dirty="0" smtClean="0"/>
              <a:t> 1..180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Vista SP1</a:t>
            </a:r>
            <a:br>
              <a:rPr lang="en-US" sz="1400" dirty="0" smtClean="0"/>
            </a:br>
            <a:r>
              <a:rPr lang="en-US" sz="1400" dirty="0" smtClean="0"/>
              <a:t>    -</a:t>
            </a:r>
            <a:r>
              <a:rPr lang="en-US" sz="1400" dirty="0" err="1" smtClean="0"/>
              <a:t>Conf</a:t>
            </a:r>
            <a:r>
              <a:rPr lang="en-US" sz="1400" dirty="0" smtClean="0"/>
              <a:t> </a:t>
            </a:r>
            <a:r>
              <a:rPr lang="en-US" sz="1400" dirty="0"/>
              <a:t>1..180</a:t>
            </a:r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Vista SP2</a:t>
            </a:r>
            <a:br>
              <a:rPr lang="en-US" sz="1400" dirty="0" smtClean="0"/>
            </a:br>
            <a:r>
              <a:rPr lang="en-US" sz="1400" dirty="0"/>
              <a:t> </a:t>
            </a:r>
            <a:r>
              <a:rPr lang="en-US" sz="1400" dirty="0" smtClean="0"/>
              <a:t>   -</a:t>
            </a:r>
            <a:r>
              <a:rPr lang="en-US" sz="1400" dirty="0" err="1" smtClean="0"/>
              <a:t>Conf</a:t>
            </a:r>
            <a:r>
              <a:rPr lang="en-US" sz="1400" dirty="0" smtClean="0"/>
              <a:t> </a:t>
            </a:r>
            <a:r>
              <a:rPr lang="en-US" sz="1400" dirty="0"/>
              <a:t>1..180</a:t>
            </a:r>
            <a:endParaRPr lang="en-US" sz="14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5548242" y="1920889"/>
            <a:ext cx="12885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Virtualizes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Seven SP0</a:t>
            </a:r>
            <a:br>
              <a:rPr lang="en-US" sz="1400" dirty="0" smtClean="0"/>
            </a:br>
            <a:r>
              <a:rPr lang="en-US" sz="1400" dirty="0" smtClean="0"/>
              <a:t>    -</a:t>
            </a:r>
            <a:r>
              <a:rPr lang="en-US" sz="1400" dirty="0" err="1" smtClean="0"/>
              <a:t>Conf</a:t>
            </a:r>
            <a:r>
              <a:rPr lang="en-US" sz="1400" dirty="0" smtClean="0"/>
              <a:t> 1..180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Seven SP1</a:t>
            </a:r>
            <a:br>
              <a:rPr lang="en-US" sz="1400" dirty="0" smtClean="0"/>
            </a:br>
            <a:r>
              <a:rPr lang="en-US" sz="1400" dirty="0" smtClean="0"/>
              <a:t>    -</a:t>
            </a:r>
            <a:r>
              <a:rPr lang="en-US" sz="1400" dirty="0" err="1" smtClean="0"/>
              <a:t>Conf</a:t>
            </a:r>
            <a:r>
              <a:rPr lang="en-US" sz="1400" dirty="0" smtClean="0"/>
              <a:t> 1..180</a:t>
            </a:r>
          </a:p>
        </p:txBody>
      </p:sp>
    </p:spTree>
    <p:extLst>
      <p:ext uri="{BB962C8B-B14F-4D97-AF65-F5344CB8AC3E}">
        <p14:creationId xmlns:p14="http://schemas.microsoft.com/office/powerpoint/2010/main" val="80252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low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" y="1598761"/>
            <a:ext cx="9144000" cy="5212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experiment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7315" y="1867367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562" y="2835113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758" y="3937659"/>
            <a:ext cx="3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239" y="5049573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9164" y="5096608"/>
            <a:ext cx="3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85630" y="3424296"/>
            <a:ext cx="771407" cy="348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7486" y="3225479"/>
            <a:ext cx="120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6 year</a:t>
            </a:r>
          </a:p>
          <a:p>
            <a:pPr algn="ctr"/>
            <a:r>
              <a:rPr lang="en-US" dirty="0" smtClean="0"/>
              <a:t> window?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experiment: VICTIM</a:t>
            </a:r>
            <a:endParaRPr lang="en-US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44" y="1841502"/>
            <a:ext cx="1386424" cy="1433562"/>
          </a:xfrm>
          <a:prstGeom prst="rect">
            <a:avLst/>
          </a:prstGeom>
        </p:spPr>
      </p:pic>
      <p:pic>
        <p:nvPicPr>
          <p:cNvPr id="9" name="Picture 8" descr="My-Comput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17" y="5291667"/>
            <a:ext cx="1566333" cy="1566333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4" idx="2"/>
            <a:endCxn id="7" idx="1"/>
          </p:cNvCxnSpPr>
          <p:nvPr/>
        </p:nvCxnSpPr>
        <p:spPr>
          <a:xfrm rot="16200000" flipH="1">
            <a:off x="2250333" y="2892686"/>
            <a:ext cx="1201689" cy="1966443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5833" y="158275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1924" y="5884333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Malware Distribution Server</a:t>
            </a:r>
          </a:p>
          <a:p>
            <a:pPr algn="r"/>
            <a:r>
              <a:rPr lang="en-US" dirty="0" smtClean="0"/>
              <a:t>(MDS)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63084" y="1582751"/>
            <a:ext cx="1852083" cy="1692313"/>
          </a:xfrm>
          <a:prstGeom prst="rect">
            <a:avLst/>
          </a:prstGeom>
          <a:noFill/>
          <a:ln w="38100" cmpd="sng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815167" y="1590419"/>
            <a:ext cx="1082398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15167" y="3275063"/>
            <a:ext cx="1082398" cy="3508854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Picture 4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61" y="1841502"/>
            <a:ext cx="1386424" cy="1433562"/>
          </a:xfrm>
          <a:prstGeom prst="rect">
            <a:avLst/>
          </a:prstGeom>
        </p:spPr>
      </p:pic>
      <p:pic>
        <p:nvPicPr>
          <p:cNvPr id="6" name="Picture 5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27" y="1841502"/>
            <a:ext cx="1386424" cy="1433562"/>
          </a:xfrm>
          <a:prstGeom prst="rect">
            <a:avLst/>
          </a:prstGeom>
        </p:spPr>
      </p:pic>
      <p:pic>
        <p:nvPicPr>
          <p:cNvPr id="7" name="Picture 6" descr="switch_icon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3834399" y="4116919"/>
            <a:ext cx="1009535" cy="719667"/>
          </a:xfrm>
          <a:prstGeom prst="rect">
            <a:avLst/>
          </a:prstGeom>
        </p:spPr>
      </p:pic>
      <p:pic>
        <p:nvPicPr>
          <p:cNvPr id="8" name="Picture 7" descr="Visualpharm-Magnets-Devil.ic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5683250"/>
            <a:ext cx="952500" cy="952500"/>
          </a:xfrm>
          <a:prstGeom prst="rect">
            <a:avLst/>
          </a:prstGeom>
        </p:spPr>
      </p:pic>
      <p:cxnSp>
        <p:nvCxnSpPr>
          <p:cNvPr id="13" name="Elbow Connector 12"/>
          <p:cNvCxnSpPr>
            <a:stCxn id="6" idx="2"/>
          </p:cNvCxnSpPr>
          <p:nvPr/>
        </p:nvCxnSpPr>
        <p:spPr>
          <a:xfrm rot="5400000">
            <a:off x="5586143" y="2532856"/>
            <a:ext cx="1201688" cy="2686105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8623" y="3275063"/>
            <a:ext cx="26460" cy="8418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86789" y="4836586"/>
            <a:ext cx="26460" cy="5772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38083" y="1582751"/>
            <a:ext cx="96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2967" y="1582751"/>
            <a:ext cx="95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3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97565" y="1590419"/>
            <a:ext cx="5101166" cy="5193498"/>
          </a:xfrm>
          <a:prstGeom prst="rect">
            <a:avLst/>
          </a:prstGeom>
          <a:solidFill>
            <a:srgbClr val="FFFFFF">
              <a:alpha val="95000"/>
            </a:srgbClr>
          </a:solidFill>
          <a:ln w="38100" cmpd="sng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80956" y="3852336"/>
            <a:ext cx="4405844" cy="529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Virtual Box Interface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80955" y="2680197"/>
            <a:ext cx="4420671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Windows XP</a:t>
            </a:r>
          </a:p>
          <a:p>
            <a:pPr algn="ctr"/>
            <a:r>
              <a:rPr lang="en-US" dirty="0" smtClean="0"/>
              <a:t>Service Pack 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280956" y="5512535"/>
            <a:ext cx="4405844" cy="449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Control Scripts in Python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80956" y="6194105"/>
            <a:ext cx="4420671" cy="449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Linux Ubuntu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01928" y="1734093"/>
            <a:ext cx="1042657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Firefox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418677" y="1744676"/>
            <a:ext cx="751415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Plugin</a:t>
            </a:r>
          </a:p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493334"/>
            <a:ext cx="31854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“Install configuration 1”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Pushes installers, installs software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Checks Install: push batch file on VM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Saves </a:t>
            </a:r>
            <a:r>
              <a:rPr lang="en-US" sz="1400" b="1" dirty="0" smtClean="0"/>
              <a:t>Configuration snapshot</a:t>
            </a:r>
            <a:endParaRPr lang="en-US" sz="1400" dirty="0" smtClean="0"/>
          </a:p>
          <a:p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29667" y="4381502"/>
            <a:ext cx="0" cy="1131034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63226" y="1734093"/>
            <a:ext cx="751415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Plugin</a:t>
            </a:r>
          </a:p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7103545" y="1734093"/>
            <a:ext cx="751415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Plugin</a:t>
            </a:r>
          </a:p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7950212" y="1734093"/>
            <a:ext cx="751415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Plugin</a:t>
            </a:r>
          </a:p>
          <a:p>
            <a:pPr algn="ctr"/>
            <a:r>
              <a:rPr lang="en-US" sz="1600" dirty="0" smtClean="0"/>
              <a:t>4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529667" y="3490071"/>
            <a:ext cx="0" cy="350510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47880" y="3512810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Pushes installers, installs software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671528" y="3512810"/>
            <a:ext cx="2858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Checks install: push batch file on VM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4274457" y="2145800"/>
            <a:ext cx="417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44585" y="2135217"/>
            <a:ext cx="417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03545" y="2135217"/>
            <a:ext cx="417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63226" y="2145800"/>
            <a:ext cx="417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946008" y="2135217"/>
            <a:ext cx="417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702564" y="3511237"/>
            <a:ext cx="2469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Saves </a:t>
            </a:r>
            <a:r>
              <a:rPr lang="en-US" sz="1400" b="1" dirty="0" smtClean="0"/>
              <a:t>Configuration snapshot</a:t>
            </a:r>
            <a:endParaRPr lang="en-US" sz="1400" b="1" dirty="0"/>
          </a:p>
        </p:txBody>
      </p:sp>
      <p:sp>
        <p:nvSpPr>
          <p:cNvPr id="70" name="Rectangle 69"/>
          <p:cNvSpPr/>
          <p:nvPr/>
        </p:nvSpPr>
        <p:spPr>
          <a:xfrm>
            <a:off x="4274457" y="1651635"/>
            <a:ext cx="4461072" cy="1838436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Configuration Snapshot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546677" y="4353957"/>
            <a:ext cx="32849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“Lunch against Exploit Kits”</a:t>
            </a:r>
          </a:p>
          <a:p>
            <a:r>
              <a:rPr lang="en-US" sz="1400" dirty="0" smtClean="0"/>
              <a:t>For x in 1..10: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Restore(“</a:t>
            </a:r>
            <a:r>
              <a:rPr lang="en-US" sz="1400" b="1" dirty="0" smtClean="0"/>
              <a:t>Configuration snapshot</a:t>
            </a:r>
            <a:r>
              <a:rPr lang="en-US" sz="1400" dirty="0" smtClean="0"/>
              <a:t>”)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Lunch(VM, EKIT(</a:t>
            </a:r>
            <a:r>
              <a:rPr lang="en-US" sz="1400" dirty="0"/>
              <a:t>x</a:t>
            </a:r>
            <a:r>
              <a:rPr lang="en-US" sz="1400" dirty="0" smtClean="0"/>
              <a:t>))</a:t>
            </a:r>
          </a:p>
          <a:p>
            <a:r>
              <a:rPr lang="en-US" sz="1400" dirty="0" smtClean="0"/>
              <a:t>Delete(</a:t>
            </a:r>
            <a:r>
              <a:rPr lang="en-US" sz="1400" b="1" dirty="0" smtClean="0"/>
              <a:t>“Configuration snapshot”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3" name="Rectangle 72"/>
          <p:cNvSpPr/>
          <p:nvPr/>
        </p:nvSpPr>
        <p:spPr>
          <a:xfrm>
            <a:off x="4702564" y="3544559"/>
            <a:ext cx="2634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Restore </a:t>
            </a:r>
            <a:r>
              <a:rPr lang="en-US" sz="1400" b="1" dirty="0" smtClean="0"/>
              <a:t>Configuration Snapshot</a:t>
            </a:r>
            <a:endParaRPr lang="en-US" sz="1400" b="1" dirty="0"/>
          </a:p>
        </p:txBody>
      </p:sp>
      <p:sp>
        <p:nvSpPr>
          <p:cNvPr id="74" name="Rectangle 73"/>
          <p:cNvSpPr/>
          <p:nvPr/>
        </p:nvSpPr>
        <p:spPr>
          <a:xfrm>
            <a:off x="4670815" y="3500654"/>
            <a:ext cx="1626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Lunch(VM, EKIT(1))</a:t>
            </a:r>
            <a:endParaRPr lang="en-US" sz="1400" b="1" dirty="0"/>
          </a:p>
        </p:txBody>
      </p:sp>
      <p:sp>
        <p:nvSpPr>
          <p:cNvPr id="75" name="Rectangle 74"/>
          <p:cNvSpPr/>
          <p:nvPr/>
        </p:nvSpPr>
        <p:spPr>
          <a:xfrm>
            <a:off x="4265083" y="1651635"/>
            <a:ext cx="4461072" cy="18384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Configuration Snapshot (attacked)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702564" y="3532804"/>
            <a:ext cx="1628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Lunch(VM, EKIT(x))</a:t>
            </a:r>
            <a:endParaRPr lang="en-US" sz="1400" b="1" dirty="0"/>
          </a:p>
        </p:txBody>
      </p:sp>
      <p:sp>
        <p:nvSpPr>
          <p:cNvPr id="77" name="Rectangle 76"/>
          <p:cNvSpPr/>
          <p:nvPr/>
        </p:nvSpPr>
        <p:spPr>
          <a:xfrm>
            <a:off x="4704749" y="3522683"/>
            <a:ext cx="2664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Restore </a:t>
            </a:r>
            <a:r>
              <a:rPr lang="en-US" sz="1400" b="1" dirty="0" smtClean="0"/>
              <a:t>Configuration snapshot</a:t>
            </a:r>
            <a:endParaRPr lang="en-US" sz="1400" b="1" dirty="0"/>
          </a:p>
        </p:txBody>
      </p:sp>
      <p:sp>
        <p:nvSpPr>
          <p:cNvPr id="35" name="Rectangle 34"/>
          <p:cNvSpPr/>
          <p:nvPr/>
        </p:nvSpPr>
        <p:spPr>
          <a:xfrm>
            <a:off x="4704749" y="3549625"/>
            <a:ext cx="2765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Delete(</a:t>
            </a:r>
            <a:r>
              <a:rPr lang="en-US" sz="1400" b="1" dirty="0"/>
              <a:t>“Configuration snapshot”</a:t>
            </a:r>
            <a:r>
              <a:rPr lang="en-US" sz="1400" dirty="0"/>
              <a:t>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29667" y="4381502"/>
            <a:ext cx="21082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“Install configuration 2”</a:t>
            </a:r>
          </a:p>
          <a:p>
            <a:r>
              <a:rPr lang="en-US" sz="1400" dirty="0" smtClean="0"/>
              <a:t>….</a:t>
            </a:r>
          </a:p>
          <a:p>
            <a:r>
              <a:rPr lang="en-US" sz="1400" dirty="0" smtClean="0"/>
              <a:t>“Install configuration 180”</a:t>
            </a:r>
          </a:p>
          <a:p>
            <a:r>
              <a:rPr lang="en-US" sz="1400" dirty="0" smtClean="0"/>
              <a:t>….</a:t>
            </a:r>
          </a:p>
          <a:p>
            <a:r>
              <a:rPr lang="en-US" sz="1400" dirty="0" smtClean="0"/>
              <a:t>“End”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674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39" grpId="1" animBg="1"/>
      <p:bldP spid="42" grpId="0" animBg="1"/>
      <p:bldP spid="42" grpId="1" animBg="1"/>
      <p:bldP spid="14" grpId="0"/>
      <p:bldP spid="14" grpId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29" grpId="0"/>
      <p:bldP spid="29" grpId="1"/>
      <p:bldP spid="63" grpId="0"/>
      <p:bldP spid="63" grpId="1"/>
      <p:bldP spid="33" grpId="0"/>
      <p:bldP spid="3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 animBg="1"/>
      <p:bldP spid="70" grpId="1" animBg="1"/>
      <p:bldP spid="70" grpId="2" animBg="1"/>
      <p:bldP spid="72" grpId="0"/>
      <p:bldP spid="72" grpId="1"/>
      <p:bldP spid="73" grpId="0"/>
      <p:bldP spid="73" grpId="1"/>
      <p:bldP spid="74" grpId="0"/>
      <p:bldP spid="74" grpId="1"/>
      <p:bldP spid="75" grpId="0" animBg="1"/>
      <p:bldP spid="75" grpId="1" animBg="1"/>
      <p:bldP spid="75" grpId="2" animBg="1"/>
      <p:bldP spid="75" grpId="3" animBg="1"/>
      <p:bldP spid="76" grpId="0"/>
      <p:bldP spid="76" grpId="1"/>
      <p:bldP spid="77" grpId="0"/>
      <p:bldP spid="77" grpId="1"/>
      <p:bldP spid="35" grpId="0"/>
      <p:bldP spid="35" grpId="1"/>
      <p:bldP spid="79" grpId="0"/>
      <p:bldP spid="7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VICTIM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Installed configurations must be checked because exploits may fail for two reasons:</a:t>
            </a:r>
          </a:p>
          <a:p>
            <a:pPr lvl="2"/>
            <a:r>
              <a:rPr lang="en-US" dirty="0" smtClean="0"/>
              <a:t>Vulnerable software is not there</a:t>
            </a:r>
          </a:p>
          <a:p>
            <a:pPr lvl="2"/>
            <a:r>
              <a:rPr lang="en-US" dirty="0" smtClean="0"/>
              <a:t>Exploit kit software is bad</a:t>
            </a:r>
          </a:p>
          <a:p>
            <a:r>
              <a:rPr lang="en-US" dirty="0"/>
              <a:t>How </a:t>
            </a:r>
            <a:r>
              <a:rPr lang="en-US" dirty="0" smtClean="0"/>
              <a:t>do we measure </a:t>
            </a:r>
            <a:r>
              <a:rPr lang="en-US" dirty="0"/>
              <a:t>if an installation is successful?</a:t>
            </a:r>
          </a:p>
          <a:p>
            <a:pPr lvl="1"/>
            <a:r>
              <a:rPr lang="en-US" dirty="0"/>
              <a:t>Check for existence of known post-installation files on file system</a:t>
            </a:r>
          </a:p>
          <a:p>
            <a:pPr lvl="2"/>
            <a:r>
              <a:rPr lang="en-US" dirty="0"/>
              <a:t>May still have false positives, false </a:t>
            </a:r>
            <a:r>
              <a:rPr lang="en-US" dirty="0" smtClean="0"/>
              <a:t>negatives</a:t>
            </a:r>
          </a:p>
          <a:p>
            <a:r>
              <a:rPr lang="en-US" dirty="0" smtClean="0"/>
              <a:t>Most software installation were marked “successful”</a:t>
            </a:r>
          </a:p>
          <a:p>
            <a:pPr lvl="1"/>
            <a:r>
              <a:rPr lang="en-US" dirty="0" smtClean="0"/>
              <a:t>Java, Acrobat, Firefox, all successful</a:t>
            </a:r>
          </a:p>
          <a:p>
            <a:pPr lvl="1"/>
            <a:r>
              <a:rPr lang="en-US" dirty="0" smtClean="0"/>
              <a:t>Flash failed for 20% of installations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193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experiment: MDS I</a:t>
            </a:r>
            <a:endParaRPr lang="en-US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44" y="1841502"/>
            <a:ext cx="1386424" cy="1433562"/>
          </a:xfrm>
          <a:prstGeom prst="rect">
            <a:avLst/>
          </a:prstGeom>
        </p:spPr>
      </p:pic>
      <p:pic>
        <p:nvPicPr>
          <p:cNvPr id="5" name="Picture 4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61" y="1841502"/>
            <a:ext cx="1386424" cy="1433562"/>
          </a:xfrm>
          <a:prstGeom prst="rect">
            <a:avLst/>
          </a:prstGeom>
        </p:spPr>
      </p:pic>
      <p:pic>
        <p:nvPicPr>
          <p:cNvPr id="6" name="Picture 5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27" y="1841502"/>
            <a:ext cx="1386424" cy="1433562"/>
          </a:xfrm>
          <a:prstGeom prst="rect">
            <a:avLst/>
          </a:prstGeom>
        </p:spPr>
      </p:pic>
      <p:pic>
        <p:nvPicPr>
          <p:cNvPr id="7" name="Picture 6" descr="switch_icon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3834399" y="4116919"/>
            <a:ext cx="1009535" cy="719667"/>
          </a:xfrm>
          <a:prstGeom prst="rect">
            <a:avLst/>
          </a:prstGeom>
        </p:spPr>
      </p:pic>
      <p:pic>
        <p:nvPicPr>
          <p:cNvPr id="8" name="Picture 7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5683250"/>
            <a:ext cx="952500" cy="952500"/>
          </a:xfrm>
          <a:prstGeom prst="rect">
            <a:avLst/>
          </a:prstGeom>
        </p:spPr>
      </p:pic>
      <p:pic>
        <p:nvPicPr>
          <p:cNvPr id="9" name="Picture 8" descr="My-Computer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17" y="5291667"/>
            <a:ext cx="1566333" cy="1566333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4" idx="2"/>
            <a:endCxn id="7" idx="1"/>
          </p:cNvCxnSpPr>
          <p:nvPr/>
        </p:nvCxnSpPr>
        <p:spPr>
          <a:xfrm rot="16200000" flipH="1">
            <a:off x="2250333" y="2892686"/>
            <a:ext cx="1201689" cy="1966443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</p:cNvCxnSpPr>
          <p:nvPr/>
        </p:nvCxnSpPr>
        <p:spPr>
          <a:xfrm rot="5400000">
            <a:off x="5586143" y="2532856"/>
            <a:ext cx="1201688" cy="2686105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8623" y="3275063"/>
            <a:ext cx="26460" cy="8418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86789" y="4836586"/>
            <a:ext cx="26460" cy="5772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5833" y="1582751"/>
            <a:ext cx="95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38083" y="1582751"/>
            <a:ext cx="96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2967" y="1582751"/>
            <a:ext cx="95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1924" y="5884333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Malware Distribution Server</a:t>
            </a:r>
          </a:p>
          <a:p>
            <a:pPr algn="r"/>
            <a:r>
              <a:rPr lang="en-US" dirty="0" smtClean="0"/>
              <a:t>(MDS)</a:t>
            </a:r>
            <a:endParaRPr lang="en-US" dirty="0"/>
          </a:p>
        </p:txBody>
      </p:sp>
      <p:pic>
        <p:nvPicPr>
          <p:cNvPr id="34" name="Picture 3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69" y="2453143"/>
            <a:ext cx="393852" cy="40724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81798" y="1628934"/>
            <a:ext cx="7838748" cy="3181672"/>
          </a:xfrm>
          <a:prstGeom prst="rect">
            <a:avLst/>
          </a:prstGeom>
          <a:solidFill>
            <a:srgbClr val="FFFFFF">
              <a:alpha val="95000"/>
            </a:srgbClr>
          </a:solidFill>
          <a:ln w="38100" cmpd="sng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87630" y="5426364"/>
            <a:ext cx="1688238" cy="1346970"/>
          </a:xfrm>
          <a:prstGeom prst="rect">
            <a:avLst/>
          </a:prstGeom>
          <a:noFill/>
          <a:ln w="38100" cmpd="sng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075868" y="4836586"/>
            <a:ext cx="3444678" cy="57727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1798" y="4810606"/>
            <a:ext cx="2705832" cy="60325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379047" y="1727426"/>
            <a:ext cx="4300011" cy="449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Apache + SQL Lite + Exploit kits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08242" y="2540000"/>
            <a:ext cx="2926157" cy="20166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Installed Configuration Table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15979" y="2540000"/>
            <a:ext cx="2926157" cy="201660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Infections Table</a:t>
            </a:r>
            <a:endParaRPr lang="en-US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174"/>
              </p:ext>
            </p:extLst>
          </p:nvPr>
        </p:nvGraphicFramePr>
        <p:xfrm>
          <a:off x="940331" y="3023948"/>
          <a:ext cx="2877434" cy="1452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062"/>
                <a:gridCol w="411062"/>
                <a:gridCol w="411062"/>
                <a:gridCol w="366483"/>
                <a:gridCol w="407939"/>
                <a:gridCol w="392546"/>
                <a:gridCol w="477280"/>
              </a:tblGrid>
              <a:tr h="290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Jav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Fla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Qu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Acr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Conf</a:t>
                      </a:r>
                      <a:endParaRPr lang="en-US" sz="1200" dirty="0"/>
                    </a:p>
                  </a:txBody>
                  <a:tcPr/>
                </a:tc>
              </a:tr>
              <a:tr h="290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90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</a:tr>
              <a:tr h="290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</a:tr>
              <a:tr h="290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84695"/>
              </p:ext>
            </p:extLst>
          </p:nvPr>
        </p:nvGraphicFramePr>
        <p:xfrm>
          <a:off x="5257029" y="2969107"/>
          <a:ext cx="2862015" cy="1509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439"/>
                <a:gridCol w="715543"/>
                <a:gridCol w="459554"/>
                <a:gridCol w="526185"/>
                <a:gridCol w="594294"/>
              </a:tblGrid>
              <a:tr h="4125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IP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Expl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Kit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Ver.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Succ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Conf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221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CrimeP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3.13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221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Eleon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1.44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221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BlackH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1.02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221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50" grpId="0" animBg="1"/>
      <p:bldP spid="29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exploit successes</a:t>
            </a:r>
            <a:endParaRPr lang="en-US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44" y="1841502"/>
            <a:ext cx="1386424" cy="1433562"/>
          </a:xfrm>
          <a:prstGeom prst="rect">
            <a:avLst/>
          </a:prstGeom>
        </p:spPr>
      </p:pic>
      <p:pic>
        <p:nvPicPr>
          <p:cNvPr id="5" name="Picture 4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61" y="1841502"/>
            <a:ext cx="1386424" cy="1433562"/>
          </a:xfrm>
          <a:prstGeom prst="rect">
            <a:avLst/>
          </a:prstGeom>
        </p:spPr>
      </p:pic>
      <p:pic>
        <p:nvPicPr>
          <p:cNvPr id="6" name="Picture 5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27" y="1841502"/>
            <a:ext cx="1386424" cy="1433562"/>
          </a:xfrm>
          <a:prstGeom prst="rect">
            <a:avLst/>
          </a:prstGeom>
        </p:spPr>
      </p:pic>
      <p:pic>
        <p:nvPicPr>
          <p:cNvPr id="7" name="Picture 6" descr="switch_icon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3834399" y="4116919"/>
            <a:ext cx="1009535" cy="719667"/>
          </a:xfrm>
          <a:prstGeom prst="rect">
            <a:avLst/>
          </a:prstGeom>
        </p:spPr>
      </p:pic>
      <p:pic>
        <p:nvPicPr>
          <p:cNvPr id="8" name="Picture 7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5683250"/>
            <a:ext cx="952500" cy="952500"/>
          </a:xfrm>
          <a:prstGeom prst="rect">
            <a:avLst/>
          </a:prstGeom>
        </p:spPr>
      </p:pic>
      <p:pic>
        <p:nvPicPr>
          <p:cNvPr id="9" name="Picture 8" descr="My-Computer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17" y="5291667"/>
            <a:ext cx="1566333" cy="1566333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4" idx="2"/>
            <a:endCxn id="7" idx="1"/>
          </p:cNvCxnSpPr>
          <p:nvPr/>
        </p:nvCxnSpPr>
        <p:spPr>
          <a:xfrm rot="16200000" flipH="1">
            <a:off x="2250333" y="2892686"/>
            <a:ext cx="1201689" cy="1966443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</p:cNvCxnSpPr>
          <p:nvPr/>
        </p:nvCxnSpPr>
        <p:spPr>
          <a:xfrm rot="5400000">
            <a:off x="5586143" y="2532856"/>
            <a:ext cx="1201688" cy="2686105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8623" y="3275063"/>
            <a:ext cx="26460" cy="8418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86789" y="4836586"/>
            <a:ext cx="26460" cy="5772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5833" y="158275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38083" y="1582751"/>
            <a:ext cx="10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2967" y="1582751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1924" y="5884333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Malware Distribution Server</a:t>
            </a:r>
          </a:p>
          <a:p>
            <a:pPr algn="r"/>
            <a:r>
              <a:rPr lang="en-US" dirty="0" smtClean="0"/>
              <a:t>(MDS)</a:t>
            </a:r>
            <a:endParaRPr lang="en-US" dirty="0"/>
          </a:p>
        </p:txBody>
      </p:sp>
      <p:pic>
        <p:nvPicPr>
          <p:cNvPr id="34" name="Picture 3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69" y="2453143"/>
            <a:ext cx="393852" cy="40724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1654848" y="3275063"/>
            <a:ext cx="2303313" cy="1420089"/>
          </a:xfrm>
          <a:prstGeom prst="bentConnector3">
            <a:avLst>
              <a:gd name="adj1" fmla="val -1462"/>
            </a:avLst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5891" y="4737118"/>
            <a:ext cx="26725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GET /Exploit Kit/ HTTP/1.1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26537" y="4836586"/>
            <a:ext cx="23091" cy="705232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556606" y="4836586"/>
            <a:ext cx="7697" cy="577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>
            <a:off x="1867957" y="3228883"/>
            <a:ext cx="2090209" cy="958273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52798" y="4840006"/>
            <a:ext cx="1383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Send Exploit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49106" y="3282719"/>
            <a:ext cx="2212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exploit is successful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-&gt; Requests “Casper”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MDS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4" name="Elbow Connector 53"/>
          <p:cNvCxnSpPr/>
          <p:nvPr/>
        </p:nvCxnSpPr>
        <p:spPr>
          <a:xfrm>
            <a:off x="1664260" y="3277097"/>
            <a:ext cx="2303313" cy="1420089"/>
          </a:xfrm>
          <a:prstGeom prst="bentConnector3">
            <a:avLst>
              <a:gd name="adj1" fmla="val -1462"/>
            </a:avLst>
          </a:prstGeom>
          <a:ln>
            <a:solidFill>
              <a:srgbClr val="008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23600" y="4840006"/>
            <a:ext cx="23091" cy="70523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54842" y="4476752"/>
            <a:ext cx="2408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Set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“Successful”= 1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In MDS table </a:t>
            </a:r>
            <a:r>
              <a:rPr lang="en-US" i="1" dirty="0" smtClean="0">
                <a:solidFill>
                  <a:srgbClr val="008000"/>
                </a:solidFill>
              </a:rPr>
              <a:t>Infections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34704" y="5738200"/>
            <a:ext cx="339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Casper</a:t>
            </a:r>
          </a:p>
          <a:p>
            <a:r>
              <a:rPr lang="en-US" dirty="0" smtClean="0"/>
              <a:t>The “good-ghost-in-the-browser”</a:t>
            </a:r>
          </a:p>
          <a:p>
            <a:r>
              <a:rPr lang="en-US" dirty="0" smtClean="0"/>
              <a:t>malware</a:t>
            </a:r>
            <a:endParaRPr lang="en-US" dirty="0"/>
          </a:p>
        </p:txBody>
      </p:sp>
      <p:pic>
        <p:nvPicPr>
          <p:cNvPr id="60" name="Picture 59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568325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6968 C -0.00121 -0.11088 -0.00052 -0.15209 -0.00052 -0.19306 C -0.00052 -0.22963 0.00556 -0.22246 -0.00469 -0.23148 C -0.00607 -0.23843 -0.00955 -0.24213 -0.01284 -0.24792 C -0.02066 -0.26181 -0.02916 -0.27176 -0.04166 -0.27685 C -0.04844 -0.27986 -0.05573 -0.27847 -0.06232 -0.28079 C -0.07621 -0.28611 -0.09097 -0.28796 -0.10538 -0.28912 C -0.11753 -0.29028 -0.12951 -0.29097 -0.14149 -0.2919 C -0.18489 -0.30046 -0.22778 -0.31065 -0.271 -0.31783 C -0.27448 -0.31945 -0.27847 -0.31945 -0.28142 -0.32199 C -0.28246 -0.32292 -0.28264 -0.32523 -0.2835 -0.32616 C -0.28507 -0.32778 -0.28698 -0.32824 -0.28854 -0.32894 C -0.29062 -0.33009 -0.29479 -0.33171 -0.29479 -0.33171 C -0.29757 -0.33519 -0.30191 -0.33935 -0.30503 -0.34121 C -0.30798 -0.34306 -0.31423 -0.34537 -0.31423 -0.34537 C -0.31614 -0.34792 -0.31892 -0.34954 -0.32048 -0.35209 C -0.32222 -0.35486 -0.32239 -0.3588 -0.32361 -0.36181 C -0.32621 -0.36783 -0.32864 -0.37292 -0.33177 -0.37824 C -0.33472 -0.39329 -0.3375 -0.40695 -0.33906 -0.42222 C -0.33941 -0.43773 -0.33958 -0.45347 -0.3401 -0.46875 C -0.34028 -0.47222 -0.34201 -0.47847 -0.34201 -0.47847 " pathEditMode="relative" ptsTypes="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6968 C -0.00121 -0.11088 -0.00052 -0.15209 -0.00052 -0.19306 C -0.00052 -0.22963 0.00556 -0.22246 -0.00469 -0.23148 C -0.00607 -0.23843 -0.00955 -0.24213 -0.01284 -0.24792 C -0.02066 -0.26181 -0.02916 -0.27176 -0.04166 -0.27685 C -0.04844 -0.27986 -0.05573 -0.27847 -0.06232 -0.28079 C -0.07621 -0.28611 -0.09097 -0.28796 -0.10538 -0.28912 C -0.11753 -0.29028 -0.12951 -0.29097 -0.14149 -0.2919 C -0.18489 -0.30046 -0.22778 -0.31065 -0.271 -0.31783 C -0.27448 -0.31945 -0.27847 -0.31945 -0.28142 -0.32199 C -0.28246 -0.32292 -0.28264 -0.32523 -0.2835 -0.32616 C -0.28507 -0.32778 -0.28698 -0.32824 -0.28854 -0.32894 C -0.29062 -0.33009 -0.29479 -0.33171 -0.29479 -0.33171 C -0.29757 -0.33519 -0.30191 -0.33935 -0.30503 -0.34121 C -0.30798 -0.34306 -0.31423 -0.34537 -0.31423 -0.34537 C -0.31614 -0.34792 -0.31892 -0.34954 -0.32048 -0.35209 C -0.32222 -0.35486 -0.32239 -0.3588 -0.32361 -0.36181 C -0.32621 -0.36783 -0.32864 -0.37292 -0.33177 -0.37824 C -0.33472 -0.39329 -0.3375 -0.40695 -0.33906 -0.42222 C -0.33941 -0.43773 -0.33958 -0.45347 -0.3401 -0.46875 C -0.34028 -0.47222 -0.34201 -0.47847 -0.34201 -0.47847 " pathEditMode="relative" ptsTypes="ffffffffffffffffffffA">
                                      <p:cBhvr>
                                        <p:cTn id="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9" grpId="0"/>
      <p:bldP spid="43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/>
              <a:t>M</a:t>
            </a:r>
            <a:r>
              <a:rPr lang="en-US" dirty="0" err="1" smtClean="0"/>
              <a:t>alwareLab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platform to test malware products as “software artifacts”</a:t>
            </a:r>
          </a:p>
          <a:p>
            <a:r>
              <a:rPr lang="en-US" dirty="0" smtClean="0"/>
              <a:t>Reproduce the malware in a controlled environment</a:t>
            </a:r>
          </a:p>
          <a:p>
            <a:pPr lvl="1"/>
            <a:r>
              <a:rPr lang="en-US" dirty="0" smtClean="0"/>
              <a:t>Test, analyze and measure functionalities</a:t>
            </a:r>
          </a:p>
          <a:p>
            <a:pPr lvl="1"/>
            <a:r>
              <a:rPr lang="en-US" dirty="0" smtClean="0"/>
              <a:t>Safe </a:t>
            </a:r>
            <a:r>
              <a:rPr lang="en-US" dirty="0" err="1" smtClean="0"/>
              <a:t>env</a:t>
            </a:r>
            <a:r>
              <a:rPr lang="en-US" dirty="0" smtClean="0"/>
              <a:t> to reproduce the Galileo RCS malware by HT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69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nfection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1557223"/>
            <a:ext cx="7270750" cy="52225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27667" y="3926417"/>
            <a:ext cx="2476500" cy="62441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8668" y="2762251"/>
            <a:ext cx="1185332" cy="42333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8835" y="3238503"/>
            <a:ext cx="1185332" cy="42333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1334" y="2053168"/>
            <a:ext cx="1185332" cy="42333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93168" y="2624668"/>
            <a:ext cx="1185332" cy="42333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r>
              <a:rPr lang="en-US" sz="2400" dirty="0"/>
              <a:t>Allodi, Luca, </a:t>
            </a:r>
            <a:r>
              <a:rPr lang="en-US" sz="2400" dirty="0" err="1"/>
              <a:t>Vadim</a:t>
            </a:r>
            <a:r>
              <a:rPr lang="en-US" sz="2400" dirty="0"/>
              <a:t> </a:t>
            </a:r>
            <a:r>
              <a:rPr lang="en-US" sz="2400" dirty="0" err="1"/>
              <a:t>Kotov</a:t>
            </a:r>
            <a:r>
              <a:rPr lang="en-US" sz="2400" dirty="0"/>
              <a:t>, and Fabio </a:t>
            </a:r>
            <a:r>
              <a:rPr lang="en-US" sz="2400" dirty="0" err="1"/>
              <a:t>Massacci</a:t>
            </a:r>
            <a:r>
              <a:rPr lang="en-US" sz="2400" dirty="0"/>
              <a:t>. "</a:t>
            </a:r>
            <a:r>
              <a:rPr lang="en-US" sz="2400" dirty="0" err="1"/>
              <a:t>MalwareLab</a:t>
            </a:r>
            <a:r>
              <a:rPr lang="en-US" sz="2400" dirty="0"/>
              <a:t>: Experimentation with Cybercrime Attack Tools</a:t>
            </a:r>
            <a:r>
              <a:rPr lang="en-US" sz="2400" dirty="0" smtClean="0"/>
              <a:t>.” In Proceedings of </a:t>
            </a:r>
            <a:r>
              <a:rPr lang="en-US" sz="2400" dirty="0" err="1" smtClean="0"/>
              <a:t>Usenix</a:t>
            </a:r>
            <a:r>
              <a:rPr lang="en-US" sz="2400" dirty="0" smtClean="0"/>
              <a:t> </a:t>
            </a:r>
            <a:r>
              <a:rPr lang="en-US" sz="2400" i="1" dirty="0"/>
              <a:t>CSET</a:t>
            </a:r>
            <a:r>
              <a:rPr lang="en-US" sz="2400" dirty="0"/>
              <a:t>. 2013.</a:t>
            </a:r>
            <a:endParaRPr lang="it-IT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 </a:t>
            </a:r>
            <a:r>
              <a:rPr lang="en-US" smtClean="0"/>
              <a:t>class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slides for next class on buffer exploitation here:</a:t>
            </a:r>
          </a:p>
          <a:p>
            <a:pPr lvl="1"/>
            <a:r>
              <a:rPr lang="en-US" dirty="0">
                <a:hlinkClick r:id="rId2"/>
              </a:rPr>
              <a:t>https://securitylab.disi.unitn.it/doku.php?id=</a:t>
            </a:r>
            <a:r>
              <a:rPr lang="en-US" dirty="0" smtClean="0">
                <a:hlinkClick r:id="rId2"/>
              </a:rPr>
              <a:t>course_on_offensive_technologies</a:t>
            </a:r>
            <a:endParaRPr lang="en-US" dirty="0" smtClean="0"/>
          </a:p>
          <a:p>
            <a:r>
              <a:rPr lang="en-US" dirty="0" smtClean="0"/>
              <a:t>Go through them by yourself as an intro to next week’s class by Dr. Cesar </a:t>
            </a:r>
            <a:r>
              <a:rPr lang="en-US" dirty="0" err="1" smtClean="0"/>
              <a:t>Bernardini</a:t>
            </a:r>
            <a:endParaRPr lang="en-US" dirty="0" smtClean="0"/>
          </a:p>
          <a:p>
            <a:r>
              <a:rPr lang="en-US" dirty="0" smtClean="0"/>
              <a:t>You can contact him for questions in the meanwhile (answer by email or in class)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9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MalwareLab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computer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74" y="1738551"/>
            <a:ext cx="1386424" cy="1433562"/>
          </a:xfrm>
          <a:prstGeom prst="rect">
            <a:avLst/>
          </a:prstGeom>
        </p:spPr>
      </p:pic>
      <p:pic>
        <p:nvPicPr>
          <p:cNvPr id="6" name="Picture 5" descr="computer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76" y="1774029"/>
            <a:ext cx="1386424" cy="1433562"/>
          </a:xfrm>
          <a:prstGeom prst="rect">
            <a:avLst/>
          </a:prstGeom>
        </p:spPr>
      </p:pic>
      <p:pic>
        <p:nvPicPr>
          <p:cNvPr id="7" name="Picture 6" descr="computer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34" y="1738551"/>
            <a:ext cx="1386424" cy="143356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669255"/>
            <a:ext cx="8229600" cy="28574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Three server machines running Ubuntu</a:t>
            </a:r>
          </a:p>
          <a:p>
            <a:pPr lvl="1"/>
            <a:r>
              <a:rPr lang="en-US" dirty="0" smtClean="0"/>
              <a:t>28 cores Intel Xeon E5 @ 2.30Ghz</a:t>
            </a:r>
          </a:p>
          <a:p>
            <a:pPr lvl="1"/>
            <a:r>
              <a:rPr lang="en-US" dirty="0" smtClean="0"/>
              <a:t>90GB ram</a:t>
            </a:r>
          </a:p>
          <a:p>
            <a:r>
              <a:rPr lang="en-US" dirty="0" err="1" smtClean="0"/>
              <a:t>Virtualise</a:t>
            </a:r>
            <a:r>
              <a:rPr lang="en-US" dirty="0" smtClean="0"/>
              <a:t> Windows machines for your tests</a:t>
            </a:r>
          </a:p>
          <a:p>
            <a:r>
              <a:rPr lang="en-US" dirty="0" smtClean="0"/>
              <a:t>20 laptops in the lab &lt;- maximum capacity</a:t>
            </a:r>
          </a:p>
          <a:p>
            <a:pPr lvl="1"/>
            <a:r>
              <a:rPr lang="en-US" dirty="0"/>
              <a:t>E.g. → User &amp; </a:t>
            </a:r>
            <a:r>
              <a:rPr lang="en-US" dirty="0" err="1"/>
              <a:t>pwd</a:t>
            </a:r>
            <a:r>
              <a:rPr lang="en-US" dirty="0"/>
              <a:t>: secuser12</a:t>
            </a:r>
          </a:p>
          <a:p>
            <a:pPr lvl="2"/>
            <a:r>
              <a:rPr lang="en-US" dirty="0"/>
              <a:t>Access server 1 with User </a:t>
            </a:r>
            <a:r>
              <a:rPr lang="en-US" dirty="0" smtClean="0"/>
              <a:t>2</a:t>
            </a:r>
            <a:endParaRPr lang="en-US" dirty="0" smtClean="0"/>
          </a:p>
          <a:p>
            <a:r>
              <a:rPr lang="en-US" dirty="0" smtClean="0"/>
              <a:t>You can not plugin your own laptops</a:t>
            </a:r>
          </a:p>
          <a:p>
            <a:pPr lvl="1"/>
            <a:r>
              <a:rPr lang="en-US" dirty="0" smtClean="0"/>
              <a:t>See agreement you’ll sign to have access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-211662" y="1466252"/>
            <a:ext cx="9355661" cy="307777"/>
          </a:xfrm>
          <a:prstGeom prst="rect">
            <a:avLst/>
          </a:prstGeom>
          <a:noFill/>
        </p:spPr>
        <p:txBody>
          <a:bodyPr wrap="square" rIns="108000" rtlCol="0">
            <a:spAutoFit/>
          </a:bodyPr>
          <a:lstStyle/>
          <a:p>
            <a:pPr marL="249750" algn="ctr">
              <a:buSzPct val="100000"/>
            </a:pPr>
            <a:r>
              <a:rPr lang="en-US" sz="1400" dirty="0" smtClean="0"/>
              <a:t>Windows XP0, XP1, XP2, XP3, Windows Vista, Windows 7 SP0, SP1</a:t>
            </a:r>
            <a:endParaRPr lang="en-US" sz="1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150675" y="3022925"/>
            <a:ext cx="1437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Server 1</a:t>
            </a:r>
          </a:p>
          <a:p>
            <a:r>
              <a:rPr lang="en-US" dirty="0" smtClean="0"/>
              <a:t>Users 11→17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43077" y="3022925"/>
            <a:ext cx="1437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Server 2</a:t>
            </a:r>
          </a:p>
          <a:p>
            <a:r>
              <a:rPr lang="en-US" dirty="0" smtClean="0"/>
              <a:t>Users 21→</a:t>
            </a:r>
            <a:r>
              <a:rPr lang="en-US" dirty="0"/>
              <a:t>2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15235" y="3030980"/>
            <a:ext cx="1437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Server 3</a:t>
            </a:r>
          </a:p>
          <a:p>
            <a:r>
              <a:rPr lang="en-US" dirty="0" smtClean="0"/>
              <a:t>Users 31→37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3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the lab &amp; 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81355" cy="49485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one of the laptops in the lab</a:t>
            </a:r>
          </a:p>
          <a:p>
            <a:pPr lvl="1"/>
            <a:r>
              <a:rPr lang="en-US" dirty="0" smtClean="0"/>
              <a:t>SSH with Putty in the remote server</a:t>
            </a:r>
          </a:p>
          <a:p>
            <a:pPr lvl="1"/>
            <a:r>
              <a:rPr lang="en-US" dirty="0" smtClean="0"/>
              <a:t>VNC access</a:t>
            </a:r>
          </a:p>
          <a:p>
            <a:r>
              <a:rPr lang="en-US" dirty="0" smtClean="0"/>
              <a:t>Laptops have writing and programming tools</a:t>
            </a:r>
          </a:p>
          <a:p>
            <a:pPr lvl="1"/>
            <a:r>
              <a:rPr lang="en-US" dirty="0" smtClean="0"/>
              <a:t>Compilers</a:t>
            </a:r>
          </a:p>
          <a:p>
            <a:pPr lvl="1"/>
            <a:r>
              <a:rPr lang="en-US" dirty="0" smtClean="0"/>
              <a:t>Text editors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Screen Shot 2015-09-25 at 16.3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55" y="1920447"/>
            <a:ext cx="5229290" cy="40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4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the 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user logins are all</a:t>
            </a:r>
          </a:p>
          <a:p>
            <a:pPr lvl="1"/>
            <a:r>
              <a:rPr lang="en-US" dirty="0" smtClean="0"/>
              <a:t>User: User</a:t>
            </a:r>
          </a:p>
          <a:p>
            <a:pPr lvl="1"/>
            <a:r>
              <a:rPr lang="en-US" dirty="0" err="1" smtClean="0"/>
              <a:t>Pwd</a:t>
            </a:r>
            <a:r>
              <a:rPr lang="en-US" dirty="0" smtClean="0"/>
              <a:t>: </a:t>
            </a:r>
            <a:r>
              <a:rPr lang="en-US" dirty="0" err="1" smtClean="0"/>
              <a:t>Mallab</a:t>
            </a:r>
            <a:endParaRPr lang="en-US" dirty="0" smtClean="0"/>
          </a:p>
          <a:p>
            <a:r>
              <a:rPr lang="en-US" dirty="0" smtClean="0"/>
              <a:t>Each user environment is autonomous</a:t>
            </a:r>
          </a:p>
          <a:p>
            <a:r>
              <a:rPr lang="en-US" dirty="0" smtClean="0"/>
              <a:t>Modifications to VM saved in incremental snapshots</a:t>
            </a:r>
          </a:p>
          <a:p>
            <a:pPr lvl="1"/>
            <a:r>
              <a:rPr lang="en-US" dirty="0" smtClean="0"/>
              <a:t>Independent for each user</a:t>
            </a:r>
          </a:p>
          <a:p>
            <a:pPr lvl="1"/>
            <a:r>
              <a:rPr lang="en-US" dirty="0" smtClean="0"/>
              <a:t>All based on same image on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6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the VMs (ex1)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Screen Shot 2015-09-25 at 16.4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633"/>
            <a:ext cx="9144000" cy="4034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5094" y="1688301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secuser11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7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the VMs (ex2)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5-09-25 at 16.4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2" y="1417638"/>
            <a:ext cx="6541291" cy="5440361"/>
          </a:xfrm>
          <a:prstGeom prst="rect">
            <a:avLst/>
          </a:prstGeom>
        </p:spPr>
      </p:pic>
      <p:pic>
        <p:nvPicPr>
          <p:cNvPr id="3" name="Picture 2" descr="Screen Shot 2015-09-25 at 16.47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9" y="1844564"/>
            <a:ext cx="1923545" cy="1236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8516" y="1526196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secuser11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9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the VMs (ex3)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creen Shot 2015-09-25 at 16.50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0"/>
          <a:stretch/>
        </p:blipFill>
        <p:spPr>
          <a:xfrm>
            <a:off x="1435652" y="1417638"/>
            <a:ext cx="7495552" cy="5124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72" y="2588246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ecuser12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572" y="5393290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secuser11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9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Hacking Team data in</a:t>
            </a:r>
          </a:p>
          <a:p>
            <a:pPr marL="457200" lvl="1" indent="0">
              <a:buNone/>
            </a:pPr>
            <a:r>
              <a:rPr lang="en-US" dirty="0" smtClean="0"/>
              <a:t>→ /media/</a:t>
            </a:r>
            <a:r>
              <a:rPr lang="en-US" dirty="0" err="1" smtClean="0"/>
              <a:t>seclab_share</a:t>
            </a:r>
            <a:endParaRPr lang="en-US" dirty="0" smtClean="0"/>
          </a:p>
          <a:p>
            <a:r>
              <a:rPr lang="en-US" dirty="0" smtClean="0"/>
              <a:t>Just to ratify: You can not</a:t>
            </a:r>
          </a:p>
          <a:p>
            <a:pPr lvl="1"/>
            <a:r>
              <a:rPr lang="en-US" dirty="0" smtClean="0"/>
              <a:t>Copy the data on external supporting assets</a:t>
            </a:r>
          </a:p>
          <a:p>
            <a:pPr lvl="2"/>
            <a:r>
              <a:rPr lang="en-US" dirty="0" smtClean="0"/>
              <a:t>USB keys </a:t>
            </a:r>
          </a:p>
          <a:p>
            <a:pPr lvl="2"/>
            <a:r>
              <a:rPr lang="en-US" dirty="0" smtClean="0"/>
              <a:t>Google Drive / </a:t>
            </a:r>
            <a:r>
              <a:rPr lang="en-US" dirty="0" err="1" smtClean="0"/>
              <a:t>Dropbox</a:t>
            </a:r>
            <a:r>
              <a:rPr lang="en-US" dirty="0" smtClean="0"/>
              <a:t> / email </a:t>
            </a:r>
          </a:p>
          <a:p>
            <a:pPr lvl="2"/>
            <a:r>
              <a:rPr lang="en-US" dirty="0" smtClean="0"/>
              <a:t>Paper</a:t>
            </a:r>
          </a:p>
          <a:p>
            <a:r>
              <a:rPr lang="en-US" dirty="0" smtClean="0"/>
              <a:t>You can:</a:t>
            </a:r>
          </a:p>
          <a:p>
            <a:pPr lvl="1"/>
            <a:r>
              <a:rPr lang="en-US" dirty="0" smtClean="0"/>
              <a:t>Access all data without restrictions</a:t>
            </a:r>
          </a:p>
          <a:p>
            <a:pPr lvl="1"/>
            <a:r>
              <a:rPr lang="en-US" dirty="0" smtClean="0"/>
              <a:t>Produce reports with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ggregate statistics</a:t>
            </a:r>
          </a:p>
          <a:p>
            <a:pPr lvl="2"/>
            <a:r>
              <a:rPr lang="en-US" dirty="0" smtClean="0"/>
              <a:t>Direct references in the document</a:t>
            </a:r>
          </a:p>
          <a:p>
            <a:pPr lvl="1"/>
            <a:r>
              <a:rPr lang="en-US" dirty="0" smtClean="0"/>
              <a:t>Work on it when physically in the lab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92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20136</TotalTime>
  <Words>1051</Words>
  <Application>Microsoft Macintosh PowerPoint</Application>
  <PresentationFormat>On-screen Show (4:3)</PresentationFormat>
  <Paragraphs>313</Paragraphs>
  <Slides>22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Offensive technologies Fall 2015</vt:lpstr>
      <vt:lpstr>The MalwareLab</vt:lpstr>
      <vt:lpstr>MalwareLab details</vt:lpstr>
      <vt:lpstr>Access to the lab &amp; VMs</vt:lpstr>
      <vt:lpstr>Operating the VMs</vt:lpstr>
      <vt:lpstr>Operating the VMs (ex1)</vt:lpstr>
      <vt:lpstr>Operating the VMs (ex2)</vt:lpstr>
      <vt:lpstr>Operating the VMs (ex3)</vt:lpstr>
      <vt:lpstr>Accessing the data</vt:lpstr>
      <vt:lpstr>Malwarelab: application example</vt:lpstr>
      <vt:lpstr>A reminder: EKITS (simplified) model</vt:lpstr>
      <vt:lpstr>The Kits and The Victims</vt:lpstr>
      <vt:lpstr>Configuration example</vt:lpstr>
      <vt:lpstr>The experimental Infrastructure</vt:lpstr>
      <vt:lpstr>Overview of the experiment</vt:lpstr>
      <vt:lpstr>The experiment: VICTIM</vt:lpstr>
      <vt:lpstr>Assessing VICTIM configurations</vt:lpstr>
      <vt:lpstr>The experiment: MDS I</vt:lpstr>
      <vt:lpstr>Assessing exploit successes</vt:lpstr>
      <vt:lpstr>Results: Infections</vt:lpstr>
      <vt:lpstr>Bibliography</vt:lpstr>
      <vt:lpstr>Exploitation class next week</vt:lpstr>
    </vt:vector>
  </TitlesOfParts>
  <Company>Unitn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software has a vulnerability: should I worry?</dc:title>
  <dc:creator>Luca</dc:creator>
  <cp:lastModifiedBy>Luca</cp:lastModifiedBy>
  <cp:revision>782</cp:revision>
  <dcterms:created xsi:type="dcterms:W3CDTF">2013-01-04T10:41:48Z</dcterms:created>
  <dcterms:modified xsi:type="dcterms:W3CDTF">2015-09-25T15:18:02Z</dcterms:modified>
</cp:coreProperties>
</file>