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Lobunets" initials="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5DCA87-D919-4638-BC58-7633D9698C8B}">
  <a:tblStyle styleId="{3B5DCA87-D919-4638-BC58-7633D9698C8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88954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8150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/>
              <a:t>Undergraduate programme in Computer sciences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0626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8906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190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Party: </a:t>
            </a:r>
            <a:r>
              <a:rPr lang="en-US" sz="1200" b="0" i="0" u="none" strike="noStrike" cap="none" baseline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An organization, company, person, group or other body on whose behalf a risk analysis is conducted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/>
              <a:t>Undergraduate programme in Computer sciences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37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2085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403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482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Party: </a:t>
            </a:r>
            <a:r>
              <a:rPr lang="en-US" sz="1200" b="0" i="0" u="none" strike="noStrike" cap="none" baseline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An organization, company, person, group or other body on whose behalf a risk analysis is conducted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/>
              <a:t>Undergraduate programme in Computer sciences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5686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8709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2378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38699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9" name="Shape 32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3799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Party: </a:t>
            </a:r>
            <a:r>
              <a:rPr lang="en-US" sz="1200" b="0" i="0" u="none" strike="noStrike" cap="none" baseline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An organization, company, person, group or other body on whose behalf a risk analysis is conducted</a:t>
            </a:r>
          </a:p>
        </p:txBody>
      </p:sp>
      <p:sp>
        <p:nvSpPr>
          <p:cNvPr id="338" name="Shape 338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/>
              <a:t>Undergraduate programme in Computer sciences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1566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5" name="Shape 34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01264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80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23408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Shape 365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/>
              <a:t>Undergraduate programme in Computer sciences</a:t>
            </a:r>
          </a:p>
        </p:txBody>
      </p:sp>
      <p:sp>
        <p:nvSpPr>
          <p:cNvPr id="366" name="Shape 36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60917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2" name="Shape 37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9471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7" name="Shape 37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45997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3" name="Shape 38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36203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9" name="Shape 38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353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2994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8898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800" b="0" i="0" u="none" strike="noStrike" cap="none" baseline="0"/>
              <a:t>This step can be skipped in the report, as the participants have listened to the scenario presented by Customer (on Monday)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687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982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482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40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3300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489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9.e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emf"/><Relationship Id="rId1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emf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for CORAS Risk Analysis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Font typeface="Calibri"/>
              <a:buNone/>
            </a:pPr>
            <a:endParaRPr sz="3200" b="0" i="0" u="none" strike="noStrike" cap="none" baseline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4: Approval of the target description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decide a ranking of the assets; establish scales for estimating risks and criteria for evaluate risks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Tasks: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Define: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 scale and its description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Consequence scale </a:t>
            </a:r>
            <a:r>
              <a:rPr lang="en-US" sz="2000" b="0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direct asset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function is determined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 on Risk evaluation criteria</a:t>
            </a:r>
          </a:p>
          <a:p>
            <a:pPr lvl="0" indent="-342900">
              <a:lnSpc>
                <a:spcPct val="90000"/>
              </a:lnSpc>
              <a:spcBef>
                <a:spcPts val="480"/>
              </a:spcBef>
              <a:buSzPct val="100000"/>
            </a:pPr>
            <a:r>
              <a:rPr lang="en-US" sz="2400" dirty="0"/>
              <a:t>On the following blank slides you should add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 and Consequence scales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function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evaluation criteria</a:t>
            </a:r>
          </a:p>
          <a:p>
            <a:pPr marL="742950" marR="0" lvl="1" indent="-15875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Likelihood and Consequence Scale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Function and Evaluation Criteria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5: Risk Identification using Threat diagrams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Identify and document risks through the identification and documentation of unwanted incidents, threats, threat scenarios and vulnerabilities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Tasks: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risk that might harm clients’ assets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 </a:t>
            </a:r>
            <a:r>
              <a:rPr lang="en-US" sz="18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exploits a </a:t>
            </a:r>
            <a:r>
              <a:rPr lang="en-US" sz="18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vulnerability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cause an </a:t>
            </a:r>
            <a:r>
              <a:rPr lang="en-US" sz="18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unwanted incident 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harms the client’s </a:t>
            </a:r>
            <a:r>
              <a:rPr lang="en-US" sz="18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asset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0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(proposed)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Sub steps</a:t>
            </a:r>
            <a:r>
              <a:rPr lang="en-US" sz="1800" b="0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Assets and Threats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Unwanted Incidents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Threat Scenarios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Vulnerabilities</a:t>
            </a:r>
          </a:p>
          <a:p>
            <a:pPr lvl="0" indent="-342900">
              <a:lnSpc>
                <a:spcPct val="90000"/>
              </a:lnSpc>
              <a:spcBef>
                <a:spcPts val="480"/>
              </a:spcBef>
              <a:buSzPct val="100000"/>
            </a:pPr>
            <a:r>
              <a:rPr lang="en-US" sz="2400" dirty="0"/>
              <a:t>On the following blank slides you should add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 diagram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 Diagrams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your threat diagrams in the following slides, one diagram per slide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diagram should be about one "topic" or "issue"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example, one diagram can address e.g. one asset, one particular kind of threat, one particular part of the target, etc.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first the risk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identification, 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i.e. create all diagrams without considering likelihoods and consequences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the risk identification is completed, use the diagrams to proceed with the risk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next slide gives a skeleton that can be used as a starting point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hape 219"/>
          <p:cNvCxnSpPr/>
          <p:nvPr/>
        </p:nvCxnSpPr>
        <p:spPr>
          <a:xfrm>
            <a:off x="734381" y="2847913"/>
            <a:ext cx="2613482" cy="250701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4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Shape 221"/>
          <p:cNvSpPr/>
          <p:nvPr/>
        </p:nvSpPr>
        <p:spPr>
          <a:xfrm>
            <a:off x="6338787" y="3014825"/>
            <a:ext cx="1341872" cy="792087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sp>
        <p:nvSpPr>
          <p:cNvPr id="222" name="Shape 222"/>
          <p:cNvSpPr/>
          <p:nvPr/>
        </p:nvSpPr>
        <p:spPr>
          <a:xfrm>
            <a:off x="1403648" y="4077071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23" name="Shape 223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2756" y="2620107"/>
            <a:ext cx="301624" cy="455612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/>
          <p:nvPr/>
        </p:nvSpPr>
        <p:spPr>
          <a:xfrm>
            <a:off x="179511" y="2967215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225" name="Shape 225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27287" y="3861296"/>
            <a:ext cx="303211" cy="431799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181446" y="4182048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227" name="Shape 227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343298" y="5243933"/>
            <a:ext cx="403225" cy="41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 txBox="1"/>
          <p:nvPr/>
        </p:nvSpPr>
        <p:spPr>
          <a:xfrm>
            <a:off x="205086" y="5567610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229" name="Shape 229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1655026" y="2762188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Shape 230"/>
          <p:cNvSpPr txBox="1"/>
          <p:nvPr/>
        </p:nvSpPr>
        <p:spPr>
          <a:xfrm>
            <a:off x="1301391" y="3077530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31" name="Shape 231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2025175" y="3867398"/>
            <a:ext cx="360363" cy="29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Shape 232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7487781" y="2824325"/>
            <a:ext cx="385762" cy="381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3" name="Shape 233"/>
          <p:cNvCxnSpPr>
            <a:stCxn id="221" idx="3"/>
          </p:cNvCxnSpPr>
          <p:nvPr/>
        </p:nvCxnSpPr>
        <p:spPr>
          <a:xfrm rot="10800000" flipH="1">
            <a:off x="7680660" y="3407444"/>
            <a:ext cx="826138" cy="3425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234" name="Shape 234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8506800" y="3216150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Shape 235"/>
          <p:cNvSpPr txBox="1"/>
          <p:nvPr/>
        </p:nvSpPr>
        <p:spPr>
          <a:xfrm>
            <a:off x="8335775" y="3521307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sp>
        <p:nvSpPr>
          <p:cNvPr id="236" name="Shape 236"/>
          <p:cNvSpPr/>
          <p:nvPr/>
        </p:nvSpPr>
        <p:spPr>
          <a:xfrm>
            <a:off x="6338787" y="4296876"/>
            <a:ext cx="1341872" cy="792087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37" name="Shape 237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7487781" y="4106376"/>
            <a:ext cx="385762" cy="381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8" name="Shape 238"/>
          <p:cNvCxnSpPr/>
          <p:nvPr/>
        </p:nvCxnSpPr>
        <p:spPr>
          <a:xfrm rot="10800000" flipH="1">
            <a:off x="7680660" y="4340373"/>
            <a:ext cx="834042" cy="176272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239" name="Shape 239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8514703" y="4149080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Shape 240"/>
          <p:cNvSpPr txBox="1"/>
          <p:nvPr/>
        </p:nvSpPr>
        <p:spPr>
          <a:xfrm>
            <a:off x="8343678" y="4454235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cxnSp>
        <p:nvCxnSpPr>
          <p:cNvPr id="241" name="Shape 241"/>
          <p:cNvCxnSpPr/>
          <p:nvPr/>
        </p:nvCxnSpPr>
        <p:spPr>
          <a:xfrm>
            <a:off x="7683546" y="4941167"/>
            <a:ext cx="834042" cy="312761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242" name="Shape 242"/>
          <p:cNvSpPr/>
          <p:nvPr/>
        </p:nvSpPr>
        <p:spPr>
          <a:xfrm>
            <a:off x="3347864" y="2702569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43" name="Shape 243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3969392" y="2492896"/>
            <a:ext cx="360363" cy="29845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Shape 244"/>
          <p:cNvSpPr/>
          <p:nvPr/>
        </p:nvSpPr>
        <p:spPr>
          <a:xfrm>
            <a:off x="4325789" y="4320546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4947317" y="4110873"/>
            <a:ext cx="360363" cy="298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6" name="Shape 246"/>
          <p:cNvCxnSpPr>
            <a:endCxn id="222" idx="2"/>
          </p:cNvCxnSpPr>
          <p:nvPr/>
        </p:nvCxnSpPr>
        <p:spPr>
          <a:xfrm>
            <a:off x="730500" y="4077195"/>
            <a:ext cx="673148" cy="395919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47" name="Shape 247"/>
          <p:cNvCxnSpPr>
            <a:endCxn id="222" idx="3"/>
          </p:cNvCxnSpPr>
          <p:nvPr/>
        </p:nvCxnSpPr>
        <p:spPr>
          <a:xfrm rot="10800000" flipH="1">
            <a:off x="746523" y="4753161"/>
            <a:ext cx="893541" cy="698734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48" name="Shape 248"/>
          <p:cNvCxnSpPr>
            <a:stCxn id="222" idx="6"/>
            <a:endCxn id="244" idx="2"/>
          </p:cNvCxnSpPr>
          <p:nvPr/>
        </p:nvCxnSpPr>
        <p:spPr>
          <a:xfrm>
            <a:off x="3018010" y="4473115"/>
            <a:ext cx="1307779" cy="243475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49" name="Shape 249"/>
          <p:cNvCxnSpPr>
            <a:stCxn id="244" idx="6"/>
            <a:endCxn id="236" idx="1"/>
          </p:cNvCxnSpPr>
          <p:nvPr/>
        </p:nvCxnSpPr>
        <p:spPr>
          <a:xfrm rot="10800000" flipH="1">
            <a:off x="5940151" y="4692920"/>
            <a:ext cx="398635" cy="2367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50" name="Shape 250"/>
          <p:cNvCxnSpPr>
            <a:stCxn id="242" idx="6"/>
            <a:endCxn id="221" idx="1"/>
          </p:cNvCxnSpPr>
          <p:nvPr/>
        </p:nvCxnSpPr>
        <p:spPr>
          <a:xfrm>
            <a:off x="4962226" y="3098613"/>
            <a:ext cx="1376561" cy="312256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251" name="Shape 251"/>
          <p:cNvCxnSpPr>
            <a:stCxn id="242" idx="5"/>
          </p:cNvCxnSpPr>
          <p:nvPr/>
        </p:nvCxnSpPr>
        <p:spPr>
          <a:xfrm>
            <a:off x="4725808" y="3378659"/>
            <a:ext cx="1612980" cy="1094456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252" name="Shape 252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3455226" y="4348826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Shape 253"/>
          <p:cNvSpPr txBox="1"/>
          <p:nvPr/>
        </p:nvSpPr>
        <p:spPr>
          <a:xfrm>
            <a:off x="3101591" y="4664169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54" name="Shape 254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327435" y="2980675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 txBox="1"/>
          <p:nvPr/>
        </p:nvSpPr>
        <p:spPr>
          <a:xfrm>
            <a:off x="4973798" y="3296017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56" name="Shape 256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8517589" y="5062635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Shape 257"/>
          <p:cNvSpPr txBox="1"/>
          <p:nvPr/>
        </p:nvSpPr>
        <p:spPr>
          <a:xfrm>
            <a:off x="8346564" y="5367792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4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6: Risk estimation using threat diagrams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determine risk level of the identified risks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Tasks: base on likelihood and consequence scale approved in Step 4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 likelihood estimated for each Threat Scenario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 likelihood estimated for each Unwanted Incidents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 consequence caused by each Unwanted Incidents on each Asset (the consequence is denoted on “impact” relation</a:t>
            </a:r>
          </a:p>
          <a:p>
            <a:pPr lvl="0" indent="-342900">
              <a:spcBef>
                <a:spcPts val="480"/>
              </a:spcBef>
              <a:buSzPct val="100000"/>
            </a:pPr>
            <a:r>
              <a:rPr lang="en-US" sz="2400" dirty="0"/>
              <a:t>On the following blank slides you should add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Completed </a:t>
            </a:r>
            <a:r>
              <a:rPr lang="en-US" sz="2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 diagrams 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likelihood and consequences assigned</a:t>
            </a:r>
          </a:p>
          <a:p>
            <a:pPr marL="342900" marR="0" lvl="0" indent="-21590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350" algn="l" rtl="0">
              <a:spcBef>
                <a:spcPts val="48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65100" algn="l" rtl="0">
              <a:spcBef>
                <a:spcPts val="56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5875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5875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 Diagrams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your Threat diagrams in the following slides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Copy-and-past the threat diagrams from step 5 and document likelihood and consequences by annotating these diagrams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3" name="Shape 283"/>
          <p:cNvCxnSpPr/>
          <p:nvPr/>
        </p:nvCxnSpPr>
        <p:spPr>
          <a:xfrm>
            <a:off x="734381" y="2847913"/>
            <a:ext cx="2613482" cy="250701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4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/>
          <p:nvPr/>
        </p:nvSpPr>
        <p:spPr>
          <a:xfrm>
            <a:off x="6338787" y="3014825"/>
            <a:ext cx="1341872" cy="792087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sp>
        <p:nvSpPr>
          <p:cNvPr id="286" name="Shape 286"/>
          <p:cNvSpPr/>
          <p:nvPr/>
        </p:nvSpPr>
        <p:spPr>
          <a:xfrm>
            <a:off x="1403648" y="4077071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87" name="Shape 287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432756" y="2620107"/>
            <a:ext cx="301624" cy="455612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Shape 288"/>
          <p:cNvSpPr txBox="1"/>
          <p:nvPr/>
        </p:nvSpPr>
        <p:spPr>
          <a:xfrm>
            <a:off x="179511" y="2967215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289" name="Shape 289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27287" y="3861296"/>
            <a:ext cx="303211" cy="431799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Shape 290"/>
          <p:cNvSpPr txBox="1"/>
          <p:nvPr/>
        </p:nvSpPr>
        <p:spPr>
          <a:xfrm>
            <a:off x="181446" y="4182048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291" name="Shape 291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343298" y="5243933"/>
            <a:ext cx="403225" cy="41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/>
          <p:nvPr/>
        </p:nvSpPr>
        <p:spPr>
          <a:xfrm>
            <a:off x="205086" y="5567610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293" name="Shape 293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1655026" y="2762188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Shape 294"/>
          <p:cNvSpPr txBox="1"/>
          <p:nvPr/>
        </p:nvSpPr>
        <p:spPr>
          <a:xfrm>
            <a:off x="1301391" y="3077530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295" name="Shape 295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2025175" y="3867398"/>
            <a:ext cx="360363" cy="29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Shape 296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7487781" y="2824325"/>
            <a:ext cx="385762" cy="381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7" name="Shape 297"/>
          <p:cNvCxnSpPr>
            <a:stCxn id="285" idx="3"/>
          </p:cNvCxnSpPr>
          <p:nvPr/>
        </p:nvCxnSpPr>
        <p:spPr>
          <a:xfrm rot="10800000" flipH="1">
            <a:off x="7680660" y="3407444"/>
            <a:ext cx="826138" cy="3425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298" name="Shape 298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8506800" y="3216150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Shape 299"/>
          <p:cNvSpPr txBox="1"/>
          <p:nvPr/>
        </p:nvSpPr>
        <p:spPr>
          <a:xfrm>
            <a:off x="8335775" y="3521307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sp>
        <p:nvSpPr>
          <p:cNvPr id="300" name="Shape 300"/>
          <p:cNvSpPr/>
          <p:nvPr/>
        </p:nvSpPr>
        <p:spPr>
          <a:xfrm>
            <a:off x="6338787" y="4296876"/>
            <a:ext cx="1341872" cy="792087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301" name="Shape 301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7487781" y="4106376"/>
            <a:ext cx="385762" cy="381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2" name="Shape 302"/>
          <p:cNvCxnSpPr/>
          <p:nvPr/>
        </p:nvCxnSpPr>
        <p:spPr>
          <a:xfrm rot="10800000" flipH="1">
            <a:off x="7680660" y="4340373"/>
            <a:ext cx="834042" cy="176272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303" name="Shape 303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8514703" y="4149080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Shape 304"/>
          <p:cNvSpPr txBox="1"/>
          <p:nvPr/>
        </p:nvSpPr>
        <p:spPr>
          <a:xfrm>
            <a:off x="8343678" y="4454235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cxnSp>
        <p:nvCxnSpPr>
          <p:cNvPr id="305" name="Shape 305"/>
          <p:cNvCxnSpPr/>
          <p:nvPr/>
        </p:nvCxnSpPr>
        <p:spPr>
          <a:xfrm>
            <a:off x="7683546" y="4941167"/>
            <a:ext cx="834042" cy="312761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306" name="Shape 306"/>
          <p:cNvSpPr/>
          <p:nvPr/>
        </p:nvSpPr>
        <p:spPr>
          <a:xfrm>
            <a:off x="3347864" y="2702569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307" name="Shape 307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3969392" y="2492896"/>
            <a:ext cx="360363" cy="29845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Shape 308"/>
          <p:cNvSpPr/>
          <p:nvPr/>
        </p:nvSpPr>
        <p:spPr>
          <a:xfrm>
            <a:off x="4325789" y="4320546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309" name="Shape 309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4947317" y="4110873"/>
            <a:ext cx="360363" cy="298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0" name="Shape 310"/>
          <p:cNvCxnSpPr>
            <a:endCxn id="286" idx="2"/>
          </p:cNvCxnSpPr>
          <p:nvPr/>
        </p:nvCxnSpPr>
        <p:spPr>
          <a:xfrm>
            <a:off x="730500" y="4077195"/>
            <a:ext cx="673148" cy="395919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1" name="Shape 311"/>
          <p:cNvCxnSpPr>
            <a:endCxn id="286" idx="3"/>
          </p:cNvCxnSpPr>
          <p:nvPr/>
        </p:nvCxnSpPr>
        <p:spPr>
          <a:xfrm rot="10800000" flipH="1">
            <a:off x="746523" y="4753161"/>
            <a:ext cx="893541" cy="698734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2" name="Shape 312"/>
          <p:cNvCxnSpPr>
            <a:stCxn id="286" idx="6"/>
            <a:endCxn id="308" idx="2"/>
          </p:cNvCxnSpPr>
          <p:nvPr/>
        </p:nvCxnSpPr>
        <p:spPr>
          <a:xfrm>
            <a:off x="3018010" y="4473115"/>
            <a:ext cx="1307779" cy="243475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3" name="Shape 313"/>
          <p:cNvCxnSpPr>
            <a:stCxn id="308" idx="6"/>
            <a:endCxn id="300" idx="1"/>
          </p:cNvCxnSpPr>
          <p:nvPr/>
        </p:nvCxnSpPr>
        <p:spPr>
          <a:xfrm rot="10800000" flipH="1">
            <a:off x="5940151" y="4692920"/>
            <a:ext cx="398635" cy="2367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4" name="Shape 314"/>
          <p:cNvCxnSpPr>
            <a:stCxn id="306" idx="6"/>
            <a:endCxn id="285" idx="1"/>
          </p:cNvCxnSpPr>
          <p:nvPr/>
        </p:nvCxnSpPr>
        <p:spPr>
          <a:xfrm>
            <a:off x="4962226" y="3098613"/>
            <a:ext cx="1376561" cy="312256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cxnSp>
        <p:nvCxnSpPr>
          <p:cNvPr id="315" name="Shape 315"/>
          <p:cNvCxnSpPr>
            <a:stCxn id="306" idx="5"/>
          </p:cNvCxnSpPr>
          <p:nvPr/>
        </p:nvCxnSpPr>
        <p:spPr>
          <a:xfrm>
            <a:off x="4725808" y="3378659"/>
            <a:ext cx="1612980" cy="1094456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316" name="Shape 316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3455226" y="4348826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Shape 317"/>
          <p:cNvSpPr txBox="1"/>
          <p:nvPr/>
        </p:nvSpPr>
        <p:spPr>
          <a:xfrm>
            <a:off x="3101591" y="4664169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318" name="Shape 318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327435" y="2980675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Shape 319"/>
          <p:cNvSpPr txBox="1"/>
          <p:nvPr/>
        </p:nvSpPr>
        <p:spPr>
          <a:xfrm>
            <a:off x="4973798" y="3296017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320" name="Shape 320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8517589" y="5062635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Shape 321"/>
          <p:cNvSpPr txBox="1"/>
          <p:nvPr/>
        </p:nvSpPr>
        <p:spPr>
          <a:xfrm>
            <a:off x="8346564" y="5367792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eight steps of a CORAS risk analysis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1193912" y="1196751"/>
            <a:ext cx="6906478" cy="478779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4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7: Risk evaluation using Risk diagram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decide which of the identified risks are acceptable and which must be further evaluated for possible treatment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the identified risks: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37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US" sz="18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 the risks into the </a:t>
            </a:r>
            <a:r>
              <a:rPr lang="en-US" sz="18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Function </a:t>
            </a:r>
            <a:r>
              <a:rPr lang="en-US" sz="18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(from step 4)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370"/>
              </a:spcBef>
              <a:buClr>
                <a:schemeClr val="dk1"/>
              </a:buClr>
              <a:buSzPct val="97368"/>
              <a:buFont typeface="Calibri"/>
              <a:buChar char="•"/>
            </a:pPr>
            <a:r>
              <a:rPr lang="en-US" sz="18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which risks are acceptable and which are not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the risk picture by Risk Diagram</a:t>
            </a:r>
          </a:p>
          <a:p>
            <a:pPr lvl="0" indent="-342900">
              <a:lnSpc>
                <a:spcPct val="80000"/>
              </a:lnSpc>
              <a:spcBef>
                <a:spcPts val="520"/>
              </a:spcBef>
              <a:buSzPct val="100000"/>
            </a:pPr>
            <a:r>
              <a:rPr lang="en-US" sz="2800" dirty="0"/>
              <a:t>On the following blank slides you should add</a:t>
            </a:r>
            <a:r>
              <a:rPr lang="en-US" sz="2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6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Completed </a:t>
            </a:r>
            <a:r>
              <a:rPr lang="en-US" sz="2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Function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Diagram </a:t>
            </a:r>
            <a:r>
              <a:rPr lang="en-US" sz="2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evaluation result</a:t>
            </a:r>
          </a:p>
          <a:p>
            <a:pPr marL="0" marR="0" lvl="0" indent="0" algn="l" rtl="0">
              <a:lnSpc>
                <a:spcPct val="80000"/>
              </a:lnSpc>
              <a:spcBef>
                <a:spcPts val="520"/>
              </a:spcBef>
              <a:buClr>
                <a:schemeClr val="dk1"/>
              </a:buClr>
              <a:buSzPct val="25000"/>
              <a:buFont typeface="Calibri"/>
              <a:buNone/>
            </a:pPr>
            <a:endParaRPr lang="en-US" sz="2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78435" algn="l" rtl="0">
              <a:lnSpc>
                <a:spcPct val="80000"/>
              </a:lnSpc>
              <a:spcBef>
                <a:spcPts val="518"/>
              </a:spcBef>
              <a:buClr>
                <a:schemeClr val="dk1"/>
              </a:buClr>
              <a:buFont typeface="Calibri"/>
              <a:buNone/>
            </a:pPr>
            <a:endParaRPr sz="26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Shape 3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Shape 3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Function</a:t>
            </a:r>
          </a:p>
        </p:txBody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Diagram</a:t>
            </a:r>
          </a:p>
        </p:txBody>
      </p:sp>
      <p:cxnSp>
        <p:nvCxnSpPr>
          <p:cNvPr id="3" name="Straight Arrow Connector 3"/>
          <p:cNvCxnSpPr>
            <a:stCxn id="4" idx="3"/>
            <a:endCxn id="15" idx="1"/>
          </p:cNvCxnSpPr>
          <p:nvPr/>
        </p:nvCxnSpPr>
        <p:spPr>
          <a:xfrm>
            <a:off x="2476527" y="2642507"/>
            <a:ext cx="1531675" cy="3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58619"/>
              </p:ext>
            </p:extLst>
          </p:nvPr>
        </p:nvGraphicFramePr>
        <p:xfrm>
          <a:off x="2174902" y="2414701"/>
          <a:ext cx="3016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4" imgW="301151" imgH="456003" progId="Visio.Drawing.11">
                  <p:embed/>
                </p:oleObj>
              </mc:Choice>
              <mc:Fallback>
                <p:oleObj name="Visio" r:id="rId4" imgW="301151" imgH="45600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902" y="2414701"/>
                        <a:ext cx="30162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7"/>
          <p:cNvSpPr txBox="1"/>
          <p:nvPr/>
        </p:nvSpPr>
        <p:spPr>
          <a:xfrm>
            <a:off x="1921658" y="2761809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&lt;name&gt;</a:t>
            </a:r>
            <a:endParaRPr lang="en-US" sz="1200" dirty="0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018986"/>
              </p:ext>
            </p:extLst>
          </p:nvPr>
        </p:nvGraphicFramePr>
        <p:xfrm>
          <a:off x="2169434" y="3649834"/>
          <a:ext cx="3032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6" imgW="303579" imgH="432216" progId="Visio.Drawing.11">
                  <p:embed/>
                </p:oleObj>
              </mc:Choice>
              <mc:Fallback>
                <p:oleObj name="Visio" r:id="rId6" imgW="303579" imgH="43221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434" y="3649834"/>
                        <a:ext cx="30321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1923593" y="3970586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&lt;name&gt;</a:t>
            </a:r>
            <a:endParaRPr lang="en-US" sz="1200" dirty="0"/>
          </a:p>
        </p:txBody>
      </p:sp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15197"/>
              </p:ext>
            </p:extLst>
          </p:nvPr>
        </p:nvGraphicFramePr>
        <p:xfrm>
          <a:off x="2085445" y="4958641"/>
          <a:ext cx="4032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8" imgW="402883" imgH="415998" progId="Visio.Drawing.11">
                  <p:embed/>
                </p:oleObj>
              </mc:Choice>
              <mc:Fallback>
                <p:oleObj name="Visio" r:id="rId8" imgW="402883" imgH="41599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445" y="4958641"/>
                        <a:ext cx="4032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1"/>
          <p:cNvSpPr txBox="1"/>
          <p:nvPr/>
        </p:nvSpPr>
        <p:spPr>
          <a:xfrm>
            <a:off x="1947232" y="5282318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&lt;name&gt;</a:t>
            </a:r>
            <a:endParaRPr lang="en-US" sz="1200" dirty="0"/>
          </a:p>
        </p:txBody>
      </p:sp>
      <p:cxnSp>
        <p:nvCxnSpPr>
          <p:cNvPr id="10" name="Straight Arrow Connector 16"/>
          <p:cNvCxnSpPr>
            <a:stCxn id="15" idx="3"/>
            <a:endCxn id="11" idx="1"/>
          </p:cNvCxnSpPr>
          <p:nvPr/>
        </p:nvCxnSpPr>
        <p:spPr>
          <a:xfrm>
            <a:off x="5622564" y="2642863"/>
            <a:ext cx="833910" cy="26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70779"/>
              </p:ext>
            </p:extLst>
          </p:nvPr>
        </p:nvGraphicFramePr>
        <p:xfrm>
          <a:off x="6456474" y="2454185"/>
          <a:ext cx="3349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10" imgW="334612" imgH="382210" progId="Visio.Drawing.11">
                  <p:embed/>
                </p:oleObj>
              </mc:Choice>
              <mc:Fallback>
                <p:oleObj name="Visio" r:id="rId10" imgW="334612" imgH="3822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474" y="2454185"/>
                        <a:ext cx="3349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8"/>
          <p:cNvSpPr txBox="1"/>
          <p:nvPr/>
        </p:nvSpPr>
        <p:spPr>
          <a:xfrm>
            <a:off x="6285449" y="2759341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&lt;name&gt;</a:t>
            </a:r>
            <a:endParaRPr lang="en-US" sz="1200" dirty="0"/>
          </a:p>
        </p:txBody>
      </p:sp>
      <p:cxnSp>
        <p:nvCxnSpPr>
          <p:cNvPr id="13" name="Straight Arrow Connector 29"/>
          <p:cNvCxnSpPr>
            <a:stCxn id="6" idx="3"/>
            <a:endCxn id="17" idx="1"/>
          </p:cNvCxnSpPr>
          <p:nvPr/>
        </p:nvCxnSpPr>
        <p:spPr>
          <a:xfrm>
            <a:off x="2472646" y="3865734"/>
            <a:ext cx="1535556" cy="269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0"/>
          <p:cNvCxnSpPr>
            <a:stCxn id="8" idx="3"/>
          </p:cNvCxnSpPr>
          <p:nvPr/>
        </p:nvCxnSpPr>
        <p:spPr>
          <a:xfrm>
            <a:off x="2488670" y="5166603"/>
            <a:ext cx="1519532" cy="25333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41"/>
          <p:cNvSpPr/>
          <p:nvPr/>
        </p:nvSpPr>
        <p:spPr>
          <a:xfrm>
            <a:off x="4008202" y="2246819"/>
            <a:ext cx="1614362" cy="7920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&lt;ID: description&gt;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6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699824"/>
              </p:ext>
            </p:extLst>
          </p:nvPr>
        </p:nvGraphicFramePr>
        <p:xfrm>
          <a:off x="4643020" y="1958688"/>
          <a:ext cx="36036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12" imgW="295754" imgH="244625" progId="Visio.Drawing.11">
                  <p:embed/>
                </p:oleObj>
              </mc:Choice>
              <mc:Fallback>
                <p:oleObj name="Visio" r:id="rId12" imgW="295754" imgH="2446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020" y="1958688"/>
                        <a:ext cx="36036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3"/>
          <p:cNvSpPr/>
          <p:nvPr/>
        </p:nvSpPr>
        <p:spPr>
          <a:xfrm>
            <a:off x="4008202" y="3472386"/>
            <a:ext cx="1614362" cy="7920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&lt;ID: description&gt;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8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068750"/>
              </p:ext>
            </p:extLst>
          </p:nvPr>
        </p:nvGraphicFramePr>
        <p:xfrm>
          <a:off x="4643020" y="3184255"/>
          <a:ext cx="36036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Visio" r:id="rId14" imgW="295754" imgH="244625" progId="Visio.Drawing.11">
                  <p:embed/>
                </p:oleObj>
              </mc:Choice>
              <mc:Fallback>
                <p:oleObj name="Visio" r:id="rId14" imgW="295754" imgH="2446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020" y="3184255"/>
                        <a:ext cx="36036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45"/>
          <p:cNvSpPr/>
          <p:nvPr/>
        </p:nvSpPr>
        <p:spPr>
          <a:xfrm>
            <a:off x="4008202" y="4768530"/>
            <a:ext cx="1614362" cy="7920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&lt;ID: description&gt;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20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273550"/>
              </p:ext>
            </p:extLst>
          </p:nvPr>
        </p:nvGraphicFramePr>
        <p:xfrm>
          <a:off x="4643020" y="4480399"/>
          <a:ext cx="36036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15" imgW="295754" imgH="244625" progId="Visio.Drawing.11">
                  <p:embed/>
                </p:oleObj>
              </mc:Choice>
              <mc:Fallback>
                <p:oleObj name="Visio" r:id="rId15" imgW="295754" imgH="24462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020" y="4480399"/>
                        <a:ext cx="36036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50"/>
          <p:cNvCxnSpPr>
            <a:stCxn id="17" idx="3"/>
            <a:endCxn id="22" idx="1"/>
          </p:cNvCxnSpPr>
          <p:nvPr/>
        </p:nvCxnSpPr>
        <p:spPr>
          <a:xfrm>
            <a:off x="5622564" y="3868430"/>
            <a:ext cx="83391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786310"/>
              </p:ext>
            </p:extLst>
          </p:nvPr>
        </p:nvGraphicFramePr>
        <p:xfrm>
          <a:off x="6456474" y="3677136"/>
          <a:ext cx="3349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Visio" r:id="rId16" imgW="334612" imgH="382210" progId="Visio.Drawing.11">
                  <p:embed/>
                </p:oleObj>
              </mc:Choice>
              <mc:Fallback>
                <p:oleObj name="Visio" r:id="rId16" imgW="334612" imgH="3822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474" y="3677136"/>
                        <a:ext cx="3349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52"/>
          <p:cNvSpPr txBox="1"/>
          <p:nvPr/>
        </p:nvSpPr>
        <p:spPr>
          <a:xfrm>
            <a:off x="6285449" y="3982292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&lt;name&gt;</a:t>
            </a:r>
            <a:endParaRPr lang="en-US" sz="1200" dirty="0"/>
          </a:p>
        </p:txBody>
      </p:sp>
      <p:cxnSp>
        <p:nvCxnSpPr>
          <p:cNvPr id="24" name="Straight Arrow Connector 53"/>
          <p:cNvCxnSpPr>
            <a:stCxn id="19" idx="3"/>
            <a:endCxn id="25" idx="1"/>
          </p:cNvCxnSpPr>
          <p:nvPr/>
        </p:nvCxnSpPr>
        <p:spPr>
          <a:xfrm>
            <a:off x="5622564" y="5164574"/>
            <a:ext cx="833910" cy="300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543202"/>
              </p:ext>
            </p:extLst>
          </p:nvPr>
        </p:nvGraphicFramePr>
        <p:xfrm>
          <a:off x="6456474" y="4976287"/>
          <a:ext cx="3349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Visio" r:id="rId17" imgW="334612" imgH="382210" progId="Visio.Drawing.11">
                  <p:embed/>
                </p:oleObj>
              </mc:Choice>
              <mc:Fallback>
                <p:oleObj name="Visio" r:id="rId17" imgW="334612" imgH="3822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474" y="4976287"/>
                        <a:ext cx="3349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55"/>
          <p:cNvSpPr txBox="1"/>
          <p:nvPr/>
        </p:nvSpPr>
        <p:spPr>
          <a:xfrm>
            <a:off x="6285449" y="5281443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&lt;name&gt;</a:t>
            </a:r>
            <a:endParaRPr lang="en-US" sz="1200" dirty="0"/>
          </a:p>
        </p:txBody>
      </p:sp>
      <p:cxnSp>
        <p:nvCxnSpPr>
          <p:cNvPr id="27" name="Straight Arrow Connector 62"/>
          <p:cNvCxnSpPr>
            <a:stCxn id="4" idx="3"/>
          </p:cNvCxnSpPr>
          <p:nvPr/>
        </p:nvCxnSpPr>
        <p:spPr>
          <a:xfrm>
            <a:off x="2476527" y="2642507"/>
            <a:ext cx="1531675" cy="9723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65"/>
          <p:cNvCxnSpPr>
            <a:stCxn id="4" idx="3"/>
          </p:cNvCxnSpPr>
          <p:nvPr/>
        </p:nvCxnSpPr>
        <p:spPr>
          <a:xfrm>
            <a:off x="2476527" y="2642507"/>
            <a:ext cx="1531675" cy="219650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68"/>
          <p:cNvCxnSpPr>
            <a:stCxn id="6" idx="3"/>
            <a:endCxn id="19" idx="1"/>
          </p:cNvCxnSpPr>
          <p:nvPr/>
        </p:nvCxnSpPr>
        <p:spPr>
          <a:xfrm>
            <a:off x="2472646" y="3865734"/>
            <a:ext cx="1535556" cy="129884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73"/>
          <p:cNvCxnSpPr>
            <a:stCxn id="8" idx="3"/>
          </p:cNvCxnSpPr>
          <p:nvPr/>
        </p:nvCxnSpPr>
        <p:spPr>
          <a:xfrm flipV="1">
            <a:off x="2488670" y="4109085"/>
            <a:ext cx="1519532" cy="105751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Summary of Risk Assessment</a:t>
            </a:r>
          </a:p>
        </p:txBody>
      </p:sp>
      <p:graphicFrame>
        <p:nvGraphicFramePr>
          <p:cNvPr id="353" name="Shape 353"/>
          <p:cNvGraphicFramePr/>
          <p:nvPr>
            <p:extLst>
              <p:ext uri="{D42A27DB-BD31-4B8C-83A1-F6EECF244321}">
                <p14:modId xmlns:p14="http://schemas.microsoft.com/office/powerpoint/2010/main" val="189928135"/>
              </p:ext>
            </p:extLst>
          </p:nvPr>
        </p:nvGraphicFramePr>
        <p:xfrm>
          <a:off x="251518" y="1700808"/>
          <a:ext cx="8784975" cy="2225100"/>
        </p:xfrm>
        <a:graphic>
          <a:graphicData uri="http://schemas.openxmlformats.org/drawingml/2006/table">
            <a:tbl>
              <a:tblPr firstRow="1" bandRow="1">
                <a:noFill/>
                <a:tableStyleId>{3B5DCA87-D919-4638-BC58-7633D9698C8B}</a:tableStyleId>
              </a:tblPr>
              <a:tblGrid>
                <a:gridCol w="1584175"/>
                <a:gridCol w="3384375"/>
                <a:gridCol w="1224125"/>
                <a:gridCol w="1512175"/>
                <a:gridCol w="1080125"/>
              </a:tblGrid>
              <a:tr h="3708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dirty="0"/>
                        <a:t>Asset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 dirty="0" smtClean="0"/>
                        <a:t>Risk</a:t>
                      </a:r>
                      <a:endParaRPr lang="en-US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/>
                        <a:t>Likelihood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/>
                        <a:t>Consequence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b="1"/>
                        <a:t>Risk level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8: Risk treatment using Treatment diagram</a:t>
            </a:r>
          </a:p>
        </p:txBody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identify cost effective treatments for the unacceptable risks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Task: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Treatment  Scenario for unacceptable risks: </a:t>
            </a:r>
          </a:p>
          <a:p>
            <a:pPr marL="1143000" marR="0" lvl="2" indent="-228600" algn="l" rtl="0">
              <a:spcBef>
                <a:spcPts val="2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do to reduce the risks to an acceptable (or monitor) level?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</a:t>
            </a:r>
            <a:r>
              <a:rPr lang="en-US" sz="16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diagram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by </a:t>
            </a:r>
            <a:r>
              <a:rPr lang="en-US" sz="16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Overview diagram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treatment: estimate the cost-benefit of each treatment, and decide which ones to implement</a:t>
            </a:r>
          </a:p>
          <a:p>
            <a:pPr marL="742950" marR="0" lvl="1" indent="-28575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Summarize the risks and treatments by filling in the </a:t>
            </a:r>
            <a:r>
              <a:rPr lang="en-US" sz="1800" b="1" i="0" u="none" strike="noStrike" cap="none" baseline="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overall summary table</a:t>
            </a:r>
          </a:p>
          <a:p>
            <a:pPr marL="742950" marR="0" lvl="1" indent="-171450" algn="l" rtl="0">
              <a:spcBef>
                <a:spcPts val="360"/>
              </a:spcBef>
              <a:buClr>
                <a:schemeClr val="dk1"/>
              </a:buClr>
              <a:buFont typeface="Calibri"/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-342900">
              <a:spcBef>
                <a:spcPts val="480"/>
              </a:spcBef>
              <a:buSzPct val="100000"/>
            </a:pPr>
            <a:r>
              <a:rPr lang="en-US" sz="2400" dirty="0"/>
              <a:t>On the following blank slides you should add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diagram </a:t>
            </a: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(=Threat diagram with Treatment added)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Overview diagram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evaluation</a:t>
            </a:r>
          </a:p>
          <a:p>
            <a:pPr marL="742950" marR="0" lvl="1" indent="-285750" algn="l" rtl="0">
              <a:spcBef>
                <a:spcPts val="32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summary table</a:t>
            </a:r>
          </a:p>
          <a:p>
            <a:pPr marL="457200" marR="0" lvl="1" indent="0" algn="l" rtl="0">
              <a:spcBef>
                <a:spcPts val="320"/>
              </a:spcBef>
              <a:buClr>
                <a:schemeClr val="dk1"/>
              </a:buClr>
              <a:buSzPct val="25000"/>
              <a:buFont typeface="Calibri"/>
              <a:buNone/>
            </a:pPr>
            <a:endParaRPr lang="en-US" sz="16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Shape 3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Shape 3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Diagrams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your treatment diagrams in the following slides</a:t>
            </a:r>
          </a:p>
          <a:p>
            <a:pPr lvl="1" indent="-342900">
              <a:spcBef>
                <a:spcPts val="480"/>
              </a:spcBef>
              <a:buSzPct val="100000"/>
              <a:buFont typeface="Calibri"/>
              <a:buChar char="•"/>
            </a:pP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How: Copy-and-past 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threat diagrams from step 6 and document treatments by annotating these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diagrams</a:t>
            </a:r>
          </a:p>
          <a:p>
            <a:pPr lvl="0" indent="-342900">
              <a:spcBef>
                <a:spcPts val="0"/>
              </a:spcBef>
              <a:buSzPct val="100000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your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overview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diagrams in the following slides</a:t>
            </a:r>
          </a:p>
          <a:p>
            <a:pPr lvl="1" indent="-342900">
              <a:spcBef>
                <a:spcPts val="480"/>
              </a:spcBef>
              <a:buSzPct val="100000"/>
              <a:buFont typeface="Calibri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How: Copy-and-past the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diagrams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step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document treatments by annotating these diagrams</a:t>
            </a:r>
          </a:p>
          <a:p>
            <a:pPr lvl="1" indent="-342900">
              <a:spcBef>
                <a:spcPts val="480"/>
              </a:spcBef>
              <a:buSzPct val="100000"/>
              <a:buFont typeface="Calibri"/>
              <a:buChar char="•"/>
            </a:pP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Diagrams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Overview Diagrams</a:t>
            </a:r>
          </a:p>
        </p:txBody>
      </p:sp>
      <p:sp>
        <p:nvSpPr>
          <p:cNvPr id="380" name="Shape 3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 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20456"/>
              </p:ext>
            </p:extLst>
          </p:nvPr>
        </p:nvGraphicFramePr>
        <p:xfrm>
          <a:off x="467544" y="1655976"/>
          <a:ext cx="7920880" cy="1746969"/>
        </p:xfrm>
        <a:graphic>
          <a:graphicData uri="http://schemas.openxmlformats.org/drawingml/2006/table">
            <a:tbl>
              <a:tblPr firstRow="1" bandRow="1">
                <a:tableStyleId>{3B5DCA87-D919-4638-BC58-7633D9698C8B}</a:tableStyleId>
              </a:tblPr>
              <a:tblGrid>
                <a:gridCol w="2290170"/>
                <a:gridCol w="1094206"/>
                <a:gridCol w="1080120"/>
                <a:gridCol w="1944216"/>
                <a:gridCol w="1512168"/>
              </a:tblGrid>
              <a:tr h="616169">
                <a:tc>
                  <a:txBody>
                    <a:bodyPr/>
                    <a:lstStyle/>
                    <a:p>
                      <a:r>
                        <a:rPr lang="en-US" dirty="0" smtClean="0"/>
                        <a:t>Treatment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reduction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to implement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94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577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10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3275856" y="4149080"/>
            <a:ext cx="1614362" cy="792087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sp>
        <p:nvSpPr>
          <p:cNvPr id="99" name="Shape 99"/>
          <p:cNvSpPr/>
          <p:nvPr/>
        </p:nvSpPr>
        <p:spPr>
          <a:xfrm>
            <a:off x="1231604" y="4149080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CORAS Palette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8926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the CORAS diagrams in the PPT slides by copy-and-paste from this palette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1259632" y="2791960"/>
            <a:ext cx="301624" cy="45561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 txBox="1"/>
          <p:nvPr/>
        </p:nvSpPr>
        <p:spPr>
          <a:xfrm>
            <a:off x="1006387" y="3139068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2108548" y="2817608"/>
            <a:ext cx="303211" cy="43179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1862707" y="3138360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2915816" y="2814035"/>
            <a:ext cx="403225" cy="41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 txBox="1"/>
          <p:nvPr/>
        </p:nvSpPr>
        <p:spPr>
          <a:xfrm>
            <a:off x="2777602" y="3137713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108" name="Shape 108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4944725" y="2823488"/>
            <a:ext cx="288925" cy="3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 txBox="1"/>
          <p:nvPr/>
        </p:nvSpPr>
        <p:spPr>
          <a:xfrm>
            <a:off x="4584407" y="3138830"/>
            <a:ext cx="103836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1853132" y="3939405"/>
            <a:ext cx="360363" cy="29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4697337" y="3958580"/>
            <a:ext cx="385762" cy="381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Shape 112"/>
          <p:cNvCxnSpPr/>
          <p:nvPr/>
        </p:nvCxnSpPr>
        <p:spPr>
          <a:xfrm>
            <a:off x="5796135" y="4545123"/>
            <a:ext cx="1038474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113" name="Shape 113"/>
          <p:cNvSpPr txBox="1"/>
          <p:nvPr/>
        </p:nvSpPr>
        <p:spPr>
          <a:xfrm>
            <a:off x="6080717" y="4328294"/>
            <a:ext cx="48732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&lt;v&gt;</a:t>
            </a: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9"/>
          <a:srcRect/>
          <a:stretch/>
        </p:blipFill>
        <p:spPr>
          <a:xfrm>
            <a:off x="7299425" y="2791960"/>
            <a:ext cx="203199" cy="43179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7047534" y="3152000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116" name="Shape 116"/>
          <p:cNvPicPr preferRelativeResize="0"/>
          <p:nvPr/>
        </p:nvPicPr>
        <p:blipFill rotWithShape="1">
          <a:blip r:embed="rId10"/>
          <a:srcRect/>
          <a:stretch/>
        </p:blipFill>
        <p:spPr>
          <a:xfrm>
            <a:off x="7572871" y="4353830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/>
        </p:nvSpPr>
        <p:spPr>
          <a:xfrm>
            <a:off x="7401846" y="4658985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sp>
        <p:nvSpPr>
          <p:cNvPr id="118" name="Shape 118"/>
          <p:cNvSpPr/>
          <p:nvPr/>
        </p:nvSpPr>
        <p:spPr>
          <a:xfrm>
            <a:off x="4712539" y="5794846"/>
            <a:ext cx="1614362" cy="792087"/>
          </a:xfrm>
          <a:prstGeom prst="ellipse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11"/>
          <a:srcRect/>
          <a:stretch/>
        </p:blipFill>
        <p:spPr>
          <a:xfrm>
            <a:off x="5253210" y="5689978"/>
            <a:ext cx="542925" cy="222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0" name="Shape 120"/>
          <p:cNvCxnSpPr/>
          <p:nvPr/>
        </p:nvCxnSpPr>
        <p:spPr>
          <a:xfrm rot="5400000">
            <a:off x="6956623" y="5428339"/>
            <a:ext cx="906450" cy="1237071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dash"/>
            <a:round/>
            <a:headEnd type="none" w="med" len="med"/>
            <a:tailEnd type="stealth" w="lg" len="lg"/>
          </a:ln>
        </p:spPr>
      </p:cxnSp>
      <p:sp>
        <p:nvSpPr>
          <p:cNvPr id="121" name="Shape 121"/>
          <p:cNvSpPr/>
          <p:nvPr/>
        </p:nvSpPr>
        <p:spPr>
          <a:xfrm>
            <a:off x="1331640" y="5805264"/>
            <a:ext cx="1614362" cy="792087"/>
          </a:xfrm>
          <a:prstGeom prst="rect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&lt;description&gt;</a:t>
            </a: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1966458" y="5517132"/>
            <a:ext cx="360363" cy="29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04028" y="3476560"/>
            <a:ext cx="374304" cy="427019"/>
          </a:xfrm>
          <a:prstGeom prst="rect">
            <a:avLst/>
          </a:prstGeom>
        </p:spPr>
      </p:pic>
      <p:sp>
        <p:nvSpPr>
          <p:cNvPr id="30" name="Shape 117"/>
          <p:cNvSpPr txBox="1"/>
          <p:nvPr/>
        </p:nvSpPr>
        <p:spPr>
          <a:xfrm>
            <a:off x="7704065" y="3903579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Summary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381675" y="1467025"/>
            <a:ext cx="8432400" cy="5045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In the group USB stick there is an Excel template of the summary </a:t>
            </a:r>
            <a:r>
              <a:rPr lang="en-US" sz="2400" dirty="0" smtClean="0">
                <a:latin typeface="Calibri"/>
                <a:ea typeface="Calibri"/>
                <a:cs typeface="Calibri"/>
                <a:sym typeface="Calibri"/>
              </a:rPr>
              <a:t>table. 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Please, put the summary of the results of your analysis in the table and save it as .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xlsx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or .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xls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file.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1: Preparation for the analysis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457200" y="1052512"/>
            <a:ext cx="8229600" cy="1152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65100" algn="l" rtl="0">
              <a:spcBef>
                <a:spcPts val="0"/>
              </a:spcBef>
              <a:spcAft>
                <a:spcPts val="0"/>
              </a:spcAft>
              <a:buClr>
                <a:srgbClr val="1312FF"/>
              </a:buClr>
              <a:buFont typeface="Calibri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do the necessary initial preparations prior to the actual startup of the analysis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Tasks: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the customer for the case study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Roughly setting the scope and focus</a:t>
            </a: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1312FF"/>
              </a:buClr>
              <a:buFont typeface="Calibri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1312FF"/>
              </a:buClr>
              <a:buFont typeface="Calibri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►</a:t>
            </a: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2: Customer presentation of the target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achieve an initial understanding of the target of risk analysis</a:t>
            </a:r>
          </a:p>
          <a:p>
            <a:pPr marL="342900" marR="0" lvl="0" indent="-342900" algn="l" rtl="0">
              <a:spcBef>
                <a:spcPts val="5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Tasks: 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presentation on the target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to be understood by risk analysts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the focus of the analysis</a:t>
            </a:r>
          </a:p>
          <a:p>
            <a:pPr lvl="0" indent="-342900">
              <a:spcBef>
                <a:spcPts val="560"/>
              </a:spcBef>
              <a:buSzPct val="100000"/>
            </a:pPr>
            <a:r>
              <a:rPr lang="en-US" sz="2800" dirty="0"/>
              <a:t>On the following blank slides you should add</a:t>
            </a: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 of the target:</a:t>
            </a:r>
          </a:p>
          <a:p>
            <a:pPr marL="1143000" marR="0" lvl="2" indent="-22860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overall goals of the analysis</a:t>
            </a:r>
          </a:p>
          <a:p>
            <a:pPr marL="1143000" marR="0" lvl="2" indent="-22860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target that wishes to have analyzed</a:t>
            </a:r>
          </a:p>
          <a:p>
            <a:pPr marL="742950" marR="0" lvl="1" indent="-133350" algn="l" rtl="0">
              <a:spcBef>
                <a:spcPts val="480"/>
              </a:spcBef>
              <a:buClr>
                <a:schemeClr val="dk1"/>
              </a:buClr>
              <a:buFont typeface="Calibri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of the Analysis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86815" y="188639"/>
            <a:ext cx="9057185" cy="7838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3: Refining the target description using asset diagrams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 ensure a common and more precise understanding of the target analysis, including its scope, focus, and main assets</a:t>
            </a: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Task: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target is understood by the risk analysts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the parties and assets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 a high-level analysis:</a:t>
            </a:r>
          </a:p>
          <a:p>
            <a:pPr marL="1143000" marR="0" lvl="2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threats, vulnerabilities, threat scenarios and unwanted incidents are identified.</a:t>
            </a:r>
          </a:p>
          <a:p>
            <a:pPr lvl="0" indent="-342900">
              <a:spcBef>
                <a:spcPts val="400"/>
              </a:spcBef>
              <a:buSzPct val="100000"/>
            </a:pPr>
            <a:r>
              <a:rPr lang="en-US" sz="2000" dirty="0"/>
              <a:t>On the following blank slides you should add</a:t>
            </a: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Asset diagram</a:t>
            </a:r>
          </a:p>
          <a:p>
            <a:pPr marL="742950" marR="0" lvl="1" indent="-28575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analysis: preliminary list of Unwanted incidents</a:t>
            </a:r>
          </a:p>
          <a:p>
            <a:pPr marL="342900" marR="0" lvl="0" indent="-165100" algn="l" rtl="0">
              <a:spcBef>
                <a:spcPts val="56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5875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Asset Diagram</a:t>
            </a:r>
          </a:p>
        </p:txBody>
      </p:sp>
      <p:sp>
        <p:nvSpPr>
          <p:cNvPr id="159" name="Shape 159"/>
          <p:cNvSpPr/>
          <p:nvPr/>
        </p:nvSpPr>
        <p:spPr>
          <a:xfrm>
            <a:off x="1856681" y="2132856"/>
            <a:ext cx="5616623" cy="2952328"/>
          </a:xfrm>
          <a:prstGeom prst="roundRect">
            <a:avLst>
              <a:gd name="adj" fmla="val 4595"/>
            </a:avLst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2288728" y="2276872"/>
            <a:ext cx="203199" cy="43179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2036836" y="2636911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grpSp>
        <p:nvGrpSpPr>
          <p:cNvPr id="162" name="Shape 162"/>
          <p:cNvGrpSpPr/>
          <p:nvPr/>
        </p:nvGrpSpPr>
        <p:grpSpPr>
          <a:xfrm>
            <a:off x="1856681" y="2132856"/>
            <a:ext cx="1008112" cy="864095"/>
            <a:chOff x="827584" y="1700808"/>
            <a:chExt cx="1008112" cy="864095"/>
          </a:xfrm>
        </p:grpSpPr>
        <p:cxnSp>
          <p:nvCxnSpPr>
            <p:cNvPr id="163" name="Shape 163"/>
            <p:cNvCxnSpPr/>
            <p:nvPr/>
          </p:nvCxnSpPr>
          <p:spPr>
            <a:xfrm>
              <a:off x="1835696" y="1700808"/>
              <a:ext cx="0" cy="864095"/>
            </a:xfrm>
            <a:prstGeom prst="straightConnector1">
              <a:avLst/>
            </a:prstGeom>
            <a:noFill/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Shape 164"/>
            <p:cNvCxnSpPr/>
            <p:nvPr/>
          </p:nvCxnSpPr>
          <p:spPr>
            <a:xfrm rot="10800000">
              <a:off x="827584" y="2564903"/>
              <a:ext cx="1008112" cy="0"/>
            </a:xfrm>
            <a:prstGeom prst="straightConnector1">
              <a:avLst/>
            </a:prstGeom>
            <a:noFill/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165" name="Shape 165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3323880" y="3417726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Shape 166"/>
          <p:cNvSpPr txBox="1"/>
          <p:nvPr/>
        </p:nvSpPr>
        <p:spPr>
          <a:xfrm>
            <a:off x="3152855" y="3722882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458271" y="3417726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/>
          <p:nvPr/>
        </p:nvSpPr>
        <p:spPr>
          <a:xfrm>
            <a:off x="4287246" y="3722882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5610398" y="3419173"/>
            <a:ext cx="334961" cy="382588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5439373" y="3724330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  <p:cxnSp>
        <p:nvCxnSpPr>
          <p:cNvPr id="171" name="Shape 171"/>
          <p:cNvCxnSpPr/>
          <p:nvPr/>
        </p:nvCxnSpPr>
        <p:spPr>
          <a:xfrm>
            <a:off x="3662267" y="3654957"/>
            <a:ext cx="78199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2923" y="2913909"/>
            <a:ext cx="374304" cy="427019"/>
          </a:xfrm>
          <a:prstGeom prst="rect">
            <a:avLst/>
          </a:prstGeom>
        </p:spPr>
      </p:pic>
      <p:sp>
        <p:nvSpPr>
          <p:cNvPr id="17" name="Shape 117"/>
          <p:cNvSpPr txBox="1"/>
          <p:nvPr/>
        </p:nvSpPr>
        <p:spPr>
          <a:xfrm>
            <a:off x="6162960" y="3340928"/>
            <a:ext cx="692817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&lt;name&gt;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Level Analysis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294550"/>
              </p:ext>
            </p:extLst>
          </p:nvPr>
        </p:nvGraphicFramePr>
        <p:xfrm>
          <a:off x="431539" y="1857962"/>
          <a:ext cx="8280921" cy="320810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592288"/>
                <a:gridCol w="2928326"/>
                <a:gridCol w="2760307"/>
              </a:tblGrid>
              <a:tr h="1512168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Who/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What is the cause?</a:t>
                      </a:r>
                      <a:endParaRPr lang="en-US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How? What may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happen? What does it harm?</a:t>
                      </a:r>
                      <a:endParaRPr lang="en-US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What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makes this possible?</a:t>
                      </a:r>
                      <a:endParaRPr lang="en-US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47969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en-US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0070C0"/>
                          </a:solidFill>
                        </a:rPr>
                        <a:t>…..</a:t>
                      </a:r>
                      <a:endParaRPr lang="en-US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84796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….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….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…..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3012"/>
            <a:ext cx="19621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1985020"/>
            <a:ext cx="25527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13012"/>
            <a:ext cx="6572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1228</Words>
  <Application>Microsoft Office PowerPoint</Application>
  <PresentationFormat>Presentazione su schermo (4:3)</PresentationFormat>
  <Paragraphs>224</Paragraphs>
  <Slides>30</Slides>
  <Notes>30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2" baseType="lpstr">
      <vt:lpstr>Office Theme</vt:lpstr>
      <vt:lpstr>Visio</vt:lpstr>
      <vt:lpstr>Template for CORAS Risk Analysis</vt:lpstr>
      <vt:lpstr>The eight steps of a CORAS risk analysis</vt:lpstr>
      <vt:lpstr>CORAS Palette</vt:lpstr>
      <vt:lpstr>Step 1: Preparation for the analysis</vt:lpstr>
      <vt:lpstr>Step 2: Customer presentation of the target</vt:lpstr>
      <vt:lpstr>Target of the Analysis</vt:lpstr>
      <vt:lpstr>Step 3: Refining the target description using asset diagrams</vt:lpstr>
      <vt:lpstr>Asset Diagram</vt:lpstr>
      <vt:lpstr>High Level Analysis</vt:lpstr>
      <vt:lpstr>Step 4: Approval of the target description</vt:lpstr>
      <vt:lpstr>Likelihood and Consequence Scale</vt:lpstr>
      <vt:lpstr>Risk Function and Evaluation Criteria</vt:lpstr>
      <vt:lpstr>Step 5: Risk Identification using Threat diagrams</vt:lpstr>
      <vt:lpstr>Threat Diagrams</vt:lpstr>
      <vt:lpstr>Presentazione standard di PowerPoint</vt:lpstr>
      <vt:lpstr>Presentazione standard di PowerPoint</vt:lpstr>
      <vt:lpstr>Step 6: Risk estimation using threat diagrams</vt:lpstr>
      <vt:lpstr>Threat Diagrams</vt:lpstr>
      <vt:lpstr>Presentazione standard di PowerPoint</vt:lpstr>
      <vt:lpstr>Presentazione standard di PowerPoint</vt:lpstr>
      <vt:lpstr>Step 7: Risk evaluation using Risk diagram</vt:lpstr>
      <vt:lpstr>Risk Function</vt:lpstr>
      <vt:lpstr>Risk Diagram</vt:lpstr>
      <vt:lpstr>Table Summary of Risk Assessment</vt:lpstr>
      <vt:lpstr>Step 8: Risk treatment using Treatment diagram</vt:lpstr>
      <vt:lpstr>Treatment Diagrams</vt:lpstr>
      <vt:lpstr>Treatment Diagrams</vt:lpstr>
      <vt:lpstr>Treatment Overview Diagrams</vt:lpstr>
      <vt:lpstr>Treatment Evaluation</vt:lpstr>
      <vt:lpstr>Overall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CORAS Risk Analysis</dc:title>
  <dc:creator>martina</dc:creator>
  <cp:lastModifiedBy>martina</cp:lastModifiedBy>
  <cp:revision>5</cp:revision>
  <dcterms:modified xsi:type="dcterms:W3CDTF">2014-05-07T12:32:49Z</dcterms:modified>
</cp:coreProperties>
</file>