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0"/>
  </p:notesMasterIdLst>
  <p:handoutMasterIdLst>
    <p:handoutMasterId r:id="rId21"/>
  </p:handoutMasterIdLst>
  <p:sldIdLst>
    <p:sldId id="584" r:id="rId2"/>
    <p:sldId id="564" r:id="rId3"/>
    <p:sldId id="583" r:id="rId4"/>
    <p:sldId id="582" r:id="rId5"/>
    <p:sldId id="566" r:id="rId6"/>
    <p:sldId id="567" r:id="rId7"/>
    <p:sldId id="569" r:id="rId8"/>
    <p:sldId id="580" r:id="rId9"/>
    <p:sldId id="585" r:id="rId10"/>
    <p:sldId id="586" r:id="rId11"/>
    <p:sldId id="571" r:id="rId12"/>
    <p:sldId id="572" r:id="rId13"/>
    <p:sldId id="573" r:id="rId14"/>
    <p:sldId id="574" r:id="rId15"/>
    <p:sldId id="576" r:id="rId16"/>
    <p:sldId id="577" r:id="rId17"/>
    <p:sldId id="563" r:id="rId18"/>
    <p:sldId id="581" r:id="rId19"/>
  </p:sldIdLst>
  <p:sldSz cx="9144000" cy="6858000" type="screen4x3"/>
  <p:notesSz cx="6834188" cy="9979025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427D"/>
    <a:srgbClr val="005EB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07" autoAdjust="0"/>
    <p:restoredTop sz="96303" autoAdjust="0"/>
  </p:normalViewPr>
  <p:slideViewPr>
    <p:cSldViewPr>
      <p:cViewPr varScale="1">
        <p:scale>
          <a:sx n="91" d="100"/>
          <a:sy n="91" d="100"/>
        </p:scale>
        <p:origin x="-125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1CF682B-484C-4F9A-B464-E87DE178E16D}" type="datetimeFigureOut">
              <a:rPr lang="de-DE"/>
              <a:pPr>
                <a:defRPr/>
              </a:pPr>
              <a:t>10.05.2013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CD44763-192A-4C25-86F1-395982D41D4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761752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13B098-9913-4DE0-B955-A80AD149A1BB}" type="datetimeFigureOut">
              <a:rPr lang="nl-BE"/>
              <a:pPr>
                <a:defRPr/>
              </a:pPr>
              <a:t>10/05/2013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C1936E-885F-4760-AB77-266F327EC336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951351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1936E-885F-4760-AB77-266F327EC336}" type="slidenum">
              <a:rPr lang="nl-BE" smtClean="0"/>
              <a:pPr>
                <a:defRPr/>
              </a:pPr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1936E-885F-4760-AB77-266F327EC336}" type="slidenum">
              <a:rPr lang="nl-BE" smtClean="0"/>
              <a:pPr>
                <a:defRPr/>
              </a:pPr>
              <a:t>9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1936E-885F-4760-AB77-266F327EC336}" type="slidenum">
              <a:rPr lang="nl-BE" smtClean="0"/>
              <a:pPr>
                <a:defRPr/>
              </a:pPr>
              <a:t>17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wmf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SSoS-template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6"/>
          <p:cNvCxnSpPr/>
          <p:nvPr/>
        </p:nvCxnSpPr>
        <p:spPr>
          <a:xfrm>
            <a:off x="1222375" y="4425950"/>
            <a:ext cx="7572375" cy="1588"/>
          </a:xfrm>
          <a:prstGeom prst="line">
            <a:avLst/>
          </a:prstGeom>
          <a:ln w="31750">
            <a:solidFill>
              <a:srgbClr val="0042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o 9"/>
          <p:cNvGrpSpPr>
            <a:grpSpLocks/>
          </p:cNvGrpSpPr>
          <p:nvPr/>
        </p:nvGrpSpPr>
        <p:grpSpPr bwMode="auto">
          <a:xfrm>
            <a:off x="63500" y="252413"/>
            <a:ext cx="1063625" cy="5929312"/>
            <a:chOff x="26150" y="214290"/>
            <a:chExt cx="1064086" cy="592935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06" y="714356"/>
              <a:ext cx="1018830" cy="149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150" y="214290"/>
              <a:ext cx="509629" cy="360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981" y="1142984"/>
              <a:ext cx="929119" cy="2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438" y="1714488"/>
              <a:ext cx="653823" cy="2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438" y="2248230"/>
              <a:ext cx="792401" cy="27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1" descr="LOGO-distrinet-kuleuven.wmf"/>
            <p:cNvPicPr>
              <a:picLocks noChangeAspect="1"/>
            </p:cNvPicPr>
            <p:nvPr/>
          </p:nvPicPr>
          <p:blipFill>
            <a:blip r:embed="rId7" cstate="print"/>
            <a:srcRect r="53336" b="-13002"/>
            <a:stretch>
              <a:fillRect/>
            </a:stretch>
          </p:blipFill>
          <p:spPr bwMode="auto">
            <a:xfrm>
              <a:off x="71438" y="2835562"/>
              <a:ext cx="500034" cy="236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406" y="3335628"/>
              <a:ext cx="489938" cy="2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 l="3226" t="12044" r="87503" b="82796"/>
            <a:stretch>
              <a:fillRect/>
            </a:stretch>
          </p:blipFill>
          <p:spPr bwMode="auto">
            <a:xfrm>
              <a:off x="71406" y="3837942"/>
              <a:ext cx="672503" cy="2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06" y="4286256"/>
              <a:ext cx="1000132" cy="207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1406" y="5357826"/>
              <a:ext cx="768857" cy="2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1406" y="4786322"/>
              <a:ext cx="239949" cy="2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1406" y="5909644"/>
              <a:ext cx="859418" cy="2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feld 17"/>
          <p:cNvSpPr txBox="1">
            <a:spLocks noChangeArrowheads="1"/>
          </p:cNvSpPr>
          <p:nvPr/>
        </p:nvSpPr>
        <p:spPr bwMode="auto">
          <a:xfrm>
            <a:off x="1619250" y="6072188"/>
            <a:ext cx="6697663" cy="323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500" noProof="0" dirty="0" smtClean="0">
                <a:solidFill>
                  <a:srgbClr val="00427D"/>
                </a:solidFill>
              </a:rPr>
              <a:t>14. 05. 2013</a:t>
            </a:r>
          </a:p>
        </p:txBody>
      </p:sp>
      <p:cxnSp>
        <p:nvCxnSpPr>
          <p:cNvPr id="23" name="Straight Connector 6"/>
          <p:cNvCxnSpPr/>
          <p:nvPr/>
        </p:nvCxnSpPr>
        <p:spPr>
          <a:xfrm>
            <a:off x="1222375" y="1395413"/>
            <a:ext cx="7572375" cy="1587"/>
          </a:xfrm>
          <a:prstGeom prst="line">
            <a:avLst/>
          </a:prstGeom>
          <a:ln w="31750">
            <a:solidFill>
              <a:srgbClr val="0042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3532" y="3342475"/>
            <a:ext cx="7503368" cy="9506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00427D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Subtitle</a:t>
            </a:r>
          </a:p>
        </p:txBody>
      </p:sp>
      <p:sp>
        <p:nvSpPr>
          <p:cNvPr id="24" name="Titel 23"/>
          <p:cNvSpPr>
            <a:spLocks noGrp="1"/>
          </p:cNvSpPr>
          <p:nvPr>
            <p:ph type="title" hasCustomPrompt="1"/>
          </p:nvPr>
        </p:nvSpPr>
        <p:spPr>
          <a:xfrm>
            <a:off x="1222501" y="1592280"/>
            <a:ext cx="7525964" cy="1407447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00427D"/>
                </a:solidFill>
              </a:defRPr>
            </a:lvl1pPr>
          </a:lstStyle>
          <a:p>
            <a:r>
              <a:rPr lang="en-GB" noProof="0" dirty="0" smtClean="0"/>
              <a:t>Slide Set Title</a:t>
            </a:r>
            <a:endParaRPr lang="en-GB" noProof="0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4540107"/>
            <a:ext cx="6696743" cy="688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GB" noProof="0" dirty="0" smtClean="0"/>
              <a:t>Authors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619672" y="5503783"/>
            <a:ext cx="6696745" cy="355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1430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Meeting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SSoS-templat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8"/>
          <p:cNvCxnSpPr/>
          <p:nvPr/>
        </p:nvCxnSpPr>
        <p:spPr>
          <a:xfrm>
            <a:off x="107950" y="692150"/>
            <a:ext cx="6408738" cy="0"/>
          </a:xfrm>
          <a:prstGeom prst="line">
            <a:avLst/>
          </a:prstGeom>
          <a:ln w="28575">
            <a:solidFill>
              <a:srgbClr val="0042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7504" y="116632"/>
            <a:ext cx="6408712" cy="57606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Slide Title</a:t>
            </a:r>
            <a:endParaRPr lang="en-GB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611560" y="836712"/>
            <a:ext cx="8246690" cy="554461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3538" indent="-363538">
              <a:buSzPct val="120000"/>
              <a:defRPr/>
            </a:lvl1pPr>
            <a:lvl2pPr marL="541338" indent="-274638">
              <a:buFont typeface="Wingdings" pitchFamily="2" charset="2"/>
              <a:buChar char="§"/>
              <a:defRPr/>
            </a:lvl2pPr>
            <a:lvl3pPr marL="715963" indent="-174625">
              <a:buFont typeface="Arial" pitchFamily="34" charset="0"/>
              <a:buChar char="•"/>
              <a:defRPr/>
            </a:lvl3pPr>
            <a:lvl4pPr marL="1074738" indent="-266700">
              <a:defRPr/>
            </a:lvl4pPr>
            <a:lvl5pPr marL="266700" indent="-266700">
              <a:defRPr/>
            </a:lvl5pPr>
          </a:lstStyle>
          <a:p>
            <a:pPr lvl="0"/>
            <a:r>
              <a:rPr lang="en-GB" noProof="0" dirty="0" smtClean="0"/>
              <a:t>Text</a:t>
            </a:r>
          </a:p>
          <a:p>
            <a:pPr lvl="1"/>
            <a:r>
              <a:rPr lang="en-GB" noProof="0" dirty="0" smtClean="0"/>
              <a:t>text</a:t>
            </a:r>
          </a:p>
          <a:p>
            <a:pPr lvl="2"/>
            <a:r>
              <a:rPr lang="en-GB" noProof="0" dirty="0" smtClean="0"/>
              <a:t>text</a:t>
            </a:r>
          </a:p>
          <a:p>
            <a:pPr lvl="3"/>
            <a:r>
              <a:rPr lang="en-GB" noProof="0" dirty="0" smtClean="0"/>
              <a:t>text</a:t>
            </a:r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524750" y="6524625"/>
            <a:ext cx="758825" cy="2889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rgbClr val="00427D"/>
                </a:solidFill>
                <a:cs typeface="+mn-cs"/>
              </a:defRPr>
            </a:lvl1pPr>
          </a:lstStyle>
          <a:p>
            <a:pPr>
              <a:defRPr/>
            </a:pPr>
            <a:fld id="{62580618-FD48-4DD0-9128-18AAB429A70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6" descr="FP7-gen-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1200" y="6208713"/>
            <a:ext cx="79851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magine 19" descr="nessos-logo-fina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25" y="142875"/>
            <a:ext cx="22860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ts val="1500"/>
        </a:spcBef>
        <a:spcAft>
          <a:spcPct val="0"/>
        </a:spcAft>
        <a:buBlip>
          <a:blip r:embed="rId6"/>
        </a:buBlip>
        <a:defRPr sz="20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914400" indent="-457200" algn="l" rtl="0" eaLnBrk="0" fontAlgn="base" hangingPunct="0">
        <a:spcBef>
          <a:spcPts val="1500"/>
        </a:spcBef>
        <a:spcAft>
          <a:spcPct val="0"/>
        </a:spcAft>
        <a:buBlip>
          <a:blip r:embed="rId6"/>
        </a:buBlip>
        <a:defRPr sz="20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1371600" indent="-457200" algn="l" rtl="0" eaLnBrk="0" fontAlgn="base" hangingPunct="0">
        <a:spcBef>
          <a:spcPts val="1500"/>
        </a:spcBef>
        <a:spcAft>
          <a:spcPct val="0"/>
        </a:spcAft>
        <a:buBlip>
          <a:blip r:embed="rId6"/>
        </a:buBlip>
        <a:defRPr sz="20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16002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sz="20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1828800" indent="-457200" algn="l" rtl="0" eaLnBrk="0" fontAlgn="base" hangingPunct="0">
        <a:spcBef>
          <a:spcPts val="1500"/>
        </a:spcBef>
        <a:spcAft>
          <a:spcPct val="0"/>
        </a:spcAft>
        <a:buFont typeface="Arial" charset="0"/>
        <a:buChar char="…"/>
        <a:defRPr sz="20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2057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b="1" dirty="0" smtClean="0"/>
              <a:t>A Smart Metering Scenario</a:t>
            </a:r>
            <a:br>
              <a:rPr lang="en-US" sz="4500" b="1" dirty="0" smtClean="0"/>
            </a:br>
            <a:r>
              <a:rPr lang="en-US" sz="4500" b="1" dirty="0" smtClean="0"/>
              <a:t> </a:t>
            </a:r>
            <a:br>
              <a:rPr lang="en-US" sz="4500" b="1" dirty="0" smtClean="0"/>
            </a:br>
            <a:endParaRPr lang="en-US" sz="4500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619672" y="4540107"/>
            <a:ext cx="6696743" cy="1481181"/>
          </a:xfrm>
        </p:spPr>
        <p:txBody>
          <a:bodyPr/>
          <a:lstStyle/>
          <a:p>
            <a:r>
              <a:rPr lang="en-US" sz="2000" noProof="0" dirty="0" smtClean="0"/>
              <a:t>Jorge Cuellar, Jan Stijohann, Santiago Suppan</a:t>
            </a:r>
          </a:p>
          <a:p>
            <a:r>
              <a:rPr lang="en-US" sz="2000" dirty="0" smtClean="0"/>
              <a:t>Siemens AG</a:t>
            </a:r>
            <a:endParaRPr lang="en-US" sz="2000" noProof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/ Tasks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/>
              <a:t>Assume a variety of home environments </a:t>
            </a:r>
          </a:p>
          <a:p>
            <a:pPr lvl="1"/>
            <a:r>
              <a:rPr lang="en-GB" dirty="0" smtClean="0"/>
              <a:t>Some </a:t>
            </a:r>
            <a:r>
              <a:rPr lang="en-GB" dirty="0" smtClean="0"/>
              <a:t>clever, some less clever devices </a:t>
            </a:r>
          </a:p>
          <a:p>
            <a:pPr lvl="1"/>
            <a:r>
              <a:rPr lang="en-GB" dirty="0" smtClean="0"/>
              <a:t>L</a:t>
            </a:r>
            <a:r>
              <a:rPr lang="en-GB" smtClean="0"/>
              <a:t>egacy </a:t>
            </a:r>
            <a:r>
              <a:rPr lang="en-GB" dirty="0" smtClean="0"/>
              <a:t>and not legacy systems </a:t>
            </a:r>
          </a:p>
          <a:p>
            <a:pPr lvl="1"/>
            <a:r>
              <a:rPr lang="en-GB" dirty="0" smtClean="0"/>
              <a:t>From a variety of vendors</a:t>
            </a:r>
          </a:p>
          <a:p>
            <a:r>
              <a:rPr lang="en-GB" dirty="0" smtClean="0"/>
              <a:t>Describe attackers &amp; attacks in some detail:</a:t>
            </a:r>
          </a:p>
          <a:p>
            <a:pPr lvl="1"/>
            <a:r>
              <a:rPr lang="en-GB" dirty="0" smtClean="0"/>
              <a:t>External attackers</a:t>
            </a:r>
          </a:p>
          <a:p>
            <a:pPr lvl="1"/>
            <a:r>
              <a:rPr lang="en-GB" dirty="0" smtClean="0"/>
              <a:t>Insiders which are either malicious or careless</a:t>
            </a:r>
          </a:p>
          <a:p>
            <a:pPr lvl="2"/>
            <a:r>
              <a:rPr lang="en-GB" dirty="0" smtClean="0"/>
              <a:t>Employees, family members, neighbours, installers, manufacturers</a:t>
            </a:r>
          </a:p>
          <a:p>
            <a:r>
              <a:rPr lang="en-GB" dirty="0" smtClean="0"/>
              <a:t>Identify security requirements</a:t>
            </a:r>
          </a:p>
          <a:p>
            <a:r>
              <a:rPr lang="en-GB" dirty="0" smtClean="0"/>
              <a:t>Identify security controls and measures to provide </a:t>
            </a:r>
          </a:p>
          <a:p>
            <a:pPr lvl="1"/>
            <a:r>
              <a:rPr lang="en-GB" dirty="0" smtClean="0"/>
              <a:t>First line of defence</a:t>
            </a:r>
          </a:p>
          <a:p>
            <a:pPr lvl="1"/>
            <a:r>
              <a:rPr lang="en-GB" dirty="0" smtClean="0"/>
              <a:t>Defence in depth or redundancies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80618-FD48-4DD0-9128-18AAB429A704}" type="slidenum">
              <a:rPr lang="en-GB" noProof="0" smtClean="0"/>
              <a:pPr>
                <a:defRPr/>
              </a:pPr>
              <a:t>10</a:t>
            </a:fld>
            <a:endParaRPr lang="en-GB" noProof="0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1: Family with children</a:t>
            </a:r>
            <a:br>
              <a:rPr lang="en-US" b="1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895273"/>
            <a:ext cx="3528392" cy="5400600"/>
          </a:xfrm>
        </p:spPr>
        <p:txBody>
          <a:bodyPr/>
          <a:lstStyle/>
          <a:p>
            <a:pPr lvl="1"/>
            <a:r>
              <a:rPr lang="en-US" dirty="0" smtClean="0"/>
              <a:t>Which information could the attacker obtain?</a:t>
            </a:r>
          </a:p>
          <a:p>
            <a:pPr lvl="2"/>
            <a:r>
              <a:rPr lang="en-US" dirty="0" smtClean="0"/>
              <a:t>What can he deduce?</a:t>
            </a:r>
          </a:p>
          <a:p>
            <a:pPr lvl="3"/>
            <a:r>
              <a:rPr lang="en-US" dirty="0" smtClean="0"/>
              <a:t>How many persons live?</a:t>
            </a:r>
          </a:p>
          <a:p>
            <a:pPr lvl="1"/>
            <a:r>
              <a:rPr lang="en-US" dirty="0" smtClean="0"/>
              <a:t>Possible tracing?</a:t>
            </a:r>
          </a:p>
          <a:p>
            <a:pPr lvl="2"/>
            <a:r>
              <a:rPr lang="en-US" dirty="0" smtClean="0"/>
              <a:t>Combination of information useful for burglary or … ?</a:t>
            </a:r>
          </a:p>
          <a:p>
            <a:pPr lvl="2"/>
            <a:endParaRPr lang="en-US" sz="1800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80618-FD48-4DD0-9128-18AAB429A704}" type="slidenum">
              <a:rPr lang="en-GB" noProof="0" smtClean="0"/>
              <a:pPr>
                <a:defRPr/>
              </a:pPr>
              <a:t>11</a:t>
            </a:fld>
            <a:endParaRPr lang="en-GB" noProof="0" dirty="0"/>
          </a:p>
        </p:txBody>
      </p:sp>
      <p:pic>
        <p:nvPicPr>
          <p:cNvPr id="5" name="Grafik 4" descr="InfF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628799"/>
            <a:ext cx="4835372" cy="3523345"/>
          </a:xfrm>
          <a:prstGeom prst="rect">
            <a:avLst/>
          </a:prstGeom>
        </p:spPr>
      </p:pic>
      <p:sp>
        <p:nvSpPr>
          <p:cNvPr id="49" name="Gewitterblitz 48"/>
          <p:cNvSpPr/>
          <p:nvPr/>
        </p:nvSpPr>
        <p:spPr>
          <a:xfrm>
            <a:off x="5364088" y="4077072"/>
            <a:ext cx="144016" cy="288032"/>
          </a:xfrm>
          <a:prstGeom prst="lightningBol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Gewitterblitz 49"/>
          <p:cNvSpPr/>
          <p:nvPr/>
        </p:nvSpPr>
        <p:spPr>
          <a:xfrm>
            <a:off x="5364088" y="3284984"/>
            <a:ext cx="144016" cy="288032"/>
          </a:xfrm>
          <a:prstGeom prst="lightningBol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Gewitterblitz 50"/>
          <p:cNvSpPr/>
          <p:nvPr/>
        </p:nvSpPr>
        <p:spPr>
          <a:xfrm>
            <a:off x="7956376" y="1988840"/>
            <a:ext cx="144016" cy="288032"/>
          </a:xfrm>
          <a:prstGeom prst="lightningBol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51"/>
          <p:cNvSpPr txBox="1"/>
          <p:nvPr/>
        </p:nvSpPr>
        <p:spPr>
          <a:xfrm>
            <a:off x="8100392" y="1988840"/>
            <a:ext cx="10967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chemeClr val="bg1"/>
                </a:solidFill>
              </a:rPr>
              <a:t>Possible</a:t>
            </a:r>
            <a:r>
              <a:rPr lang="de-DE" sz="800" dirty="0" smtClean="0">
                <a:solidFill>
                  <a:schemeClr val="bg1"/>
                </a:solidFill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</a:rPr>
              <a:t>weak</a:t>
            </a:r>
            <a:r>
              <a:rPr lang="de-DE" sz="800" dirty="0" smtClean="0">
                <a:solidFill>
                  <a:schemeClr val="bg1"/>
                </a:solidFill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</a:rPr>
              <a:t>point</a:t>
            </a:r>
            <a:endParaRPr lang="de-DE" sz="800" dirty="0" smtClean="0">
              <a:solidFill>
                <a:schemeClr val="bg1"/>
              </a:solidFill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5796136" y="2708920"/>
            <a:ext cx="576064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2" name="Gruppieren 31"/>
          <p:cNvGrpSpPr/>
          <p:nvPr/>
        </p:nvGrpSpPr>
        <p:grpSpPr>
          <a:xfrm>
            <a:off x="6012160" y="2852936"/>
            <a:ext cx="144016" cy="432048"/>
            <a:chOff x="7236296" y="2852936"/>
            <a:chExt cx="163446" cy="432048"/>
          </a:xfrm>
        </p:grpSpPr>
        <p:sp>
          <p:nvSpPr>
            <p:cNvPr id="33" name="Ellipse 32"/>
            <p:cNvSpPr/>
            <p:nvPr/>
          </p:nvSpPr>
          <p:spPr>
            <a:xfrm>
              <a:off x="7282015" y="2852936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Abgerundetes Rechteck 33"/>
            <p:cNvSpPr/>
            <p:nvPr/>
          </p:nvSpPr>
          <p:spPr>
            <a:xfrm>
              <a:off x="7282015" y="2996952"/>
              <a:ext cx="72008" cy="288032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Abgerundetes Rechteck 34"/>
            <p:cNvSpPr/>
            <p:nvPr/>
          </p:nvSpPr>
          <p:spPr>
            <a:xfrm>
              <a:off x="7236296" y="2996952"/>
              <a:ext cx="45719" cy="14401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Abgerundetes Rechteck 35"/>
            <p:cNvSpPr/>
            <p:nvPr/>
          </p:nvSpPr>
          <p:spPr>
            <a:xfrm>
              <a:off x="7354023" y="2996952"/>
              <a:ext cx="45719" cy="14401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5" name="Rechteck 54"/>
          <p:cNvSpPr/>
          <p:nvPr/>
        </p:nvSpPr>
        <p:spPr>
          <a:xfrm>
            <a:off x="6732240" y="3284984"/>
            <a:ext cx="504056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" name="Gruppieren 25"/>
          <p:cNvGrpSpPr/>
          <p:nvPr/>
        </p:nvGrpSpPr>
        <p:grpSpPr>
          <a:xfrm>
            <a:off x="7020272" y="3429000"/>
            <a:ext cx="144016" cy="216024"/>
            <a:chOff x="7236296" y="2852936"/>
            <a:chExt cx="163446" cy="432048"/>
          </a:xfrm>
        </p:grpSpPr>
        <p:sp>
          <p:nvSpPr>
            <p:cNvPr id="10" name="Ellipse 9"/>
            <p:cNvSpPr/>
            <p:nvPr/>
          </p:nvSpPr>
          <p:spPr>
            <a:xfrm>
              <a:off x="7282015" y="2852936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Abgerundetes Rechteck 10"/>
            <p:cNvSpPr/>
            <p:nvPr/>
          </p:nvSpPr>
          <p:spPr>
            <a:xfrm>
              <a:off x="7282015" y="2996952"/>
              <a:ext cx="72008" cy="288032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Abgerundetes Rechteck 11"/>
            <p:cNvSpPr/>
            <p:nvPr/>
          </p:nvSpPr>
          <p:spPr>
            <a:xfrm>
              <a:off x="7236296" y="2996952"/>
              <a:ext cx="45719" cy="14401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Abgerundetes Rechteck 12"/>
            <p:cNvSpPr/>
            <p:nvPr/>
          </p:nvSpPr>
          <p:spPr>
            <a:xfrm>
              <a:off x="7354023" y="2996952"/>
              <a:ext cx="45719" cy="14401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6" name="Gruppieren 55"/>
          <p:cNvGrpSpPr/>
          <p:nvPr/>
        </p:nvGrpSpPr>
        <p:grpSpPr>
          <a:xfrm>
            <a:off x="6804248" y="3429000"/>
            <a:ext cx="144016" cy="216024"/>
            <a:chOff x="7236296" y="2852936"/>
            <a:chExt cx="163446" cy="432048"/>
          </a:xfrm>
        </p:grpSpPr>
        <p:sp>
          <p:nvSpPr>
            <p:cNvPr id="57" name="Ellipse 56"/>
            <p:cNvSpPr/>
            <p:nvPr/>
          </p:nvSpPr>
          <p:spPr>
            <a:xfrm>
              <a:off x="7282015" y="2852936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Abgerundetes Rechteck 57"/>
            <p:cNvSpPr/>
            <p:nvPr/>
          </p:nvSpPr>
          <p:spPr>
            <a:xfrm>
              <a:off x="7282015" y="2996952"/>
              <a:ext cx="72008" cy="288032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Abgerundetes Rechteck 58"/>
            <p:cNvSpPr/>
            <p:nvPr/>
          </p:nvSpPr>
          <p:spPr>
            <a:xfrm>
              <a:off x="7236296" y="2996952"/>
              <a:ext cx="45719" cy="14401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Abgerundetes Rechteck 59"/>
            <p:cNvSpPr/>
            <p:nvPr/>
          </p:nvSpPr>
          <p:spPr>
            <a:xfrm>
              <a:off x="7354023" y="2996952"/>
              <a:ext cx="45719" cy="14401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932040" y="6165304"/>
            <a:ext cx="321594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63538" lvl="0" indent="-363538" eaLnBrk="0" hangingPunct="0">
              <a:spcBef>
                <a:spcPts val="1500"/>
              </a:spcBef>
              <a:buSzPct val="120000"/>
            </a:pPr>
            <a:r>
              <a:rPr lang="en-US" sz="20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Attacker:  insider / outsider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rgbClr val="1F497D"/>
                </a:solidFill>
              </a:rPr>
              <a:t>2: Smart Appliances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836712"/>
            <a:ext cx="3744416" cy="5544616"/>
          </a:xfrm>
        </p:spPr>
        <p:txBody>
          <a:bodyPr/>
          <a:lstStyle/>
          <a:p>
            <a:r>
              <a:rPr lang="en-US" dirty="0" smtClean="0"/>
              <a:t>Which appliances are “smart”?</a:t>
            </a:r>
          </a:p>
          <a:p>
            <a:r>
              <a:rPr lang="en-US" dirty="0" smtClean="0"/>
              <a:t>What kind of information (R/S&amp;C) do they process?</a:t>
            </a:r>
          </a:p>
          <a:p>
            <a:r>
              <a:rPr lang="en-US" dirty="0" smtClean="0"/>
              <a:t>What are the appliances’ functionalities?</a:t>
            </a:r>
          </a:p>
          <a:p>
            <a:r>
              <a:rPr lang="en-US" dirty="0" smtClean="0"/>
              <a:t>Can a successful attack to an appliance lead to a compromise of the AMI?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80618-FD48-4DD0-9128-18AAB429A704}" type="slidenum">
              <a:rPr lang="en-GB" noProof="0" smtClean="0"/>
              <a:pPr>
                <a:defRPr/>
              </a:pPr>
              <a:t>12</a:t>
            </a:fld>
            <a:endParaRPr lang="en-GB" noProof="0" dirty="0"/>
          </a:p>
        </p:txBody>
      </p:sp>
      <p:pic>
        <p:nvPicPr>
          <p:cNvPr id="5" name="Grafik 4" descr="InfF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1084" y="1628799"/>
            <a:ext cx="4835372" cy="3523345"/>
          </a:xfrm>
          <a:prstGeom prst="rect">
            <a:avLst/>
          </a:prstGeom>
        </p:spPr>
      </p:pic>
      <p:pic>
        <p:nvPicPr>
          <p:cNvPr id="2050" name="Picture 2" descr="http://consoles-inside.de/wp-content/gallery/smartphone-herstellerlogos/androi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7418" y="3284984"/>
            <a:ext cx="306034" cy="216024"/>
          </a:xfrm>
          <a:prstGeom prst="rect">
            <a:avLst/>
          </a:prstGeom>
          <a:noFill/>
        </p:spPr>
      </p:pic>
      <p:pic>
        <p:nvPicPr>
          <p:cNvPr id="2052" name="Picture 4" descr="http://www.linux-for-kids.de/media/office/tu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6" y="2708920"/>
            <a:ext cx="360040" cy="360040"/>
          </a:xfrm>
          <a:prstGeom prst="rect">
            <a:avLst/>
          </a:prstGeom>
          <a:noFill/>
        </p:spPr>
      </p:pic>
      <p:sp>
        <p:nvSpPr>
          <p:cNvPr id="37" name="Rechteck 36"/>
          <p:cNvSpPr/>
          <p:nvPr/>
        </p:nvSpPr>
        <p:spPr>
          <a:xfrm>
            <a:off x="6289356" y="2708920"/>
            <a:ext cx="72008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5785300" y="2708920"/>
            <a:ext cx="144016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4932040" y="6165304"/>
            <a:ext cx="321594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63538" lvl="0" indent="-363538" eaLnBrk="0" hangingPunct="0">
              <a:spcBef>
                <a:spcPts val="1500"/>
              </a:spcBef>
              <a:buSzPct val="120000"/>
            </a:pPr>
            <a:r>
              <a:rPr lang="en-US" sz="20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Attacker:  insider / outsider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rgbClr val="1F497D"/>
                </a:solidFill>
              </a:rPr>
              <a:t>3: Privacy</a:t>
            </a:r>
            <a:br>
              <a:rPr lang="en-US" b="1" dirty="0" smtClean="0">
                <a:solidFill>
                  <a:srgbClr val="1F497D"/>
                </a:solidFill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836712"/>
            <a:ext cx="3816424" cy="5544616"/>
          </a:xfrm>
        </p:spPr>
        <p:txBody>
          <a:bodyPr>
            <a:normAutofit/>
          </a:bodyPr>
          <a:lstStyle/>
          <a:p>
            <a:r>
              <a:rPr lang="en-US" dirty="0" smtClean="0"/>
              <a:t>Initial assumption: all communication is encrypted</a:t>
            </a:r>
          </a:p>
          <a:p>
            <a:pPr lvl="1"/>
            <a:r>
              <a:rPr lang="en-US" dirty="0" smtClean="0"/>
              <a:t>Possible to read / disclose / etc. information regardless of encryption?</a:t>
            </a:r>
          </a:p>
          <a:p>
            <a:pPr lvl="1"/>
            <a:r>
              <a:rPr lang="en-US" dirty="0" smtClean="0"/>
              <a:t>Time / Communication Parties / Message length etc., help disclose the payload data?</a:t>
            </a:r>
          </a:p>
          <a:p>
            <a:pPr lvl="1"/>
            <a:r>
              <a:rPr lang="en-US" dirty="0" smtClean="0"/>
              <a:t>Possible to misuse insider status (Prosumer / Energy Supplier)? 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80618-FD48-4DD0-9128-18AAB429A704}" type="slidenum">
              <a:rPr lang="en-GB" noProof="0" smtClean="0"/>
              <a:pPr>
                <a:defRPr/>
              </a:pPr>
              <a:t>13</a:t>
            </a:fld>
            <a:endParaRPr lang="en-GB" noProof="0" dirty="0"/>
          </a:p>
        </p:txBody>
      </p:sp>
      <p:pic>
        <p:nvPicPr>
          <p:cNvPr id="5" name="Grafik 4" descr="InfF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9116" y="1628799"/>
            <a:ext cx="4835372" cy="35233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2040" y="6165304"/>
            <a:ext cx="321594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63538" lvl="0" indent="-363538" eaLnBrk="0" hangingPunct="0">
              <a:spcBef>
                <a:spcPts val="1500"/>
              </a:spcBef>
              <a:buSzPct val="120000"/>
            </a:pPr>
            <a:r>
              <a:rPr lang="en-US" sz="20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Attacker:  insider / outsider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4: Impersonation</a:t>
            </a:r>
            <a:br>
              <a:rPr lang="en-US" b="1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836712"/>
            <a:ext cx="4536504" cy="5544616"/>
          </a:xfrm>
        </p:spPr>
        <p:txBody>
          <a:bodyPr/>
          <a:lstStyle/>
          <a:p>
            <a:pPr lvl="1"/>
            <a:r>
              <a:rPr lang="en-US" dirty="0" smtClean="0"/>
              <a:t>How to impersonate another customer for accounting fraud?</a:t>
            </a:r>
          </a:p>
          <a:p>
            <a:pPr lvl="1"/>
            <a:r>
              <a:rPr lang="en-US" dirty="0" smtClean="0"/>
              <a:t>Possible to impersonate a server? </a:t>
            </a:r>
          </a:p>
          <a:p>
            <a:pPr marL="998538" lvl="2" indent="-274638">
              <a:buFont typeface="Wingdings" pitchFamily="2" charset="2"/>
              <a:buChar char="§"/>
            </a:pPr>
            <a:r>
              <a:rPr lang="en-US" dirty="0" smtClean="0"/>
              <a:t>With which results?</a:t>
            </a:r>
          </a:p>
          <a:p>
            <a:endParaRPr lang="en-US" sz="1800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80618-FD48-4DD0-9128-18AAB429A704}" type="slidenum">
              <a:rPr lang="en-GB" noProof="0" smtClean="0"/>
              <a:pPr>
                <a:defRPr/>
              </a:pPr>
              <a:t>14</a:t>
            </a:fld>
            <a:endParaRPr lang="en-GB" noProof="0" dirty="0"/>
          </a:p>
        </p:txBody>
      </p:sp>
      <p:pic>
        <p:nvPicPr>
          <p:cNvPr id="5" name="Grafik 4" descr="InfF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9236" y="1052736"/>
            <a:ext cx="3683244" cy="268383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186322" y="2852936"/>
            <a:ext cx="257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X</a:t>
            </a:r>
            <a:endParaRPr lang="de-DE" dirty="0" smtClean="0">
              <a:solidFill>
                <a:srgbClr val="FF0000"/>
              </a:solidFill>
            </a:endParaRPr>
          </a:p>
          <a:p>
            <a:endParaRPr lang="de-DE" b="1" dirty="0" smtClean="0">
              <a:solidFill>
                <a:srgbClr val="FF0000"/>
              </a:solidFill>
            </a:endParaRPr>
          </a:p>
        </p:txBody>
      </p:sp>
      <p:pic>
        <p:nvPicPr>
          <p:cNvPr id="11" name="Grafik 10" descr="InfF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645024"/>
            <a:ext cx="3254213" cy="2371217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5220072" y="3717032"/>
            <a:ext cx="1296144" cy="172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Possible impersonation 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or 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interference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4" name="Gerade Verbindung 13"/>
          <p:cNvCxnSpPr/>
          <p:nvPr/>
        </p:nvCxnSpPr>
        <p:spPr>
          <a:xfrm>
            <a:off x="6372200" y="3068960"/>
            <a:ext cx="0" cy="23042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6372200" y="5373216"/>
            <a:ext cx="28803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32040" y="6165304"/>
            <a:ext cx="321594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63538" lvl="0" indent="-363538" eaLnBrk="0" hangingPunct="0">
              <a:spcBef>
                <a:spcPts val="1500"/>
              </a:spcBef>
              <a:buSzPct val="120000"/>
            </a:pPr>
            <a:r>
              <a:rPr lang="en-US" sz="20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Attacker:  insider / outsider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5: Encryption &amp; Key mgmt</a:t>
            </a:r>
            <a:br>
              <a:rPr lang="en-US" b="1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836712"/>
            <a:ext cx="3744416" cy="5544616"/>
          </a:xfrm>
        </p:spPr>
        <p:txBody>
          <a:bodyPr>
            <a:noAutofit/>
          </a:bodyPr>
          <a:lstStyle/>
          <a:p>
            <a:r>
              <a:rPr lang="en-US" dirty="0" smtClean="0"/>
              <a:t>Assume: Communication is encrypted</a:t>
            </a:r>
          </a:p>
          <a:p>
            <a:pPr lvl="1"/>
            <a:r>
              <a:rPr lang="en-US" dirty="0" smtClean="0"/>
              <a:t> Possible to bypass the communication encryption? </a:t>
            </a:r>
          </a:p>
          <a:p>
            <a:pPr lvl="1"/>
            <a:r>
              <a:rPr lang="en-US" dirty="0" smtClean="0"/>
              <a:t>Possible to extract keys or to intercept key exchanges or key updates?</a:t>
            </a:r>
          </a:p>
          <a:p>
            <a:pPr lvl="1"/>
            <a:r>
              <a:rPr lang="en-US" dirty="0" smtClean="0"/>
              <a:t>Possible to exploit implementation weaknesses at the network / transport / application layer?</a:t>
            </a:r>
          </a:p>
          <a:p>
            <a:pPr lvl="1"/>
            <a:r>
              <a:rPr lang="en-US" dirty="0" smtClean="0"/>
              <a:t>Possible to exploit  insider status?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80618-FD48-4DD0-9128-18AAB429A704}" type="slidenum">
              <a:rPr lang="en-GB" noProof="0" smtClean="0"/>
              <a:pPr>
                <a:defRPr/>
              </a:pPr>
              <a:t>15</a:t>
            </a:fld>
            <a:endParaRPr lang="en-GB" noProof="0" dirty="0"/>
          </a:p>
        </p:txBody>
      </p:sp>
      <p:pic>
        <p:nvPicPr>
          <p:cNvPr id="5" name="Grafik 4" descr="InfF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5265" y="1628799"/>
            <a:ext cx="4835372" cy="3523345"/>
          </a:xfrm>
          <a:prstGeom prst="rect">
            <a:avLst/>
          </a:prstGeom>
        </p:spPr>
      </p:pic>
      <p:sp>
        <p:nvSpPr>
          <p:cNvPr id="7" name="Gewitterblitz 6"/>
          <p:cNvSpPr/>
          <p:nvPr/>
        </p:nvSpPr>
        <p:spPr>
          <a:xfrm>
            <a:off x="7939721" y="1988840"/>
            <a:ext cx="144016" cy="288032"/>
          </a:xfrm>
          <a:prstGeom prst="lightningBol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8083737" y="1988840"/>
            <a:ext cx="10967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chemeClr val="bg1"/>
                </a:solidFill>
              </a:rPr>
              <a:t>Possible</a:t>
            </a:r>
            <a:r>
              <a:rPr lang="de-DE" sz="800" dirty="0" smtClean="0">
                <a:solidFill>
                  <a:schemeClr val="bg1"/>
                </a:solidFill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</a:rPr>
              <a:t>weak</a:t>
            </a:r>
            <a:r>
              <a:rPr lang="de-DE" sz="800" dirty="0" smtClean="0">
                <a:solidFill>
                  <a:schemeClr val="bg1"/>
                </a:solidFill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</a:rPr>
              <a:t>point</a:t>
            </a:r>
            <a:endParaRPr lang="de-DE" sz="800" dirty="0" smtClean="0">
              <a:solidFill>
                <a:schemeClr val="bg1"/>
              </a:solidFill>
            </a:endParaRPr>
          </a:p>
        </p:txBody>
      </p:sp>
      <p:sp>
        <p:nvSpPr>
          <p:cNvPr id="9" name="Gewitterblitz 8"/>
          <p:cNvSpPr/>
          <p:nvPr/>
        </p:nvSpPr>
        <p:spPr>
          <a:xfrm>
            <a:off x="6355545" y="2420888"/>
            <a:ext cx="135632" cy="207640"/>
          </a:xfrm>
          <a:prstGeom prst="lightningBol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ewitterblitz 9"/>
          <p:cNvSpPr/>
          <p:nvPr/>
        </p:nvSpPr>
        <p:spPr>
          <a:xfrm>
            <a:off x="7075625" y="2852936"/>
            <a:ext cx="144016" cy="288032"/>
          </a:xfrm>
          <a:prstGeom prst="lightningBol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Gewitterblitz 10"/>
          <p:cNvSpPr/>
          <p:nvPr/>
        </p:nvSpPr>
        <p:spPr>
          <a:xfrm>
            <a:off x="7867713" y="2780928"/>
            <a:ext cx="144016" cy="288032"/>
          </a:xfrm>
          <a:prstGeom prst="lightningBol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Gewitterblitz 11"/>
          <p:cNvSpPr/>
          <p:nvPr/>
        </p:nvSpPr>
        <p:spPr>
          <a:xfrm>
            <a:off x="8299761" y="3356992"/>
            <a:ext cx="144016" cy="288032"/>
          </a:xfrm>
          <a:prstGeom prst="lightningBol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Gewitterblitz 12"/>
          <p:cNvSpPr/>
          <p:nvPr/>
        </p:nvSpPr>
        <p:spPr>
          <a:xfrm>
            <a:off x="5995505" y="3789040"/>
            <a:ext cx="144016" cy="288032"/>
          </a:xfrm>
          <a:prstGeom prst="lightningBol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Gewitterblitz 13"/>
          <p:cNvSpPr/>
          <p:nvPr/>
        </p:nvSpPr>
        <p:spPr>
          <a:xfrm>
            <a:off x="4843377" y="2420888"/>
            <a:ext cx="144016" cy="288032"/>
          </a:xfrm>
          <a:prstGeom prst="lightningBol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ewitterblitz 15"/>
          <p:cNvSpPr/>
          <p:nvPr/>
        </p:nvSpPr>
        <p:spPr>
          <a:xfrm>
            <a:off x="4339321" y="3068960"/>
            <a:ext cx="144016" cy="288032"/>
          </a:xfrm>
          <a:prstGeom prst="lightningBol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Gewitterblitz 16"/>
          <p:cNvSpPr/>
          <p:nvPr/>
        </p:nvSpPr>
        <p:spPr>
          <a:xfrm>
            <a:off x="5707473" y="4077072"/>
            <a:ext cx="144016" cy="288032"/>
          </a:xfrm>
          <a:prstGeom prst="lightningBol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Box 17"/>
          <p:cNvSpPr txBox="1"/>
          <p:nvPr/>
        </p:nvSpPr>
        <p:spPr>
          <a:xfrm>
            <a:off x="4932040" y="6165304"/>
            <a:ext cx="321594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63538" lvl="0" indent="-363538" eaLnBrk="0" hangingPunct="0">
              <a:spcBef>
                <a:spcPts val="1500"/>
              </a:spcBef>
              <a:buSzPct val="120000"/>
            </a:pPr>
            <a:r>
              <a:rPr lang="en-US" sz="20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Attacker:  insider / outsider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6: Electric Mobility</a:t>
            </a:r>
            <a:br>
              <a:rPr lang="en-US" b="1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836712"/>
            <a:ext cx="3744416" cy="5544616"/>
          </a:xfrm>
        </p:spPr>
        <p:txBody>
          <a:bodyPr>
            <a:normAutofit/>
          </a:bodyPr>
          <a:lstStyle/>
          <a:p>
            <a:r>
              <a:rPr lang="en-US" dirty="0" smtClean="0"/>
              <a:t>Assumption: Electric vehicles share an unique vehicle ID</a:t>
            </a:r>
          </a:p>
          <a:p>
            <a:pPr lvl="1"/>
            <a:r>
              <a:rPr lang="en-US" dirty="0" smtClean="0"/>
              <a:t> Possible impersonation?</a:t>
            </a:r>
          </a:p>
          <a:p>
            <a:pPr marL="998538" lvl="2" indent="-274638">
              <a:buFont typeface="Wingdings" pitchFamily="2" charset="2"/>
              <a:buChar char="§"/>
            </a:pPr>
            <a:r>
              <a:rPr lang="en-US" dirty="0" smtClean="0"/>
              <a:t>Possible fraud?</a:t>
            </a:r>
          </a:p>
          <a:p>
            <a:pPr lvl="1"/>
            <a:r>
              <a:rPr lang="en-US" dirty="0" smtClean="0"/>
              <a:t>Possible tracing?</a:t>
            </a:r>
          </a:p>
          <a:p>
            <a:pPr lvl="1"/>
            <a:r>
              <a:rPr lang="en-US" dirty="0" smtClean="0"/>
              <a:t>Possible theft?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80618-FD48-4DD0-9128-18AAB429A704}" type="slidenum">
              <a:rPr lang="en-GB" noProof="0" smtClean="0"/>
              <a:pPr>
                <a:defRPr/>
              </a:pPr>
              <a:t>16</a:t>
            </a:fld>
            <a:endParaRPr lang="en-GB" noProof="0" dirty="0"/>
          </a:p>
        </p:txBody>
      </p:sp>
      <p:grpSp>
        <p:nvGrpSpPr>
          <p:cNvPr id="17" name="Group 577"/>
          <p:cNvGrpSpPr/>
          <p:nvPr/>
        </p:nvGrpSpPr>
        <p:grpSpPr>
          <a:xfrm>
            <a:off x="5292080" y="1916832"/>
            <a:ext cx="851264" cy="2289572"/>
            <a:chOff x="8041216" y="4005064"/>
            <a:chExt cx="851264" cy="2289572"/>
          </a:xfrm>
        </p:grpSpPr>
        <p:pic>
          <p:nvPicPr>
            <p:cNvPr id="18" name="Picture 4" descr="D:\NESSOS_SVN\WP11\Deliverables\eRISE\eRise13\zz\Figures\10000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41216" y="4365104"/>
              <a:ext cx="851264" cy="1929532"/>
            </a:xfrm>
            <a:prstGeom prst="rect">
              <a:avLst/>
            </a:prstGeom>
            <a:noFill/>
          </p:spPr>
        </p:pic>
        <p:grpSp>
          <p:nvGrpSpPr>
            <p:cNvPr id="20" name="Group 205"/>
            <p:cNvGrpSpPr/>
            <p:nvPr/>
          </p:nvGrpSpPr>
          <p:grpSpPr>
            <a:xfrm>
              <a:off x="8324481" y="4005064"/>
              <a:ext cx="314425" cy="416359"/>
              <a:chOff x="4220025" y="4686477"/>
              <a:chExt cx="314425" cy="416359"/>
            </a:xfrm>
          </p:grpSpPr>
          <p:cxnSp>
            <p:nvCxnSpPr>
              <p:cNvPr id="21" name="Gerade Verbindung 73"/>
              <p:cNvCxnSpPr/>
              <p:nvPr/>
            </p:nvCxnSpPr>
            <p:spPr>
              <a:xfrm>
                <a:off x="4307770" y="4886836"/>
                <a:ext cx="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08"/>
              <p:cNvSpPr/>
              <p:nvPr/>
            </p:nvSpPr>
            <p:spPr>
              <a:xfrm>
                <a:off x="4264089" y="4856281"/>
                <a:ext cx="90038" cy="923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23" name="Freeform 209"/>
              <p:cNvSpPr/>
              <p:nvPr/>
            </p:nvSpPr>
            <p:spPr>
              <a:xfrm>
                <a:off x="4220025" y="4754822"/>
                <a:ext cx="270114" cy="221751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24" name="Freeform 210"/>
              <p:cNvSpPr/>
              <p:nvPr/>
            </p:nvSpPr>
            <p:spPr>
              <a:xfrm>
                <a:off x="4258139" y="4720650"/>
                <a:ext cx="252106" cy="19403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25" name="Freeform 212"/>
              <p:cNvSpPr/>
              <p:nvPr/>
            </p:nvSpPr>
            <p:spPr>
              <a:xfrm>
                <a:off x="4309355" y="4686477"/>
                <a:ext cx="225095" cy="18479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</p:grpSp>
      <p:cxnSp>
        <p:nvCxnSpPr>
          <p:cNvPr id="28" name="Gerade Verbindung 27"/>
          <p:cNvCxnSpPr/>
          <p:nvPr/>
        </p:nvCxnSpPr>
        <p:spPr>
          <a:xfrm flipH="1">
            <a:off x="4355976" y="2924944"/>
            <a:ext cx="1080120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4272885" y="256490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uvID</a:t>
            </a: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242779" y="2010326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chemeClr val="bg1"/>
                </a:solidFill>
              </a:rPr>
              <a:t>uvID</a:t>
            </a:r>
            <a:endParaRPr lang="de-DE" sz="1400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2040" y="6165304"/>
            <a:ext cx="321594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63538" lvl="0" indent="-363538" eaLnBrk="0" hangingPunct="0">
              <a:spcBef>
                <a:spcPts val="1500"/>
              </a:spcBef>
              <a:buSzPct val="120000"/>
            </a:pPr>
            <a:r>
              <a:rPr lang="en-US" sz="20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Attacker:  insider / outsider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noProof="0" dirty="0" smtClean="0"/>
          </a:p>
          <a:p>
            <a:pPr>
              <a:buNone/>
            </a:pPr>
            <a:endParaRPr lang="en-US" noProof="0" dirty="0" smtClean="0"/>
          </a:p>
          <a:p>
            <a:pPr>
              <a:buNone/>
            </a:pPr>
            <a:endParaRPr lang="en-US" noProof="0" dirty="0" smtClean="0"/>
          </a:p>
          <a:p>
            <a:pPr>
              <a:buNone/>
            </a:pPr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Thank You!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 dirty="0" smtClean="0"/>
              <a:t>Any questions?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BE" dirty="0" err="1" smtClean="0"/>
              <a:t>eRise</a:t>
            </a:r>
            <a:r>
              <a:rPr lang="nl-BE" dirty="0" smtClean="0"/>
              <a:t> </a:t>
            </a:r>
            <a:r>
              <a:rPr lang="nl-BE" dirty="0" err="1" smtClean="0"/>
              <a:t>Challenge</a:t>
            </a:r>
            <a:r>
              <a:rPr lang="nl-BE" dirty="0" smtClean="0"/>
              <a:t> 2013</a:t>
            </a:r>
            <a:endParaRPr lang="nl-B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80618-FD48-4DD0-9128-18AAB429A704}" type="slidenum">
              <a:rPr lang="en-GB" noProof="0" smtClean="0"/>
              <a:pPr>
                <a:defRPr/>
              </a:pPr>
              <a:t>18</a:t>
            </a:fld>
            <a:endParaRPr lang="en-GB" noProof="0" dirty="0"/>
          </a:p>
        </p:txBody>
      </p:sp>
      <p:grpSp>
        <p:nvGrpSpPr>
          <p:cNvPr id="3" name="Group 700"/>
          <p:cNvGrpSpPr/>
          <p:nvPr/>
        </p:nvGrpSpPr>
        <p:grpSpPr>
          <a:xfrm>
            <a:off x="1475656" y="1196752"/>
            <a:ext cx="7318160" cy="4608512"/>
            <a:chOff x="5012448" y="620688"/>
            <a:chExt cx="3789768" cy="3141419"/>
          </a:xfrm>
        </p:grpSpPr>
        <p:sp>
          <p:nvSpPr>
            <p:cNvPr id="702" name="Wolke 126"/>
            <p:cNvSpPr/>
            <p:nvPr/>
          </p:nvSpPr>
          <p:spPr>
            <a:xfrm>
              <a:off x="5021796" y="2533237"/>
              <a:ext cx="1062372" cy="679739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DCN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03" name="Gerade Verbindung 211"/>
            <p:cNvCxnSpPr/>
            <p:nvPr/>
          </p:nvCxnSpPr>
          <p:spPr>
            <a:xfrm flipH="1">
              <a:off x="5813884" y="2960948"/>
              <a:ext cx="900100" cy="0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04" name="Gleichschenkliges Dreieck 3"/>
            <p:cNvSpPr/>
            <p:nvPr/>
          </p:nvSpPr>
          <p:spPr>
            <a:xfrm>
              <a:off x="6461956" y="620688"/>
              <a:ext cx="2340260" cy="756084"/>
            </a:xfrm>
            <a:prstGeom prst="triangl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5" name="Rechteck 4"/>
            <p:cNvSpPr/>
            <p:nvPr/>
          </p:nvSpPr>
          <p:spPr>
            <a:xfrm>
              <a:off x="6461956" y="1376772"/>
              <a:ext cx="2340260" cy="2232248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06" name="Gerade Verbindung 6"/>
            <p:cNvCxnSpPr>
              <a:stCxn id="705" idx="1"/>
              <a:endCxn id="705" idx="3"/>
            </p:cNvCxnSpPr>
            <p:nvPr/>
          </p:nvCxnSpPr>
          <p:spPr>
            <a:xfrm>
              <a:off x="6461956" y="2492896"/>
              <a:ext cx="234026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707" name="Rechteck 101"/>
            <p:cNvSpPr/>
            <p:nvPr/>
          </p:nvSpPr>
          <p:spPr>
            <a:xfrm>
              <a:off x="8658200" y="1988840"/>
              <a:ext cx="36004" cy="36004"/>
            </a:xfrm>
            <a:prstGeom prst="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8" name="Rechteck 96"/>
            <p:cNvSpPr/>
            <p:nvPr/>
          </p:nvSpPr>
          <p:spPr>
            <a:xfrm>
              <a:off x="8370168" y="1952836"/>
              <a:ext cx="396044" cy="46805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9" name="Ellipse 97"/>
            <p:cNvSpPr/>
            <p:nvPr/>
          </p:nvSpPr>
          <p:spPr>
            <a:xfrm>
              <a:off x="8442176" y="2132856"/>
              <a:ext cx="252028" cy="25202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0" name="Rechteck 98"/>
            <p:cNvSpPr/>
            <p:nvPr/>
          </p:nvSpPr>
          <p:spPr>
            <a:xfrm>
              <a:off x="8370168" y="2024844"/>
              <a:ext cx="108012" cy="36004"/>
            </a:xfrm>
            <a:prstGeom prst="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1" name="Rechteck 99"/>
            <p:cNvSpPr/>
            <p:nvPr/>
          </p:nvSpPr>
          <p:spPr>
            <a:xfrm>
              <a:off x="8514184" y="2024844"/>
              <a:ext cx="36004" cy="36004"/>
            </a:xfrm>
            <a:prstGeom prst="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2" name="Rechteck 100"/>
            <p:cNvSpPr/>
            <p:nvPr/>
          </p:nvSpPr>
          <p:spPr>
            <a:xfrm>
              <a:off x="8590384" y="2024844"/>
              <a:ext cx="36004" cy="36004"/>
            </a:xfrm>
            <a:prstGeom prst="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13" name="Gerade Verbindung 134"/>
            <p:cNvCxnSpPr/>
            <p:nvPr/>
          </p:nvCxnSpPr>
          <p:spPr>
            <a:xfrm>
              <a:off x="8226152" y="1736812"/>
              <a:ext cx="0" cy="15120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cxnSp>
          <p:nvCxnSpPr>
            <p:cNvPr id="714" name="Gerade Verbindung 195"/>
            <p:cNvCxnSpPr>
              <a:stCxn id="739" idx="2"/>
            </p:cNvCxnSpPr>
            <p:nvPr/>
          </p:nvCxnSpPr>
          <p:spPr>
            <a:xfrm flipV="1">
              <a:off x="7839312" y="1050349"/>
              <a:ext cx="206820" cy="238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cxnSp>
          <p:nvCxnSpPr>
            <p:cNvPr id="715" name="Elbow Connector 714"/>
            <p:cNvCxnSpPr/>
            <p:nvPr/>
          </p:nvCxnSpPr>
          <p:spPr>
            <a:xfrm flipV="1">
              <a:off x="6117802" y="3284984"/>
              <a:ext cx="560179" cy="30848"/>
            </a:xfrm>
            <a:prstGeom prst="bentConnector3">
              <a:avLst>
                <a:gd name="adj1" fmla="val 31996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sp>
          <p:nvSpPr>
            <p:cNvPr id="716" name="Wolke 126"/>
            <p:cNvSpPr/>
            <p:nvPr/>
          </p:nvSpPr>
          <p:spPr>
            <a:xfrm>
              <a:off x="7524328" y="2724961"/>
              <a:ext cx="505114" cy="327958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HAN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" name="Group 114"/>
            <p:cNvGrpSpPr/>
            <p:nvPr/>
          </p:nvGrpSpPr>
          <p:grpSpPr>
            <a:xfrm>
              <a:off x="7956376" y="2564904"/>
              <a:ext cx="161245" cy="208180"/>
              <a:chOff x="4211960" y="4686477"/>
              <a:chExt cx="322490" cy="416359"/>
            </a:xfrm>
          </p:grpSpPr>
          <p:cxnSp>
            <p:nvCxnSpPr>
              <p:cNvPr id="917" name="Gerade Verbindung 73"/>
              <p:cNvCxnSpPr/>
              <p:nvPr/>
            </p:nvCxnSpPr>
            <p:spPr>
              <a:xfrm>
                <a:off x="4307770" y="4886836"/>
                <a:ext cx="0" cy="216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918" name="Oval 917"/>
              <p:cNvSpPr/>
              <p:nvPr/>
            </p:nvSpPr>
            <p:spPr>
              <a:xfrm>
                <a:off x="4264089" y="4856281"/>
                <a:ext cx="90038" cy="92396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9" name="Freeform 117"/>
              <p:cNvSpPr/>
              <p:nvPr/>
            </p:nvSpPr>
            <p:spPr>
              <a:xfrm>
                <a:off x="4220025" y="4754822"/>
                <a:ext cx="270114" cy="221751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0" name="Freeform 118"/>
              <p:cNvSpPr/>
              <p:nvPr/>
            </p:nvSpPr>
            <p:spPr>
              <a:xfrm>
                <a:off x="4258139" y="4720650"/>
                <a:ext cx="252106" cy="19403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1" name="Freeform 119"/>
              <p:cNvSpPr/>
              <p:nvPr/>
            </p:nvSpPr>
            <p:spPr>
              <a:xfrm>
                <a:off x="4309355" y="4686477"/>
                <a:ext cx="225095" cy="18479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2" name="Oval 120"/>
              <p:cNvSpPr/>
              <p:nvPr/>
            </p:nvSpPr>
            <p:spPr>
              <a:xfrm rot="5400000">
                <a:off x="4209602" y="4814379"/>
                <a:ext cx="184792" cy="180076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475"/>
            <p:cNvGrpSpPr/>
            <p:nvPr/>
          </p:nvGrpSpPr>
          <p:grpSpPr>
            <a:xfrm>
              <a:off x="6950649" y="2723209"/>
              <a:ext cx="161246" cy="208180"/>
              <a:chOff x="6824351" y="2682540"/>
              <a:chExt cx="161246" cy="208180"/>
            </a:xfrm>
          </p:grpSpPr>
          <p:cxnSp>
            <p:nvCxnSpPr>
              <p:cNvPr id="911" name="Gerade Verbindung 73"/>
              <p:cNvCxnSpPr/>
              <p:nvPr/>
            </p:nvCxnSpPr>
            <p:spPr>
              <a:xfrm>
                <a:off x="6872256" y="2782720"/>
                <a:ext cx="0" cy="108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912" name="Oval 124"/>
              <p:cNvSpPr/>
              <p:nvPr/>
            </p:nvSpPr>
            <p:spPr>
              <a:xfrm>
                <a:off x="6850416" y="2767442"/>
                <a:ext cx="45019" cy="46198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3" name="Freeform 912"/>
              <p:cNvSpPr/>
              <p:nvPr/>
            </p:nvSpPr>
            <p:spPr>
              <a:xfrm>
                <a:off x="6828384" y="2716713"/>
                <a:ext cx="135057" cy="110876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4" name="Freeform 913"/>
              <p:cNvSpPr/>
              <p:nvPr/>
            </p:nvSpPr>
            <p:spPr>
              <a:xfrm>
                <a:off x="6847441" y="2699627"/>
                <a:ext cx="126053" cy="97016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5" name="Freeform 914"/>
              <p:cNvSpPr/>
              <p:nvPr/>
            </p:nvSpPr>
            <p:spPr>
              <a:xfrm>
                <a:off x="6873049" y="2682540"/>
                <a:ext cx="112548" cy="92396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6" name="Oval 915"/>
              <p:cNvSpPr/>
              <p:nvPr/>
            </p:nvSpPr>
            <p:spPr>
              <a:xfrm rot="5400000">
                <a:off x="6823172" y="2746491"/>
                <a:ext cx="92396" cy="9003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19" name="Gerade Verbindung 73"/>
            <p:cNvCxnSpPr/>
            <p:nvPr/>
          </p:nvCxnSpPr>
          <p:spPr>
            <a:xfrm>
              <a:off x="8598093" y="1836992"/>
              <a:ext cx="0" cy="1080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720" name="Oval 719"/>
            <p:cNvSpPr/>
            <p:nvPr/>
          </p:nvSpPr>
          <p:spPr>
            <a:xfrm>
              <a:off x="8576253" y="1821714"/>
              <a:ext cx="45019" cy="4619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1" name="Freeform 720"/>
            <p:cNvSpPr/>
            <p:nvPr/>
          </p:nvSpPr>
          <p:spPr>
            <a:xfrm>
              <a:off x="8554221" y="1770985"/>
              <a:ext cx="135057" cy="11087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2" name="Freeform 721"/>
            <p:cNvSpPr/>
            <p:nvPr/>
          </p:nvSpPr>
          <p:spPr>
            <a:xfrm>
              <a:off x="8573278" y="1753899"/>
              <a:ext cx="126053" cy="9701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3" name="Freeform 722"/>
            <p:cNvSpPr/>
            <p:nvPr/>
          </p:nvSpPr>
          <p:spPr>
            <a:xfrm>
              <a:off x="8598886" y="1736812"/>
              <a:ext cx="112548" cy="9239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4" name="Oval 723"/>
            <p:cNvSpPr/>
            <p:nvPr/>
          </p:nvSpPr>
          <p:spPr>
            <a:xfrm rot="5400000">
              <a:off x="8549009" y="1800763"/>
              <a:ext cx="92396" cy="90038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solidFill>
                    <a:srgbClr val="FF0000"/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" name="Group 146"/>
            <p:cNvGrpSpPr/>
            <p:nvPr/>
          </p:nvGrpSpPr>
          <p:grpSpPr>
            <a:xfrm>
              <a:off x="7164807" y="1340768"/>
              <a:ext cx="161245" cy="208180"/>
              <a:chOff x="4211960" y="4686477"/>
              <a:chExt cx="322490" cy="416359"/>
            </a:xfrm>
          </p:grpSpPr>
          <p:cxnSp>
            <p:nvCxnSpPr>
              <p:cNvPr id="905" name="Gerade Verbindung 73"/>
              <p:cNvCxnSpPr/>
              <p:nvPr/>
            </p:nvCxnSpPr>
            <p:spPr>
              <a:xfrm>
                <a:off x="4307770" y="4886836"/>
                <a:ext cx="0" cy="216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906" name="Oval 905"/>
              <p:cNvSpPr/>
              <p:nvPr/>
            </p:nvSpPr>
            <p:spPr>
              <a:xfrm>
                <a:off x="4264089" y="4856281"/>
                <a:ext cx="90038" cy="92396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7" name="Freeform 906"/>
              <p:cNvSpPr/>
              <p:nvPr/>
            </p:nvSpPr>
            <p:spPr>
              <a:xfrm>
                <a:off x="4220025" y="4754822"/>
                <a:ext cx="270114" cy="221751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8" name="Freeform 907"/>
              <p:cNvSpPr/>
              <p:nvPr/>
            </p:nvSpPr>
            <p:spPr>
              <a:xfrm>
                <a:off x="4258139" y="4720650"/>
                <a:ext cx="252106" cy="19403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9" name="Freeform 908"/>
              <p:cNvSpPr/>
              <p:nvPr/>
            </p:nvSpPr>
            <p:spPr>
              <a:xfrm>
                <a:off x="4309355" y="4686477"/>
                <a:ext cx="225095" cy="18479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0" name="Oval 909"/>
              <p:cNvSpPr/>
              <p:nvPr/>
            </p:nvSpPr>
            <p:spPr>
              <a:xfrm rot="5400000">
                <a:off x="4209602" y="4814379"/>
                <a:ext cx="184792" cy="180076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26" name="Rechteck 82"/>
            <p:cNvSpPr/>
            <p:nvPr/>
          </p:nvSpPr>
          <p:spPr>
            <a:xfrm>
              <a:off x="7431678" y="2024844"/>
              <a:ext cx="648072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7" name="Rechteck 83"/>
            <p:cNvSpPr/>
            <p:nvPr/>
          </p:nvSpPr>
          <p:spPr>
            <a:xfrm>
              <a:off x="7660335" y="2097142"/>
              <a:ext cx="190757" cy="21544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TV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28" name="Gerade Verbindung 73"/>
            <p:cNvCxnSpPr/>
            <p:nvPr/>
          </p:nvCxnSpPr>
          <p:spPr>
            <a:xfrm>
              <a:off x="7839623" y="1909000"/>
              <a:ext cx="0" cy="1080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729" name="Oval 728"/>
            <p:cNvSpPr/>
            <p:nvPr/>
          </p:nvSpPr>
          <p:spPr>
            <a:xfrm>
              <a:off x="7817783" y="1893722"/>
              <a:ext cx="45019" cy="4619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0" name="Freeform 729"/>
            <p:cNvSpPr/>
            <p:nvPr/>
          </p:nvSpPr>
          <p:spPr>
            <a:xfrm>
              <a:off x="7795751" y="1842993"/>
              <a:ext cx="135057" cy="11087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1" name="Freeform 730"/>
            <p:cNvSpPr/>
            <p:nvPr/>
          </p:nvSpPr>
          <p:spPr>
            <a:xfrm>
              <a:off x="7814808" y="1825907"/>
              <a:ext cx="126053" cy="9701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2" name="Freeform 731"/>
            <p:cNvSpPr/>
            <p:nvPr/>
          </p:nvSpPr>
          <p:spPr>
            <a:xfrm>
              <a:off x="7840416" y="1808820"/>
              <a:ext cx="112548" cy="9239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3" name="Oval 732"/>
            <p:cNvSpPr/>
            <p:nvPr/>
          </p:nvSpPr>
          <p:spPr>
            <a:xfrm rot="5400000">
              <a:off x="7790539" y="1872771"/>
              <a:ext cx="92396" cy="90038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solidFill>
                    <a:srgbClr val="FF0000"/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113"/>
            <p:cNvGrpSpPr/>
            <p:nvPr/>
          </p:nvGrpSpPr>
          <p:grpSpPr>
            <a:xfrm>
              <a:off x="7092799" y="2041515"/>
              <a:ext cx="161245" cy="208180"/>
              <a:chOff x="4211960" y="4686477"/>
              <a:chExt cx="322490" cy="416359"/>
            </a:xfrm>
          </p:grpSpPr>
          <p:cxnSp>
            <p:nvCxnSpPr>
              <p:cNvPr id="899" name="Gerade Verbindung 73"/>
              <p:cNvCxnSpPr/>
              <p:nvPr/>
            </p:nvCxnSpPr>
            <p:spPr>
              <a:xfrm>
                <a:off x="4307770" y="4886836"/>
                <a:ext cx="0" cy="216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900" name="Oval 899"/>
              <p:cNvSpPr/>
              <p:nvPr/>
            </p:nvSpPr>
            <p:spPr>
              <a:xfrm>
                <a:off x="4264089" y="4856281"/>
                <a:ext cx="90038" cy="92396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" name="Freeform 900"/>
              <p:cNvSpPr/>
              <p:nvPr/>
            </p:nvSpPr>
            <p:spPr>
              <a:xfrm>
                <a:off x="4220025" y="4754822"/>
                <a:ext cx="270114" cy="221751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2" name="Freeform 109"/>
              <p:cNvSpPr/>
              <p:nvPr/>
            </p:nvSpPr>
            <p:spPr>
              <a:xfrm>
                <a:off x="4258139" y="4720650"/>
                <a:ext cx="252106" cy="19403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3" name="Freeform 902"/>
              <p:cNvSpPr/>
              <p:nvPr/>
            </p:nvSpPr>
            <p:spPr>
              <a:xfrm>
                <a:off x="4309355" y="4686477"/>
                <a:ext cx="225095" cy="18479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4" name="Oval 903"/>
              <p:cNvSpPr/>
              <p:nvPr/>
            </p:nvSpPr>
            <p:spPr>
              <a:xfrm rot="5400000">
                <a:off x="4209602" y="4814379"/>
                <a:ext cx="184792" cy="180076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35" name="Rectangle 734"/>
            <p:cNvSpPr/>
            <p:nvPr/>
          </p:nvSpPr>
          <p:spPr>
            <a:xfrm rot="10800000" flipV="1">
              <a:off x="6707380" y="2140853"/>
              <a:ext cx="399751" cy="280598"/>
            </a:xfrm>
            <a:prstGeom prst="rect">
              <a:avLst/>
            </a:prstGeom>
            <a:solidFill>
              <a:srgbClr val="EEECE1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rthographicFront">
                <a:rot lat="2229513" lon="20639214" rev="20075156"/>
              </a:camera>
              <a:lightRig rig="threePt" dir="t"/>
            </a:scene3d>
            <a:sp3d extrusionH="247650" contourW="12700">
              <a:extrusionClr>
                <a:sysClr val="window" lastClr="FFFFFF"/>
              </a:extrusionClr>
              <a:contourClr>
                <a:sysClr val="windowText" lastClr="000000"/>
              </a:contourClr>
            </a:sp3d>
          </p:spPr>
          <p:txBody>
            <a:bodyPr wrap="none" lIns="0" tIns="0" rIns="0" bIns="0" rtlCol="0" anchor="ctr">
              <a:no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HG</a:t>
              </a:r>
            </a:p>
          </p:txBody>
        </p:sp>
        <p:cxnSp>
          <p:nvCxnSpPr>
            <p:cNvPr id="736" name="Gerade Verbindung 162"/>
            <p:cNvCxnSpPr/>
            <p:nvPr/>
          </p:nvCxnSpPr>
          <p:spPr>
            <a:xfrm>
              <a:off x="8226152" y="2204864"/>
              <a:ext cx="1440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cxnSp>
          <p:nvCxnSpPr>
            <p:cNvPr id="737" name="Gerade Verbindung 162"/>
            <p:cNvCxnSpPr/>
            <p:nvPr/>
          </p:nvCxnSpPr>
          <p:spPr>
            <a:xfrm>
              <a:off x="8082136" y="2204864"/>
              <a:ext cx="1440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grpSp>
          <p:nvGrpSpPr>
            <p:cNvPr id="9" name="Group 233"/>
            <p:cNvGrpSpPr/>
            <p:nvPr/>
          </p:nvGrpSpPr>
          <p:grpSpPr>
            <a:xfrm>
              <a:off x="6930008" y="908720"/>
              <a:ext cx="1152128" cy="288032"/>
              <a:chOff x="3995936" y="1052736"/>
              <a:chExt cx="2304256" cy="648072"/>
            </a:xfrm>
          </p:grpSpPr>
          <p:cxnSp>
            <p:nvCxnSpPr>
              <p:cNvPr id="891" name="Gerade Verbindung 182"/>
              <p:cNvCxnSpPr/>
              <p:nvPr/>
            </p:nvCxnSpPr>
            <p:spPr>
              <a:xfrm flipV="1">
                <a:off x="3995936" y="1052736"/>
                <a:ext cx="936104" cy="64807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892" name="Gerade Verbindung 183"/>
              <p:cNvCxnSpPr/>
              <p:nvPr/>
            </p:nvCxnSpPr>
            <p:spPr>
              <a:xfrm flipV="1">
                <a:off x="5364088" y="1052736"/>
                <a:ext cx="936104" cy="64807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893" name="Gerade Verbindung 185"/>
              <p:cNvCxnSpPr/>
              <p:nvPr/>
            </p:nvCxnSpPr>
            <p:spPr>
              <a:xfrm>
                <a:off x="3995936" y="1700808"/>
                <a:ext cx="1368152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894" name="Gerade Verbindung 186"/>
              <p:cNvCxnSpPr/>
              <p:nvPr/>
            </p:nvCxnSpPr>
            <p:spPr>
              <a:xfrm>
                <a:off x="4932040" y="1052736"/>
                <a:ext cx="1368152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895" name="Gerade Verbindung 187"/>
              <p:cNvCxnSpPr/>
              <p:nvPr/>
            </p:nvCxnSpPr>
            <p:spPr>
              <a:xfrm>
                <a:off x="4572000" y="1268760"/>
                <a:ext cx="136815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896" name="Gerade Verbindung 188"/>
              <p:cNvCxnSpPr/>
              <p:nvPr/>
            </p:nvCxnSpPr>
            <p:spPr>
              <a:xfrm>
                <a:off x="4283968" y="1484784"/>
                <a:ext cx="136815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897" name="Gerade Verbindung 189"/>
              <p:cNvCxnSpPr/>
              <p:nvPr/>
            </p:nvCxnSpPr>
            <p:spPr>
              <a:xfrm flipV="1">
                <a:off x="4427984" y="1052736"/>
                <a:ext cx="936104" cy="64807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898" name="Gerade Verbindung 190"/>
              <p:cNvCxnSpPr/>
              <p:nvPr/>
            </p:nvCxnSpPr>
            <p:spPr>
              <a:xfrm flipV="1">
                <a:off x="4860032" y="1052736"/>
                <a:ext cx="936104" cy="64807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739" name="Parallelogramm 219"/>
            <p:cNvSpPr/>
            <p:nvPr/>
          </p:nvSpPr>
          <p:spPr>
            <a:xfrm>
              <a:off x="6930008" y="908720"/>
              <a:ext cx="1152128" cy="288032"/>
            </a:xfrm>
            <a:prstGeom prst="parallelogram">
              <a:avLst>
                <a:gd name="adj" fmla="val 168609"/>
              </a:avLst>
            </a:prstGeom>
            <a:solidFill>
              <a:srgbClr val="4F81BD">
                <a:alpha val="2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40" name="Gerade Verbindung 162"/>
            <p:cNvCxnSpPr/>
            <p:nvPr/>
          </p:nvCxnSpPr>
          <p:spPr>
            <a:xfrm flipV="1">
              <a:off x="6948818" y="1736812"/>
              <a:ext cx="127504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grpSp>
          <p:nvGrpSpPr>
            <p:cNvPr id="10" name="Group 474"/>
            <p:cNvGrpSpPr>
              <a:grpSpLocks/>
            </p:cNvGrpSpPr>
            <p:nvPr/>
          </p:nvGrpSpPr>
          <p:grpSpPr bwMode="auto">
            <a:xfrm>
              <a:off x="5920432" y="3150315"/>
              <a:ext cx="217488" cy="428626"/>
              <a:chOff x="1724" y="1198"/>
              <a:chExt cx="433" cy="528"/>
            </a:xfrm>
            <a:solidFill>
              <a:srgbClr val="4F81BD">
                <a:lumMod val="40000"/>
                <a:lumOff val="60000"/>
              </a:srgbClr>
            </a:solidFill>
          </p:grpSpPr>
          <p:sp>
            <p:nvSpPr>
              <p:cNvPr id="887" name="Freeform 475"/>
              <p:cNvSpPr>
                <a:spLocks/>
              </p:cNvSpPr>
              <p:nvPr/>
            </p:nvSpPr>
            <p:spPr bwMode="auto">
              <a:xfrm>
                <a:off x="1819" y="1199"/>
                <a:ext cx="338" cy="483"/>
              </a:xfrm>
              <a:custGeom>
                <a:avLst/>
                <a:gdLst/>
                <a:ahLst/>
                <a:cxnLst>
                  <a:cxn ang="0">
                    <a:pos x="0" y="483"/>
                  </a:cxn>
                  <a:cxn ang="0">
                    <a:pos x="0" y="1"/>
                  </a:cxn>
                  <a:cxn ang="0">
                    <a:pos x="333" y="0"/>
                  </a:cxn>
                  <a:cxn ang="0">
                    <a:pos x="338" y="424"/>
                  </a:cxn>
                  <a:cxn ang="0">
                    <a:pos x="0" y="483"/>
                  </a:cxn>
                </a:cxnLst>
                <a:rect l="0" t="0" r="r" b="b"/>
                <a:pathLst>
                  <a:path w="338" h="483">
                    <a:moveTo>
                      <a:pt x="0" y="483"/>
                    </a:moveTo>
                    <a:lnTo>
                      <a:pt x="0" y="1"/>
                    </a:lnTo>
                    <a:lnTo>
                      <a:pt x="333" y="0"/>
                    </a:lnTo>
                    <a:lnTo>
                      <a:pt x="338" y="424"/>
                    </a:lnTo>
                    <a:lnTo>
                      <a:pt x="0" y="483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8" name="Freeform 476"/>
              <p:cNvSpPr>
                <a:spLocks/>
              </p:cNvSpPr>
              <p:nvPr/>
            </p:nvSpPr>
            <p:spPr bwMode="auto">
              <a:xfrm>
                <a:off x="1724" y="1198"/>
                <a:ext cx="93" cy="485"/>
              </a:xfrm>
              <a:custGeom>
                <a:avLst/>
                <a:gdLst/>
                <a:ahLst/>
                <a:cxnLst>
                  <a:cxn ang="0">
                    <a:pos x="93" y="485"/>
                  </a:cxn>
                  <a:cxn ang="0">
                    <a:pos x="93" y="1"/>
                  </a:cxn>
                  <a:cxn ang="0">
                    <a:pos x="4" y="0"/>
                  </a:cxn>
                  <a:cxn ang="0">
                    <a:pos x="0" y="427"/>
                  </a:cxn>
                  <a:cxn ang="0">
                    <a:pos x="93" y="485"/>
                  </a:cxn>
                </a:cxnLst>
                <a:rect l="0" t="0" r="r" b="b"/>
                <a:pathLst>
                  <a:path w="93" h="485">
                    <a:moveTo>
                      <a:pt x="93" y="485"/>
                    </a:moveTo>
                    <a:lnTo>
                      <a:pt x="93" y="1"/>
                    </a:lnTo>
                    <a:lnTo>
                      <a:pt x="4" y="0"/>
                    </a:lnTo>
                    <a:lnTo>
                      <a:pt x="0" y="427"/>
                    </a:lnTo>
                    <a:lnTo>
                      <a:pt x="93" y="485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9" name="Freeform 477"/>
              <p:cNvSpPr>
                <a:spLocks/>
              </p:cNvSpPr>
              <p:nvPr/>
            </p:nvSpPr>
            <p:spPr bwMode="auto">
              <a:xfrm>
                <a:off x="1831" y="1624"/>
                <a:ext cx="304" cy="97"/>
              </a:xfrm>
              <a:custGeom>
                <a:avLst/>
                <a:gdLst/>
                <a:ahLst/>
                <a:cxnLst>
                  <a:cxn ang="0">
                    <a:pos x="307" y="0"/>
                  </a:cxn>
                  <a:cxn ang="0">
                    <a:pos x="307" y="39"/>
                  </a:cxn>
                  <a:cxn ang="0">
                    <a:pos x="0" y="96"/>
                  </a:cxn>
                </a:cxnLst>
                <a:rect l="0" t="0" r="r" b="b"/>
                <a:pathLst>
                  <a:path w="307" h="96">
                    <a:moveTo>
                      <a:pt x="307" y="0"/>
                    </a:moveTo>
                    <a:lnTo>
                      <a:pt x="307" y="39"/>
                    </a:lnTo>
                    <a:lnTo>
                      <a:pt x="0" y="96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0" name="Freeform 478"/>
              <p:cNvSpPr>
                <a:spLocks/>
              </p:cNvSpPr>
              <p:nvPr/>
            </p:nvSpPr>
            <p:spPr bwMode="auto">
              <a:xfrm>
                <a:off x="1756" y="1646"/>
                <a:ext cx="72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"/>
                  </a:cxn>
                  <a:cxn ang="0">
                    <a:pos x="72" y="80"/>
                  </a:cxn>
                  <a:cxn ang="0">
                    <a:pos x="71" y="42"/>
                  </a:cxn>
                </a:cxnLst>
                <a:rect l="0" t="0" r="r" b="b"/>
                <a:pathLst>
                  <a:path w="72" h="80">
                    <a:moveTo>
                      <a:pt x="0" y="0"/>
                    </a:moveTo>
                    <a:lnTo>
                      <a:pt x="0" y="38"/>
                    </a:lnTo>
                    <a:lnTo>
                      <a:pt x="72" y="80"/>
                    </a:lnTo>
                    <a:lnTo>
                      <a:pt x="71" y="42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" name="Group 479"/>
            <p:cNvGrpSpPr>
              <a:grpSpLocks/>
            </p:cNvGrpSpPr>
            <p:nvPr/>
          </p:nvGrpSpPr>
          <p:grpSpPr bwMode="auto">
            <a:xfrm>
              <a:off x="5965674" y="3243184"/>
              <a:ext cx="152400" cy="178594"/>
              <a:chOff x="2745" y="1406"/>
              <a:chExt cx="350" cy="304"/>
            </a:xfrm>
            <a:solidFill>
              <a:srgbClr val="4F81BD">
                <a:lumMod val="40000"/>
                <a:lumOff val="60000"/>
              </a:srgbClr>
            </a:solidFill>
          </p:grpSpPr>
          <p:sp>
            <p:nvSpPr>
              <p:cNvPr id="866" name="Rectangle 480"/>
              <p:cNvSpPr>
                <a:spLocks noChangeArrowheads="1"/>
              </p:cNvSpPr>
              <p:nvPr/>
            </p:nvSpPr>
            <p:spPr bwMode="auto">
              <a:xfrm>
                <a:off x="2802" y="1518"/>
                <a:ext cx="118" cy="84"/>
              </a:xfrm>
              <a:prstGeom prst="rect">
                <a:avLst/>
              </a:prstGeom>
              <a:grpFill/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7" name="Rectangle 481"/>
              <p:cNvSpPr>
                <a:spLocks noChangeArrowheads="1"/>
              </p:cNvSpPr>
              <p:nvPr/>
            </p:nvSpPr>
            <p:spPr bwMode="auto">
              <a:xfrm>
                <a:off x="2977" y="1406"/>
                <a:ext cx="118" cy="90"/>
              </a:xfrm>
              <a:prstGeom prst="rect">
                <a:avLst/>
              </a:prstGeom>
              <a:grpFill/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2" name="Group 482"/>
              <p:cNvGrpSpPr>
                <a:grpSpLocks/>
              </p:cNvGrpSpPr>
              <p:nvPr/>
            </p:nvGrpSpPr>
            <p:grpSpPr bwMode="auto">
              <a:xfrm>
                <a:off x="2829" y="1618"/>
                <a:ext cx="103" cy="92"/>
                <a:chOff x="1877" y="1488"/>
                <a:chExt cx="94" cy="73"/>
              </a:xfrm>
              <a:grpFill/>
            </p:grpSpPr>
            <p:grpSp>
              <p:nvGrpSpPr>
                <p:cNvPr id="13" name="Group 483"/>
                <p:cNvGrpSpPr>
                  <a:grpSpLocks/>
                </p:cNvGrpSpPr>
                <p:nvPr/>
              </p:nvGrpSpPr>
              <p:grpSpPr bwMode="auto">
                <a:xfrm>
                  <a:off x="1877" y="1488"/>
                  <a:ext cx="18" cy="73"/>
                  <a:chOff x="2299" y="1515"/>
                  <a:chExt cx="18" cy="73"/>
                </a:xfrm>
                <a:grpFill/>
              </p:grpSpPr>
              <p:sp>
                <p:nvSpPr>
                  <p:cNvPr id="885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515"/>
                    <a:ext cx="0" cy="57"/>
                  </a:xfrm>
                  <a:prstGeom prst="line">
                    <a:avLst/>
                  </a:prstGeom>
                  <a:grp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86" name="Oval 485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1570"/>
                    <a:ext cx="18" cy="18"/>
                  </a:xfrm>
                  <a:prstGeom prst="ellipse">
                    <a:avLst/>
                  </a:prstGeom>
                  <a:grpFill/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4" name="Group 486"/>
                <p:cNvGrpSpPr>
                  <a:grpSpLocks/>
                </p:cNvGrpSpPr>
                <p:nvPr/>
              </p:nvGrpSpPr>
              <p:grpSpPr bwMode="auto">
                <a:xfrm>
                  <a:off x="1909" y="1488"/>
                  <a:ext cx="18" cy="68"/>
                  <a:chOff x="2299" y="1515"/>
                  <a:chExt cx="18" cy="68"/>
                </a:xfrm>
                <a:grpFill/>
              </p:grpSpPr>
              <p:sp>
                <p:nvSpPr>
                  <p:cNvPr id="883" name="Line 48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515"/>
                    <a:ext cx="0" cy="57"/>
                  </a:xfrm>
                  <a:prstGeom prst="line">
                    <a:avLst/>
                  </a:prstGeom>
                  <a:grp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84" name="Oval 488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1565"/>
                    <a:ext cx="18" cy="18"/>
                  </a:xfrm>
                  <a:prstGeom prst="ellipse">
                    <a:avLst/>
                  </a:prstGeom>
                  <a:grpFill/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5" name="Group 489"/>
                <p:cNvGrpSpPr>
                  <a:grpSpLocks/>
                </p:cNvGrpSpPr>
                <p:nvPr/>
              </p:nvGrpSpPr>
              <p:grpSpPr bwMode="auto">
                <a:xfrm>
                  <a:off x="1946" y="1488"/>
                  <a:ext cx="25" cy="68"/>
                  <a:chOff x="2304" y="1515"/>
                  <a:chExt cx="25" cy="68"/>
                </a:xfrm>
                <a:grpFill/>
              </p:grpSpPr>
              <p:sp>
                <p:nvSpPr>
                  <p:cNvPr id="881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515"/>
                    <a:ext cx="0" cy="57"/>
                  </a:xfrm>
                  <a:prstGeom prst="line">
                    <a:avLst/>
                  </a:prstGeom>
                  <a:grp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82" name="Oval 491"/>
                  <p:cNvSpPr>
                    <a:spLocks noChangeArrowheads="1"/>
                  </p:cNvSpPr>
                  <p:nvPr/>
                </p:nvSpPr>
                <p:spPr bwMode="auto">
                  <a:xfrm>
                    <a:off x="2311" y="1565"/>
                    <a:ext cx="18" cy="18"/>
                  </a:xfrm>
                  <a:prstGeom prst="ellipse">
                    <a:avLst/>
                  </a:prstGeom>
                  <a:grpFill/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16" name="Group 492"/>
              <p:cNvGrpSpPr>
                <a:grpSpLocks/>
              </p:cNvGrpSpPr>
              <p:nvPr/>
            </p:nvGrpSpPr>
            <p:grpSpPr bwMode="auto">
              <a:xfrm>
                <a:off x="2888" y="1411"/>
                <a:ext cx="114" cy="99"/>
                <a:chOff x="1950" y="1330"/>
                <a:chExt cx="104" cy="79"/>
              </a:xfrm>
              <a:grpFill/>
            </p:grpSpPr>
            <p:sp>
              <p:nvSpPr>
                <p:cNvPr id="876" name="Freeform 493"/>
                <p:cNvSpPr>
                  <a:spLocks/>
                </p:cNvSpPr>
                <p:nvPr/>
              </p:nvSpPr>
              <p:spPr bwMode="auto">
                <a:xfrm>
                  <a:off x="1950" y="1347"/>
                  <a:ext cx="96" cy="62"/>
                </a:xfrm>
                <a:custGeom>
                  <a:avLst/>
                  <a:gdLst/>
                  <a:ahLst/>
                  <a:cxnLst>
                    <a:cxn ang="0">
                      <a:pos x="0" y="62"/>
                    </a:cxn>
                    <a:cxn ang="0">
                      <a:pos x="0" y="19"/>
                    </a:cxn>
                    <a:cxn ang="0">
                      <a:pos x="95" y="18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95" h="62">
                      <a:moveTo>
                        <a:pt x="0" y="62"/>
                      </a:moveTo>
                      <a:lnTo>
                        <a:pt x="0" y="19"/>
                      </a:lnTo>
                      <a:lnTo>
                        <a:pt x="95" y="18"/>
                      </a:lnTo>
                      <a:lnTo>
                        <a:pt x="95" y="0"/>
                      </a:lnTo>
                    </a:path>
                  </a:pathLst>
                </a:custGeom>
                <a:grpFill/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7" name="Oval 494"/>
                <p:cNvSpPr>
                  <a:spLocks noChangeArrowheads="1"/>
                </p:cNvSpPr>
                <p:nvPr/>
              </p:nvSpPr>
              <p:spPr bwMode="auto">
                <a:xfrm rot="10800000">
                  <a:off x="2036" y="1330"/>
                  <a:ext cx="18" cy="18"/>
                </a:xfrm>
                <a:prstGeom prst="ellipse">
                  <a:avLst/>
                </a:prstGeom>
                <a:grpFill/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7" name="Group 495"/>
              <p:cNvGrpSpPr>
                <a:grpSpLocks/>
              </p:cNvGrpSpPr>
              <p:nvPr/>
            </p:nvGrpSpPr>
            <p:grpSpPr bwMode="auto">
              <a:xfrm rot="-10800000">
                <a:off x="2845" y="1429"/>
                <a:ext cx="19" cy="100"/>
                <a:chOff x="2287" y="1515"/>
                <a:chExt cx="18" cy="80"/>
              </a:xfrm>
              <a:grpFill/>
            </p:grpSpPr>
            <p:sp>
              <p:nvSpPr>
                <p:cNvPr id="874" name="Line 496"/>
                <p:cNvSpPr>
                  <a:spLocks noChangeShapeType="1"/>
                </p:cNvSpPr>
                <p:nvPr/>
              </p:nvSpPr>
              <p:spPr bwMode="auto">
                <a:xfrm>
                  <a:off x="2304" y="1515"/>
                  <a:ext cx="0" cy="57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5" name="Oval 497"/>
                <p:cNvSpPr>
                  <a:spLocks noChangeArrowheads="1"/>
                </p:cNvSpPr>
                <p:nvPr/>
              </p:nvSpPr>
              <p:spPr bwMode="auto">
                <a:xfrm>
                  <a:off x="2287" y="1577"/>
                  <a:ext cx="18" cy="18"/>
                </a:xfrm>
                <a:prstGeom prst="ellipse">
                  <a:avLst/>
                </a:prstGeom>
                <a:grpFill/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" name="Group 498"/>
              <p:cNvGrpSpPr>
                <a:grpSpLocks/>
              </p:cNvGrpSpPr>
              <p:nvPr/>
            </p:nvGrpSpPr>
            <p:grpSpPr bwMode="auto">
              <a:xfrm>
                <a:off x="2745" y="1443"/>
                <a:ext cx="59" cy="65"/>
                <a:chOff x="1833" y="1356"/>
                <a:chExt cx="54" cy="52"/>
              </a:xfrm>
              <a:grpFill/>
            </p:grpSpPr>
            <p:sp>
              <p:nvSpPr>
                <p:cNvPr id="872" name="Freeform 499"/>
                <p:cNvSpPr>
                  <a:spLocks/>
                </p:cNvSpPr>
                <p:nvPr/>
              </p:nvSpPr>
              <p:spPr bwMode="auto">
                <a:xfrm>
                  <a:off x="1856" y="1365"/>
                  <a:ext cx="31" cy="43"/>
                </a:xfrm>
                <a:custGeom>
                  <a:avLst/>
                  <a:gdLst/>
                  <a:ahLst/>
                  <a:cxnLst>
                    <a:cxn ang="0">
                      <a:pos x="31" y="43"/>
                    </a:cxn>
                    <a:cxn ang="0">
                      <a:pos x="3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1" h="43">
                      <a:moveTo>
                        <a:pt x="31" y="43"/>
                      </a:moveTo>
                      <a:lnTo>
                        <a:pt x="31" y="0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3" name="Oval 500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833" y="1356"/>
                  <a:ext cx="18" cy="18"/>
                </a:xfrm>
                <a:prstGeom prst="ellipse">
                  <a:avLst/>
                </a:prstGeom>
                <a:grpFill/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743" name="Rectangle 352"/>
            <p:cNvSpPr>
              <a:spLocks noChangeArrowheads="1"/>
            </p:cNvSpPr>
            <p:nvPr/>
          </p:nvSpPr>
          <p:spPr bwMode="auto">
            <a:xfrm>
              <a:off x="8305638" y="1412776"/>
              <a:ext cx="230089" cy="122487"/>
            </a:xfrm>
            <a:prstGeom prst="rect">
              <a:avLst/>
            </a:prstGeom>
            <a:noFill/>
            <a:ln w="952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4" name="Line 355"/>
            <p:cNvSpPr>
              <a:spLocks noChangeShapeType="1"/>
            </p:cNvSpPr>
            <p:nvPr/>
          </p:nvSpPr>
          <p:spPr bwMode="auto">
            <a:xfrm>
              <a:off x="8306544" y="1473579"/>
              <a:ext cx="148561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5" name="Line 357"/>
            <p:cNvSpPr>
              <a:spLocks noChangeShapeType="1"/>
            </p:cNvSpPr>
            <p:nvPr/>
          </p:nvSpPr>
          <p:spPr bwMode="auto">
            <a:xfrm>
              <a:off x="8352743" y="1476993"/>
              <a:ext cx="0" cy="5827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6" name="Line 358"/>
            <p:cNvSpPr>
              <a:spLocks noChangeShapeType="1"/>
            </p:cNvSpPr>
            <p:nvPr/>
          </p:nvSpPr>
          <p:spPr bwMode="auto">
            <a:xfrm>
              <a:off x="8389883" y="1474460"/>
              <a:ext cx="0" cy="6080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5868901" y="3546663"/>
              <a:ext cx="203582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TN</a:t>
              </a: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5339229" y="2893277"/>
              <a:ext cx="229229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NG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749" name="Picture 357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97860" y="2816933"/>
              <a:ext cx="460822" cy="2160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cxnSp>
          <p:nvCxnSpPr>
            <p:cNvPr id="750" name="Gerade Verbindung 162"/>
            <p:cNvCxnSpPr/>
            <p:nvPr/>
          </p:nvCxnSpPr>
          <p:spPr>
            <a:xfrm>
              <a:off x="5309828" y="3327712"/>
              <a:ext cx="6120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cxnSp>
          <p:nvCxnSpPr>
            <p:cNvPr id="751" name="Gerade Verbindung 134"/>
            <p:cNvCxnSpPr/>
            <p:nvPr/>
          </p:nvCxnSpPr>
          <p:spPr>
            <a:xfrm>
              <a:off x="8028384" y="1052736"/>
              <a:ext cx="17748" cy="68407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sp>
          <p:nvSpPr>
            <p:cNvPr id="752" name="Rectangle 751"/>
            <p:cNvSpPr/>
            <p:nvPr/>
          </p:nvSpPr>
          <p:spPr>
            <a:xfrm>
              <a:off x="6275638" y="3001289"/>
              <a:ext cx="312586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ABD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6588224" y="2559907"/>
              <a:ext cx="208390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BD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754" name="Straight Arrow Connector 753"/>
            <p:cNvCxnSpPr/>
            <p:nvPr/>
          </p:nvCxnSpPr>
          <p:spPr>
            <a:xfrm flipH="1" flipV="1">
              <a:off x="6869876" y="2533237"/>
              <a:ext cx="0" cy="247691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cxnSp>
          <p:nvCxnSpPr>
            <p:cNvPr id="755" name="Straight Arrow Connector 754"/>
            <p:cNvCxnSpPr/>
            <p:nvPr/>
          </p:nvCxnSpPr>
          <p:spPr>
            <a:xfrm>
              <a:off x="7279726" y="1667467"/>
              <a:ext cx="586611" cy="21316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cxnSp>
          <p:nvCxnSpPr>
            <p:cNvPr id="756" name="Straight Arrow Connector 755"/>
            <p:cNvCxnSpPr/>
            <p:nvPr/>
          </p:nvCxnSpPr>
          <p:spPr>
            <a:xfrm flipH="1">
              <a:off x="6174432" y="3001289"/>
              <a:ext cx="341784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sp>
          <p:nvSpPr>
            <p:cNvPr id="757" name="Rectangle 756"/>
            <p:cNvSpPr/>
            <p:nvPr/>
          </p:nvSpPr>
          <p:spPr>
            <a:xfrm>
              <a:off x="7578080" y="3285564"/>
              <a:ext cx="559833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Raw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BD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758" name="Straight Arrow Connector 757"/>
            <p:cNvCxnSpPr/>
            <p:nvPr/>
          </p:nvCxnSpPr>
          <p:spPr>
            <a:xfrm flipH="1">
              <a:off x="7614084" y="3285564"/>
              <a:ext cx="252028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cxnSp>
          <p:nvCxnSpPr>
            <p:cNvPr id="759" name="Gerade Verbindung 211"/>
            <p:cNvCxnSpPr/>
            <p:nvPr/>
          </p:nvCxnSpPr>
          <p:spPr>
            <a:xfrm flipV="1">
              <a:off x="5885892" y="1489121"/>
              <a:ext cx="0" cy="607731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60" name="Gerade Verbindung 211"/>
            <p:cNvCxnSpPr/>
            <p:nvPr/>
          </p:nvCxnSpPr>
          <p:spPr>
            <a:xfrm flipH="1" flipV="1">
              <a:off x="5381836" y="1849161"/>
              <a:ext cx="360040" cy="216024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61" name="Gerade Verbindung 211"/>
            <p:cNvCxnSpPr/>
            <p:nvPr/>
          </p:nvCxnSpPr>
          <p:spPr>
            <a:xfrm flipV="1">
              <a:off x="5834281" y="2348880"/>
              <a:ext cx="0" cy="504056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62" name="Gerade Verbindung 211"/>
            <p:cNvCxnSpPr>
              <a:stCxn id="735" idx="3"/>
            </p:cNvCxnSpPr>
            <p:nvPr/>
          </p:nvCxnSpPr>
          <p:spPr>
            <a:xfrm flipH="1" flipV="1">
              <a:off x="6084964" y="2168860"/>
              <a:ext cx="622416" cy="112292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63" name="Wolke 126"/>
            <p:cNvSpPr/>
            <p:nvPr/>
          </p:nvSpPr>
          <p:spPr>
            <a:xfrm>
              <a:off x="5561856" y="2016272"/>
              <a:ext cx="720080" cy="468052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64" name="Picture 4" descr="Pocket_LOOX_moodside_new_klei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FF2F7"/>
                </a:clrFrom>
                <a:clrTo>
                  <a:srgbClr val="EFF2F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00824" y="1093077"/>
              <a:ext cx="418356" cy="418356"/>
            </a:xfrm>
            <a:prstGeom prst="rect">
              <a:avLst/>
            </a:prstGeom>
            <a:noFill/>
          </p:spPr>
        </p:pic>
        <p:sp>
          <p:nvSpPr>
            <p:cNvPr id="765" name="Freeform 1338"/>
            <p:cNvSpPr>
              <a:spLocks/>
            </p:cNvSpPr>
            <p:nvPr/>
          </p:nvSpPr>
          <p:spPr bwMode="auto">
            <a:xfrm>
              <a:off x="5058952" y="1592796"/>
              <a:ext cx="322500" cy="107986"/>
            </a:xfrm>
            <a:custGeom>
              <a:avLst/>
              <a:gdLst/>
              <a:ahLst/>
              <a:cxnLst>
                <a:cxn ang="0">
                  <a:pos x="0" y="307"/>
                </a:cxn>
                <a:cxn ang="0">
                  <a:pos x="577" y="448"/>
                </a:cxn>
                <a:cxn ang="0">
                  <a:pos x="1290" y="127"/>
                </a:cxn>
                <a:cxn ang="0">
                  <a:pos x="727" y="0"/>
                </a:cxn>
                <a:cxn ang="0">
                  <a:pos x="0" y="307"/>
                </a:cxn>
              </a:cxnLst>
              <a:rect l="0" t="0" r="r" b="b"/>
              <a:pathLst>
                <a:path w="1291" h="449">
                  <a:moveTo>
                    <a:pt x="0" y="307"/>
                  </a:moveTo>
                  <a:lnTo>
                    <a:pt x="577" y="448"/>
                  </a:lnTo>
                  <a:lnTo>
                    <a:pt x="1290" y="127"/>
                  </a:lnTo>
                  <a:lnTo>
                    <a:pt x="727" y="0"/>
                  </a:lnTo>
                  <a:lnTo>
                    <a:pt x="0" y="307"/>
                  </a:lnTo>
                </a:path>
              </a:pathLst>
            </a:custGeom>
            <a:solidFill>
              <a:srgbClr val="C0C0C0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6" name="Freeform 1339"/>
            <p:cNvSpPr>
              <a:spLocks/>
            </p:cNvSpPr>
            <p:nvPr/>
          </p:nvSpPr>
          <p:spPr bwMode="auto">
            <a:xfrm>
              <a:off x="5063943" y="1967787"/>
              <a:ext cx="312902" cy="129065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0" y="370"/>
                </a:cxn>
                <a:cxn ang="0">
                  <a:pos x="567" y="535"/>
                </a:cxn>
                <a:cxn ang="0">
                  <a:pos x="1251" y="92"/>
                </a:cxn>
                <a:cxn ang="0">
                  <a:pos x="1251" y="0"/>
                </a:cxn>
              </a:cxnLst>
              <a:rect l="0" t="0" r="r" b="b"/>
              <a:pathLst>
                <a:path w="1252" h="536">
                  <a:moveTo>
                    <a:pt x="0" y="292"/>
                  </a:moveTo>
                  <a:lnTo>
                    <a:pt x="0" y="370"/>
                  </a:lnTo>
                  <a:lnTo>
                    <a:pt x="567" y="535"/>
                  </a:lnTo>
                  <a:lnTo>
                    <a:pt x="1251" y="92"/>
                  </a:lnTo>
                  <a:lnTo>
                    <a:pt x="1251" y="0"/>
                  </a:lnTo>
                </a:path>
              </a:pathLst>
            </a:custGeom>
            <a:solidFill>
              <a:srgbClr val="969696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7" name="Freeform 1340"/>
            <p:cNvSpPr>
              <a:spLocks/>
            </p:cNvSpPr>
            <p:nvPr/>
          </p:nvSpPr>
          <p:spPr bwMode="auto">
            <a:xfrm>
              <a:off x="5199854" y="1622751"/>
              <a:ext cx="181982" cy="461527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4" y="1915"/>
                </a:cxn>
                <a:cxn ang="0">
                  <a:pos x="728" y="1456"/>
                </a:cxn>
                <a:cxn ang="0">
                  <a:pos x="728" y="0"/>
                </a:cxn>
                <a:cxn ang="0">
                  <a:pos x="0" y="328"/>
                </a:cxn>
              </a:cxnLst>
              <a:rect l="0" t="0" r="r" b="b"/>
              <a:pathLst>
                <a:path w="729" h="1916">
                  <a:moveTo>
                    <a:pt x="0" y="328"/>
                  </a:moveTo>
                  <a:lnTo>
                    <a:pt x="4" y="1915"/>
                  </a:lnTo>
                  <a:lnTo>
                    <a:pt x="728" y="1456"/>
                  </a:lnTo>
                  <a:lnTo>
                    <a:pt x="728" y="0"/>
                  </a:lnTo>
                  <a:lnTo>
                    <a:pt x="0" y="328"/>
                  </a:lnTo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B2B2B2">
                    <a:gamma/>
                    <a:tint val="34118"/>
                    <a:invGamma/>
                  </a:srgbClr>
                </a:gs>
              </a:gsLst>
              <a:path path="rect">
                <a:fillToRect l="100000" t="100000"/>
              </a:path>
            </a:gra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8" name="Freeform 1341"/>
            <p:cNvSpPr>
              <a:spLocks/>
            </p:cNvSpPr>
            <p:nvPr/>
          </p:nvSpPr>
          <p:spPr bwMode="auto">
            <a:xfrm>
              <a:off x="5057800" y="1666389"/>
              <a:ext cx="143973" cy="415671"/>
            </a:xfrm>
            <a:custGeom>
              <a:avLst/>
              <a:gdLst/>
              <a:ahLst/>
              <a:cxnLst>
                <a:cxn ang="0">
                  <a:pos x="576" y="140"/>
                </a:cxn>
                <a:cxn ang="0">
                  <a:pos x="576" y="1727"/>
                </a:cxn>
                <a:cxn ang="0">
                  <a:pos x="0" y="1568"/>
                </a:cxn>
                <a:cxn ang="0">
                  <a:pos x="0" y="0"/>
                </a:cxn>
                <a:cxn ang="0">
                  <a:pos x="576" y="140"/>
                </a:cxn>
              </a:cxnLst>
              <a:rect l="0" t="0" r="r" b="b"/>
              <a:pathLst>
                <a:path w="577" h="1728">
                  <a:moveTo>
                    <a:pt x="576" y="140"/>
                  </a:moveTo>
                  <a:lnTo>
                    <a:pt x="576" y="1727"/>
                  </a:lnTo>
                  <a:lnTo>
                    <a:pt x="0" y="1568"/>
                  </a:lnTo>
                  <a:lnTo>
                    <a:pt x="0" y="0"/>
                  </a:lnTo>
                  <a:lnTo>
                    <a:pt x="576" y="140"/>
                  </a:lnTo>
                </a:path>
              </a:pathLst>
            </a:custGeom>
            <a:gradFill rotWithShape="0">
              <a:gsLst>
                <a:gs pos="0">
                  <a:srgbClr val="B2B2B2">
                    <a:gamma/>
                    <a:tint val="23529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9" name="Line 1342"/>
            <p:cNvSpPr>
              <a:spLocks noChangeShapeType="1"/>
            </p:cNvSpPr>
            <p:nvPr/>
          </p:nvSpPr>
          <p:spPr bwMode="auto">
            <a:xfrm>
              <a:off x="5077764" y="2016233"/>
              <a:ext cx="99438" cy="25147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0" name="Oval 1343"/>
            <p:cNvSpPr>
              <a:spLocks noChangeArrowheads="1"/>
            </p:cNvSpPr>
            <p:nvPr/>
          </p:nvSpPr>
          <p:spPr bwMode="auto">
            <a:xfrm>
              <a:off x="5074309" y="1686729"/>
              <a:ext cx="16125" cy="8876"/>
            </a:xfrm>
            <a:prstGeom prst="ellipse">
              <a:avLst/>
            </a:prstGeom>
            <a:solidFill>
              <a:srgbClr val="3333CC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1" name="Line 1344"/>
            <p:cNvSpPr>
              <a:spLocks noChangeShapeType="1"/>
            </p:cNvSpPr>
            <p:nvPr/>
          </p:nvSpPr>
          <p:spPr bwMode="auto">
            <a:xfrm>
              <a:off x="5077764" y="1997002"/>
              <a:ext cx="99438" cy="25517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2" name="Line 1345"/>
            <p:cNvSpPr>
              <a:spLocks noChangeShapeType="1"/>
            </p:cNvSpPr>
            <p:nvPr/>
          </p:nvSpPr>
          <p:spPr bwMode="auto">
            <a:xfrm>
              <a:off x="5077764" y="1978142"/>
              <a:ext cx="99438" cy="25887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3" name="Line 1346"/>
            <p:cNvSpPr>
              <a:spLocks noChangeShapeType="1"/>
            </p:cNvSpPr>
            <p:nvPr/>
          </p:nvSpPr>
          <p:spPr bwMode="auto">
            <a:xfrm>
              <a:off x="5077764" y="1959651"/>
              <a:ext cx="99438" cy="25517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4" name="Line 1347"/>
            <p:cNvSpPr>
              <a:spLocks noChangeShapeType="1"/>
            </p:cNvSpPr>
            <p:nvPr/>
          </p:nvSpPr>
          <p:spPr bwMode="auto">
            <a:xfrm>
              <a:off x="5077764" y="1940421"/>
              <a:ext cx="99438" cy="25517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5" name="Freeform 1348"/>
            <p:cNvSpPr>
              <a:spLocks/>
            </p:cNvSpPr>
            <p:nvPr/>
          </p:nvSpPr>
          <p:spPr bwMode="auto">
            <a:xfrm>
              <a:off x="5079300" y="1759212"/>
              <a:ext cx="98670" cy="176771"/>
            </a:xfrm>
            <a:custGeom>
              <a:avLst/>
              <a:gdLst/>
              <a:ahLst/>
              <a:cxnLst>
                <a:cxn ang="0">
                  <a:pos x="0" y="628"/>
                </a:cxn>
                <a:cxn ang="0">
                  <a:pos x="396" y="732"/>
                </a:cxn>
                <a:cxn ang="0">
                  <a:pos x="396" y="0"/>
                </a:cxn>
              </a:cxnLst>
              <a:rect l="0" t="0" r="r" b="b"/>
              <a:pathLst>
                <a:path w="397" h="733">
                  <a:moveTo>
                    <a:pt x="0" y="628"/>
                  </a:moveTo>
                  <a:lnTo>
                    <a:pt x="396" y="732"/>
                  </a:lnTo>
                  <a:lnTo>
                    <a:pt x="396" y="0"/>
                  </a:lnTo>
                </a:path>
              </a:pathLst>
            </a:custGeom>
            <a:noFill/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6" name="Freeform 1349"/>
            <p:cNvSpPr>
              <a:spLocks/>
            </p:cNvSpPr>
            <p:nvPr/>
          </p:nvSpPr>
          <p:spPr bwMode="auto">
            <a:xfrm>
              <a:off x="5068934" y="1724080"/>
              <a:ext cx="112875" cy="308055"/>
            </a:xfrm>
            <a:custGeom>
              <a:avLst/>
              <a:gdLst/>
              <a:ahLst/>
              <a:cxnLst>
                <a:cxn ang="0">
                  <a:pos x="452" y="105"/>
                </a:cxn>
                <a:cxn ang="0">
                  <a:pos x="0" y="0"/>
                </a:cxn>
                <a:cxn ang="0">
                  <a:pos x="0" y="1277"/>
                </a:cxn>
              </a:cxnLst>
              <a:rect l="0" t="0" r="r" b="b"/>
              <a:pathLst>
                <a:path w="453" h="1278">
                  <a:moveTo>
                    <a:pt x="452" y="105"/>
                  </a:moveTo>
                  <a:lnTo>
                    <a:pt x="0" y="0"/>
                  </a:lnTo>
                  <a:lnTo>
                    <a:pt x="0" y="1277"/>
                  </a:lnTo>
                </a:path>
              </a:pathLst>
            </a:custGeom>
            <a:noFill/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7" name="Freeform 1350"/>
            <p:cNvSpPr>
              <a:spLocks/>
            </p:cNvSpPr>
            <p:nvPr/>
          </p:nvSpPr>
          <p:spPr bwMode="auto">
            <a:xfrm>
              <a:off x="5076229" y="1735914"/>
              <a:ext cx="100589" cy="174922"/>
            </a:xfrm>
            <a:custGeom>
              <a:avLst/>
              <a:gdLst/>
              <a:ahLst/>
              <a:cxnLst>
                <a:cxn ang="0">
                  <a:pos x="401" y="96"/>
                </a:cxn>
                <a:cxn ang="0">
                  <a:pos x="0" y="0"/>
                </a:cxn>
                <a:cxn ang="0">
                  <a:pos x="0" y="725"/>
                </a:cxn>
              </a:cxnLst>
              <a:rect l="0" t="0" r="r" b="b"/>
              <a:pathLst>
                <a:path w="402" h="726">
                  <a:moveTo>
                    <a:pt x="401" y="96"/>
                  </a:moveTo>
                  <a:lnTo>
                    <a:pt x="0" y="0"/>
                  </a:lnTo>
                  <a:lnTo>
                    <a:pt x="0" y="725"/>
                  </a:lnTo>
                </a:path>
              </a:pathLst>
            </a:custGeom>
            <a:noFill/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8" name="Line 1351"/>
            <p:cNvSpPr>
              <a:spLocks noChangeShapeType="1"/>
            </p:cNvSpPr>
            <p:nvPr/>
          </p:nvSpPr>
          <p:spPr bwMode="auto">
            <a:xfrm>
              <a:off x="5076996" y="1775854"/>
              <a:ext cx="96750" cy="2144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9" name="Line 1352"/>
            <p:cNvSpPr>
              <a:spLocks noChangeShapeType="1"/>
            </p:cNvSpPr>
            <p:nvPr/>
          </p:nvSpPr>
          <p:spPr bwMode="auto">
            <a:xfrm>
              <a:off x="5076996" y="1813575"/>
              <a:ext cx="97902" cy="2107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0" name="Line 1353"/>
            <p:cNvSpPr>
              <a:spLocks noChangeShapeType="1"/>
            </p:cNvSpPr>
            <p:nvPr/>
          </p:nvSpPr>
          <p:spPr bwMode="auto">
            <a:xfrm>
              <a:off x="5076996" y="1859801"/>
              <a:ext cx="93295" cy="2144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1" name="Freeform 1354"/>
            <p:cNvSpPr>
              <a:spLocks/>
            </p:cNvSpPr>
            <p:nvPr/>
          </p:nvSpPr>
          <p:spPr bwMode="auto">
            <a:xfrm>
              <a:off x="5105791" y="1757733"/>
              <a:ext cx="38393" cy="199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151" y="81"/>
                </a:cxn>
                <a:cxn ang="0">
                  <a:pos x="151" y="33"/>
                </a:cxn>
                <a:cxn ang="0">
                  <a:pos x="0" y="0"/>
                </a:cxn>
              </a:cxnLst>
              <a:rect l="0" t="0" r="r" b="b"/>
              <a:pathLst>
                <a:path w="152" h="82">
                  <a:moveTo>
                    <a:pt x="0" y="0"/>
                  </a:moveTo>
                  <a:lnTo>
                    <a:pt x="0" y="48"/>
                  </a:lnTo>
                  <a:lnTo>
                    <a:pt x="151" y="81"/>
                  </a:lnTo>
                  <a:lnTo>
                    <a:pt x="151" y="33"/>
                  </a:lnTo>
                  <a:lnTo>
                    <a:pt x="0" y="0"/>
                  </a:lnTo>
                </a:path>
              </a:pathLst>
            </a:custGeom>
            <a:solidFill>
              <a:srgbClr val="A9A9A9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2" name="Line 1355"/>
            <p:cNvSpPr>
              <a:spLocks noChangeShapeType="1"/>
            </p:cNvSpPr>
            <p:nvPr/>
          </p:nvSpPr>
          <p:spPr bwMode="auto">
            <a:xfrm>
              <a:off x="5090818" y="1760691"/>
              <a:ext cx="71411" cy="14793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3" name="Freeform 1356"/>
            <p:cNvSpPr>
              <a:spLocks/>
            </p:cNvSpPr>
            <p:nvPr/>
          </p:nvSpPr>
          <p:spPr bwMode="auto">
            <a:xfrm>
              <a:off x="5083907" y="1829107"/>
              <a:ext cx="86000" cy="37351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0"/>
                </a:cxn>
                <a:cxn ang="0">
                  <a:pos x="350" y="93"/>
                </a:cxn>
                <a:cxn ang="0">
                  <a:pos x="350" y="182"/>
                </a:cxn>
                <a:cxn ang="0">
                  <a:pos x="0" y="85"/>
                </a:cxn>
              </a:cxnLst>
              <a:rect l="0" t="0" r="r" b="b"/>
              <a:pathLst>
                <a:path w="351" h="183">
                  <a:moveTo>
                    <a:pt x="0" y="85"/>
                  </a:moveTo>
                  <a:lnTo>
                    <a:pt x="0" y="0"/>
                  </a:lnTo>
                  <a:lnTo>
                    <a:pt x="350" y="93"/>
                  </a:lnTo>
                  <a:lnTo>
                    <a:pt x="350" y="182"/>
                  </a:lnTo>
                  <a:lnTo>
                    <a:pt x="0" y="85"/>
                  </a:lnTo>
                </a:path>
              </a:pathLst>
            </a:custGeom>
            <a:solidFill>
              <a:srgbClr val="B2B2B2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4" name="Freeform 1357"/>
            <p:cNvSpPr>
              <a:spLocks/>
            </p:cNvSpPr>
            <p:nvPr/>
          </p:nvSpPr>
          <p:spPr bwMode="auto">
            <a:xfrm>
              <a:off x="5083907" y="1875334"/>
              <a:ext cx="86384" cy="41419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0"/>
                </a:cxn>
                <a:cxn ang="0">
                  <a:pos x="350" y="93"/>
                </a:cxn>
                <a:cxn ang="0">
                  <a:pos x="350" y="181"/>
                </a:cxn>
                <a:cxn ang="0">
                  <a:pos x="0" y="85"/>
                </a:cxn>
              </a:cxnLst>
              <a:rect l="0" t="0" r="r" b="b"/>
              <a:pathLst>
                <a:path w="351" h="182">
                  <a:moveTo>
                    <a:pt x="0" y="85"/>
                  </a:moveTo>
                  <a:lnTo>
                    <a:pt x="0" y="0"/>
                  </a:lnTo>
                  <a:lnTo>
                    <a:pt x="350" y="93"/>
                  </a:lnTo>
                  <a:lnTo>
                    <a:pt x="350" y="181"/>
                  </a:lnTo>
                  <a:lnTo>
                    <a:pt x="0" y="85"/>
                  </a:lnTo>
                </a:path>
              </a:pathLst>
            </a:custGeom>
            <a:solidFill>
              <a:srgbClr val="B2B2B2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5" name="Freeform 1358"/>
            <p:cNvSpPr>
              <a:spLocks/>
            </p:cNvSpPr>
            <p:nvPr/>
          </p:nvSpPr>
          <p:spPr bwMode="auto">
            <a:xfrm>
              <a:off x="5147639" y="1850926"/>
              <a:ext cx="13821" cy="702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53" y="15"/>
                </a:cxn>
                <a:cxn ang="0">
                  <a:pos x="53" y="29"/>
                </a:cxn>
                <a:cxn ang="0">
                  <a:pos x="0" y="14"/>
                </a:cxn>
              </a:cxnLst>
              <a:rect l="0" t="0" r="r" b="b"/>
              <a:pathLst>
                <a:path w="54" h="30">
                  <a:moveTo>
                    <a:pt x="0" y="14"/>
                  </a:moveTo>
                  <a:lnTo>
                    <a:pt x="0" y="0"/>
                  </a:lnTo>
                  <a:lnTo>
                    <a:pt x="53" y="15"/>
                  </a:lnTo>
                  <a:lnTo>
                    <a:pt x="53" y="29"/>
                  </a:lnTo>
                  <a:lnTo>
                    <a:pt x="0" y="14"/>
                  </a:lnTo>
                </a:path>
              </a:pathLst>
            </a:custGeom>
            <a:solidFill>
              <a:srgbClr val="3333CC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6" name="Freeform 1359"/>
            <p:cNvSpPr>
              <a:spLocks/>
            </p:cNvSpPr>
            <p:nvPr/>
          </p:nvSpPr>
          <p:spPr bwMode="auto">
            <a:xfrm>
              <a:off x="5149943" y="1897153"/>
              <a:ext cx="13438" cy="7396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0"/>
                </a:cxn>
                <a:cxn ang="0">
                  <a:pos x="53" y="16"/>
                </a:cxn>
                <a:cxn ang="0">
                  <a:pos x="53" y="31"/>
                </a:cxn>
                <a:cxn ang="0">
                  <a:pos x="0" y="15"/>
                </a:cxn>
              </a:cxnLst>
              <a:rect l="0" t="0" r="r" b="b"/>
              <a:pathLst>
                <a:path w="54" h="32">
                  <a:moveTo>
                    <a:pt x="0" y="15"/>
                  </a:moveTo>
                  <a:lnTo>
                    <a:pt x="0" y="0"/>
                  </a:lnTo>
                  <a:lnTo>
                    <a:pt x="53" y="16"/>
                  </a:lnTo>
                  <a:lnTo>
                    <a:pt x="53" y="31"/>
                  </a:lnTo>
                  <a:lnTo>
                    <a:pt x="0" y="15"/>
                  </a:lnTo>
                </a:path>
              </a:pathLst>
            </a:custGeom>
            <a:solidFill>
              <a:srgbClr val="3333CC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7" name="Freeform 1360"/>
            <p:cNvSpPr>
              <a:spLocks/>
            </p:cNvSpPr>
            <p:nvPr/>
          </p:nvSpPr>
          <p:spPr bwMode="auto">
            <a:xfrm>
              <a:off x="5082371" y="1786948"/>
              <a:ext cx="87536" cy="38461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0"/>
                </a:cxn>
                <a:cxn ang="0">
                  <a:pos x="350" y="93"/>
                </a:cxn>
                <a:cxn ang="0">
                  <a:pos x="350" y="181"/>
                </a:cxn>
                <a:cxn ang="0">
                  <a:pos x="0" y="85"/>
                </a:cxn>
              </a:cxnLst>
              <a:rect l="0" t="0" r="r" b="b"/>
              <a:pathLst>
                <a:path w="351" h="182">
                  <a:moveTo>
                    <a:pt x="0" y="85"/>
                  </a:moveTo>
                  <a:lnTo>
                    <a:pt x="0" y="0"/>
                  </a:lnTo>
                  <a:lnTo>
                    <a:pt x="350" y="93"/>
                  </a:lnTo>
                  <a:lnTo>
                    <a:pt x="350" y="181"/>
                  </a:lnTo>
                  <a:lnTo>
                    <a:pt x="0" y="85"/>
                  </a:lnTo>
                </a:path>
              </a:pathLst>
            </a:custGeom>
            <a:solidFill>
              <a:srgbClr val="B2B2B2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" name="Freeform 1361"/>
            <p:cNvSpPr>
              <a:spLocks/>
            </p:cNvSpPr>
            <p:nvPr/>
          </p:nvSpPr>
          <p:spPr bwMode="auto">
            <a:xfrm>
              <a:off x="5146872" y="1807658"/>
              <a:ext cx="13438" cy="702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53" y="15"/>
                </a:cxn>
                <a:cxn ang="0">
                  <a:pos x="53" y="29"/>
                </a:cxn>
                <a:cxn ang="0">
                  <a:pos x="0" y="14"/>
                </a:cxn>
              </a:cxnLst>
              <a:rect l="0" t="0" r="r" b="b"/>
              <a:pathLst>
                <a:path w="54" h="30">
                  <a:moveTo>
                    <a:pt x="0" y="14"/>
                  </a:moveTo>
                  <a:lnTo>
                    <a:pt x="0" y="0"/>
                  </a:lnTo>
                  <a:lnTo>
                    <a:pt x="53" y="15"/>
                  </a:lnTo>
                  <a:lnTo>
                    <a:pt x="53" y="29"/>
                  </a:lnTo>
                  <a:lnTo>
                    <a:pt x="0" y="14"/>
                  </a:lnTo>
                </a:path>
              </a:pathLst>
            </a:custGeom>
            <a:solidFill>
              <a:srgbClr val="3333CC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789" name="Gerade Verbindung 211"/>
            <p:cNvCxnSpPr/>
            <p:nvPr/>
          </p:nvCxnSpPr>
          <p:spPr>
            <a:xfrm flipH="1" flipV="1">
              <a:off x="5705872" y="2029181"/>
              <a:ext cx="144016" cy="432048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90" name="Gerade Verbindung 211"/>
            <p:cNvCxnSpPr>
              <a:stCxn id="763" idx="0"/>
            </p:cNvCxnSpPr>
            <p:nvPr/>
          </p:nvCxnSpPr>
          <p:spPr>
            <a:xfrm flipH="1" flipV="1">
              <a:off x="5885893" y="2016272"/>
              <a:ext cx="395444" cy="234026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91" name="Rectangle 790"/>
            <p:cNvSpPr/>
            <p:nvPr/>
          </p:nvSpPr>
          <p:spPr>
            <a:xfrm>
              <a:off x="5576881" y="953834"/>
              <a:ext cx="421590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REMS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2" name="Rectangle 791"/>
            <p:cNvSpPr/>
            <p:nvPr/>
          </p:nvSpPr>
          <p:spPr>
            <a:xfrm>
              <a:off x="5013966" y="1381109"/>
              <a:ext cx="249940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ESS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793" name="Gerade Verbindung 211"/>
            <p:cNvCxnSpPr/>
            <p:nvPr/>
          </p:nvCxnSpPr>
          <p:spPr>
            <a:xfrm flipH="1" flipV="1">
              <a:off x="5381836" y="1705145"/>
              <a:ext cx="504056" cy="319699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94" name="Straight Arrow Connector 793"/>
            <p:cNvCxnSpPr/>
            <p:nvPr/>
          </p:nvCxnSpPr>
          <p:spPr>
            <a:xfrm>
              <a:off x="6012160" y="1525125"/>
              <a:ext cx="0" cy="324036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sp>
          <p:nvSpPr>
            <p:cNvPr id="795" name="Rectangle 794"/>
            <p:cNvSpPr/>
            <p:nvPr/>
          </p:nvSpPr>
          <p:spPr>
            <a:xfrm>
              <a:off x="6062912" y="1575072"/>
              <a:ext cx="299762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S&amp;C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796" name="Straight Arrow Connector 795"/>
            <p:cNvCxnSpPr/>
            <p:nvPr/>
          </p:nvCxnSpPr>
          <p:spPr>
            <a:xfrm flipH="1" flipV="1">
              <a:off x="5417840" y="1921169"/>
              <a:ext cx="239944" cy="127471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sp>
          <p:nvSpPr>
            <p:cNvPr id="797" name="Rectangle 796"/>
            <p:cNvSpPr/>
            <p:nvPr/>
          </p:nvSpPr>
          <p:spPr>
            <a:xfrm>
              <a:off x="5267526" y="1974129"/>
              <a:ext cx="312586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ABD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5517268" y="1586439"/>
              <a:ext cx="290144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BDF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799" name="Straight Arrow Connector 798"/>
            <p:cNvCxnSpPr/>
            <p:nvPr/>
          </p:nvCxnSpPr>
          <p:spPr>
            <a:xfrm flipH="1" flipV="1">
              <a:off x="5436096" y="1696045"/>
              <a:ext cx="360040" cy="23040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800" name="Gerade Verbindung 211"/>
            <p:cNvCxnSpPr/>
            <p:nvPr/>
          </p:nvCxnSpPr>
          <p:spPr>
            <a:xfrm flipH="1" flipV="1">
              <a:off x="5345832" y="2497233"/>
              <a:ext cx="396044" cy="313793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801" name="Rectangle 800"/>
            <p:cNvSpPr/>
            <p:nvPr/>
          </p:nvSpPr>
          <p:spPr>
            <a:xfrm rot="19031072">
              <a:off x="7365263" y="1317999"/>
              <a:ext cx="129614" cy="518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02" name="Straight Arrow Connector 801"/>
            <p:cNvCxnSpPr/>
            <p:nvPr/>
          </p:nvCxnSpPr>
          <p:spPr>
            <a:xfrm rot="19031072" flipV="1">
              <a:off x="7268069" y="1343919"/>
              <a:ext cx="324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cxnSp>
          <p:nvCxnSpPr>
            <p:cNvPr id="803" name="Gerade Verbindung 162"/>
            <p:cNvCxnSpPr/>
            <p:nvPr/>
          </p:nvCxnSpPr>
          <p:spPr>
            <a:xfrm>
              <a:off x="7110028" y="3249560"/>
              <a:ext cx="1116108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sp>
          <p:nvSpPr>
            <p:cNvPr id="804" name="Freeform 106"/>
            <p:cNvSpPr>
              <a:spLocks/>
            </p:cNvSpPr>
            <p:nvPr/>
          </p:nvSpPr>
          <p:spPr bwMode="auto">
            <a:xfrm>
              <a:off x="6715343" y="2933618"/>
              <a:ext cx="408333" cy="559202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94" y="337"/>
                </a:cxn>
                <a:cxn ang="0">
                  <a:pos x="183" y="309"/>
                </a:cxn>
                <a:cxn ang="0">
                  <a:pos x="184" y="169"/>
                </a:cxn>
                <a:cxn ang="0">
                  <a:pos x="183" y="34"/>
                </a:cxn>
                <a:cxn ang="0">
                  <a:pos x="102" y="0"/>
                </a:cxn>
                <a:cxn ang="0">
                  <a:pos x="1" y="31"/>
                </a:cxn>
                <a:cxn ang="0">
                  <a:pos x="0" y="162"/>
                </a:cxn>
                <a:cxn ang="0">
                  <a:pos x="0" y="309"/>
                </a:cxn>
              </a:cxnLst>
              <a:rect l="0" t="0" r="r" b="b"/>
              <a:pathLst>
                <a:path w="184" h="337">
                  <a:moveTo>
                    <a:pt x="0" y="309"/>
                  </a:moveTo>
                  <a:cubicBezTo>
                    <a:pt x="15" y="336"/>
                    <a:pt x="64" y="337"/>
                    <a:pt x="94" y="337"/>
                  </a:cubicBezTo>
                  <a:cubicBezTo>
                    <a:pt x="124" y="337"/>
                    <a:pt x="168" y="337"/>
                    <a:pt x="183" y="309"/>
                  </a:cubicBezTo>
                  <a:lnTo>
                    <a:pt x="184" y="169"/>
                  </a:lnTo>
                  <a:lnTo>
                    <a:pt x="183" y="34"/>
                  </a:lnTo>
                  <a:cubicBezTo>
                    <a:pt x="169" y="6"/>
                    <a:pt x="133" y="0"/>
                    <a:pt x="102" y="0"/>
                  </a:cubicBezTo>
                  <a:cubicBezTo>
                    <a:pt x="72" y="0"/>
                    <a:pt x="18" y="4"/>
                    <a:pt x="1" y="31"/>
                  </a:cubicBezTo>
                  <a:lnTo>
                    <a:pt x="0" y="162"/>
                  </a:lnTo>
                  <a:lnTo>
                    <a:pt x="0" y="309"/>
                  </a:lnTo>
                  <a:close/>
                </a:path>
              </a:pathLst>
            </a:custGeom>
            <a:gradFill rotWithShape="1">
              <a:gsLst>
                <a:gs pos="0">
                  <a:srgbClr val="FF8F8F"/>
                </a:gs>
                <a:gs pos="50000">
                  <a:srgbClr val="FF8F8F">
                    <a:gamma/>
                    <a:tint val="19216"/>
                    <a:invGamma/>
                  </a:srgbClr>
                </a:gs>
                <a:gs pos="100000">
                  <a:srgbClr val="FF8F8F"/>
                </a:gs>
              </a:gsLst>
              <a:lin ang="0" scaled="1"/>
            </a:gradFill>
            <a:ln w="9525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5" name="Rectangle 109"/>
            <p:cNvSpPr>
              <a:spLocks noChangeArrowheads="1"/>
            </p:cNvSpPr>
            <p:nvPr/>
          </p:nvSpPr>
          <p:spPr bwMode="auto">
            <a:xfrm rot="16200000">
              <a:off x="6707189" y="3085972"/>
              <a:ext cx="425955" cy="253403"/>
            </a:xfrm>
            <a:prstGeom prst="rect">
              <a:avLst/>
            </a:prstGeom>
            <a:solidFill>
              <a:sysClr val="window" lastClr="FFFFFF"/>
            </a:solidFill>
            <a:ln w="952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9" name="Group 118"/>
            <p:cNvGrpSpPr>
              <a:grpSpLocks/>
            </p:cNvGrpSpPr>
            <p:nvPr/>
          </p:nvGrpSpPr>
          <p:grpSpPr bwMode="auto">
            <a:xfrm>
              <a:off x="6783617" y="3015531"/>
              <a:ext cx="242899" cy="132155"/>
              <a:chOff x="2777" y="981"/>
              <a:chExt cx="93" cy="82"/>
            </a:xfrm>
          </p:grpSpPr>
          <p:sp>
            <p:nvSpPr>
              <p:cNvPr id="864" name="AutoShape 114"/>
              <p:cNvSpPr>
                <a:spLocks noChangeArrowheads="1"/>
              </p:cNvSpPr>
              <p:nvPr/>
            </p:nvSpPr>
            <p:spPr bwMode="auto">
              <a:xfrm rot="5400000">
                <a:off x="2786" y="972"/>
                <a:ext cx="76" cy="93"/>
              </a:xfrm>
              <a:prstGeom prst="moon">
                <a:avLst>
                  <a:gd name="adj" fmla="val 87500"/>
                </a:avLst>
              </a:prstGeom>
              <a:solidFill>
                <a:sysClr val="window" lastClr="FFFFFF"/>
              </a:solidFill>
              <a:ln w="9525" algn="ctr">
                <a:solidFill>
                  <a:srgbClr val="C0504D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5" name="Oval 116"/>
              <p:cNvSpPr>
                <a:spLocks noChangeArrowheads="1"/>
              </p:cNvSpPr>
              <p:nvPr/>
            </p:nvSpPr>
            <p:spPr bwMode="auto">
              <a:xfrm>
                <a:off x="2781" y="1034"/>
                <a:ext cx="88" cy="29"/>
              </a:xfrm>
              <a:prstGeom prst="ellipse">
                <a:avLst/>
              </a:prstGeom>
              <a:solidFill>
                <a:sysClr val="window" lastClr="FFFFFF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07" name="Line 110"/>
            <p:cNvSpPr>
              <a:spLocks noChangeShapeType="1"/>
            </p:cNvSpPr>
            <p:nvPr/>
          </p:nvSpPr>
          <p:spPr bwMode="auto">
            <a:xfrm rot="16200000">
              <a:off x="6924105" y="3018267"/>
              <a:ext cx="0" cy="24027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8" name="Text Box 108"/>
            <p:cNvSpPr txBox="1">
              <a:spLocks noChangeArrowheads="1"/>
            </p:cNvSpPr>
            <p:nvPr/>
          </p:nvSpPr>
          <p:spPr bwMode="auto">
            <a:xfrm>
              <a:off x="6799373" y="3371587"/>
              <a:ext cx="86656" cy="37135"/>
            </a:xfrm>
            <a:prstGeom prst="rect">
              <a:avLst/>
            </a:prstGeom>
            <a:solidFill>
              <a:sysClr val="window" lastClr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Solar</a:t>
              </a:r>
            </a:p>
          </p:txBody>
        </p:sp>
        <p:grpSp>
          <p:nvGrpSpPr>
            <p:cNvPr id="20" name="Group 129"/>
            <p:cNvGrpSpPr>
              <a:grpSpLocks/>
            </p:cNvGrpSpPr>
            <p:nvPr/>
          </p:nvGrpSpPr>
          <p:grpSpPr bwMode="auto">
            <a:xfrm rot="1922030">
              <a:off x="6924107" y="3026451"/>
              <a:ext cx="70900" cy="92836"/>
              <a:chOff x="2367" y="845"/>
              <a:chExt cx="27" cy="58"/>
            </a:xfrm>
          </p:grpSpPr>
          <p:sp>
            <p:nvSpPr>
              <p:cNvPr id="862" name="AutoShape 125"/>
              <p:cNvSpPr>
                <a:spLocks noChangeArrowheads="1"/>
              </p:cNvSpPr>
              <p:nvPr/>
            </p:nvSpPr>
            <p:spPr bwMode="auto">
              <a:xfrm flipH="1">
                <a:off x="2367" y="845"/>
                <a:ext cx="27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3" name="Line 127"/>
              <p:cNvSpPr>
                <a:spLocks noChangeShapeType="1"/>
              </p:cNvSpPr>
              <p:nvPr/>
            </p:nvSpPr>
            <p:spPr bwMode="auto">
              <a:xfrm flipH="1">
                <a:off x="2383" y="862"/>
                <a:ext cx="0" cy="41"/>
              </a:xfrm>
              <a:prstGeom prst="line">
                <a:avLst/>
              </a:prstGeom>
              <a:noFill/>
              <a:ln w="9525">
                <a:solidFill>
                  <a:srgbClr val="DE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10" name="Rectangle 294"/>
            <p:cNvSpPr>
              <a:spLocks noChangeArrowheads="1"/>
            </p:cNvSpPr>
            <p:nvPr/>
          </p:nvSpPr>
          <p:spPr bwMode="auto">
            <a:xfrm>
              <a:off x="6790182" y="3363941"/>
              <a:ext cx="256029" cy="60071"/>
            </a:xfrm>
            <a:prstGeom prst="rect">
              <a:avLst/>
            </a:prstGeom>
            <a:noFill/>
            <a:ln w="9525" algn="ctr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1" name="Rectangle 295"/>
            <p:cNvSpPr>
              <a:spLocks noChangeArrowheads="1"/>
            </p:cNvSpPr>
            <p:nvPr/>
          </p:nvSpPr>
          <p:spPr bwMode="auto">
            <a:xfrm>
              <a:off x="6790182" y="3301687"/>
              <a:ext cx="256029" cy="60071"/>
            </a:xfrm>
            <a:prstGeom prst="rect">
              <a:avLst/>
            </a:prstGeom>
            <a:noFill/>
            <a:ln w="9525" algn="ctr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2" name="Rectangle 296"/>
            <p:cNvSpPr>
              <a:spLocks noChangeArrowheads="1"/>
            </p:cNvSpPr>
            <p:nvPr/>
          </p:nvSpPr>
          <p:spPr bwMode="auto">
            <a:xfrm>
              <a:off x="6790182" y="3239432"/>
              <a:ext cx="256029" cy="60071"/>
            </a:xfrm>
            <a:prstGeom prst="rect">
              <a:avLst/>
            </a:prstGeom>
            <a:noFill/>
            <a:ln w="9525" algn="ctr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3" name="Rectangle 297"/>
            <p:cNvSpPr>
              <a:spLocks noChangeArrowheads="1"/>
            </p:cNvSpPr>
            <p:nvPr/>
          </p:nvSpPr>
          <p:spPr bwMode="auto">
            <a:xfrm>
              <a:off x="6790182" y="3177177"/>
              <a:ext cx="256029" cy="60071"/>
            </a:xfrm>
            <a:prstGeom prst="rect">
              <a:avLst/>
            </a:prstGeom>
            <a:noFill/>
            <a:ln w="9525" algn="ctr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4" name="Line 298"/>
            <p:cNvSpPr>
              <a:spLocks noChangeShapeType="1"/>
            </p:cNvSpPr>
            <p:nvPr/>
          </p:nvSpPr>
          <p:spPr bwMode="auto">
            <a:xfrm flipV="1">
              <a:off x="6954303" y="3138950"/>
              <a:ext cx="0" cy="286154"/>
            </a:xfrm>
            <a:prstGeom prst="line">
              <a:avLst/>
            </a:prstGeom>
            <a:noFill/>
            <a:ln w="9525">
              <a:solidFill>
                <a:srgbClr val="C0504D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5" name="Freeform 438"/>
            <p:cNvSpPr>
              <a:spLocks/>
            </p:cNvSpPr>
            <p:nvPr/>
          </p:nvSpPr>
          <p:spPr bwMode="auto">
            <a:xfrm>
              <a:off x="5132417" y="3164605"/>
              <a:ext cx="66156" cy="494984"/>
            </a:xfrm>
            <a:custGeom>
              <a:avLst/>
              <a:gdLst/>
              <a:ahLst/>
              <a:cxnLst>
                <a:cxn ang="0">
                  <a:pos x="0" y="766"/>
                </a:cxn>
                <a:cxn ang="0">
                  <a:pos x="108" y="0"/>
                </a:cxn>
              </a:cxnLst>
              <a:rect l="0" t="0" r="r" b="b"/>
              <a:pathLst>
                <a:path w="108" h="766">
                  <a:moveTo>
                    <a:pt x="0" y="766"/>
                  </a:moveTo>
                  <a:lnTo>
                    <a:pt x="108" y="0"/>
                  </a:lnTo>
                </a:path>
              </a:pathLst>
            </a:custGeom>
            <a:noFill/>
            <a:ln w="28575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6" name="Freeform 439"/>
            <p:cNvSpPr>
              <a:spLocks/>
            </p:cNvSpPr>
            <p:nvPr/>
          </p:nvSpPr>
          <p:spPr bwMode="auto">
            <a:xfrm>
              <a:off x="5237375" y="3169992"/>
              <a:ext cx="48345" cy="489597"/>
            </a:xfrm>
            <a:custGeom>
              <a:avLst/>
              <a:gdLst/>
              <a:ahLst/>
              <a:cxnLst>
                <a:cxn ang="0">
                  <a:pos x="80" y="758"/>
                </a:cxn>
                <a:cxn ang="0">
                  <a:pos x="0" y="0"/>
                </a:cxn>
              </a:cxnLst>
              <a:rect l="0" t="0" r="r" b="b"/>
              <a:pathLst>
                <a:path w="80" h="758">
                  <a:moveTo>
                    <a:pt x="80" y="758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1" name="Group 440"/>
            <p:cNvGrpSpPr>
              <a:grpSpLocks/>
            </p:cNvGrpSpPr>
            <p:nvPr/>
          </p:nvGrpSpPr>
          <p:grpSpPr bwMode="auto">
            <a:xfrm>
              <a:off x="5147683" y="3441726"/>
              <a:ext cx="127223" cy="119107"/>
              <a:chOff x="2232" y="3455"/>
              <a:chExt cx="209" cy="184"/>
            </a:xfrm>
          </p:grpSpPr>
          <p:sp>
            <p:nvSpPr>
              <p:cNvPr id="860" name="Line 441"/>
              <p:cNvSpPr>
                <a:spLocks noChangeShapeType="1"/>
              </p:cNvSpPr>
              <p:nvPr/>
            </p:nvSpPr>
            <p:spPr bwMode="auto">
              <a:xfrm>
                <a:off x="2257" y="3455"/>
                <a:ext cx="184" cy="18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1" name="Freeform 442"/>
              <p:cNvSpPr>
                <a:spLocks/>
              </p:cNvSpPr>
              <p:nvPr/>
            </p:nvSpPr>
            <p:spPr bwMode="auto">
              <a:xfrm>
                <a:off x="2232" y="3469"/>
                <a:ext cx="180" cy="154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0" y="154"/>
                  </a:cxn>
                </a:cxnLst>
                <a:rect l="0" t="0" r="r" b="b"/>
                <a:pathLst>
                  <a:path w="180" h="154">
                    <a:moveTo>
                      <a:pt x="180" y="0"/>
                    </a:moveTo>
                    <a:lnTo>
                      <a:pt x="0" y="154"/>
                    </a:lnTo>
                  </a:path>
                </a:pathLst>
              </a:custGeom>
              <a:noFill/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2" name="Group 443"/>
            <p:cNvGrpSpPr>
              <a:grpSpLocks/>
            </p:cNvGrpSpPr>
            <p:nvPr/>
          </p:nvGrpSpPr>
          <p:grpSpPr bwMode="auto">
            <a:xfrm>
              <a:off x="5172492" y="3335187"/>
              <a:ext cx="85239" cy="83196"/>
              <a:chOff x="2237" y="3455"/>
              <a:chExt cx="204" cy="184"/>
            </a:xfrm>
          </p:grpSpPr>
          <p:sp>
            <p:nvSpPr>
              <p:cNvPr id="858" name="Line 444"/>
              <p:cNvSpPr>
                <a:spLocks noChangeShapeType="1"/>
              </p:cNvSpPr>
              <p:nvPr/>
            </p:nvSpPr>
            <p:spPr bwMode="auto">
              <a:xfrm>
                <a:off x="2257" y="3455"/>
                <a:ext cx="184" cy="18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9" name="Freeform 858"/>
              <p:cNvSpPr>
                <a:spLocks/>
              </p:cNvSpPr>
              <p:nvPr/>
            </p:nvSpPr>
            <p:spPr bwMode="auto">
              <a:xfrm>
                <a:off x="2237" y="3484"/>
                <a:ext cx="180" cy="154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0" y="154"/>
                  </a:cxn>
                </a:cxnLst>
                <a:rect l="0" t="0" r="r" b="b"/>
                <a:pathLst>
                  <a:path w="180" h="154">
                    <a:moveTo>
                      <a:pt x="180" y="0"/>
                    </a:moveTo>
                    <a:lnTo>
                      <a:pt x="0" y="154"/>
                    </a:lnTo>
                  </a:path>
                </a:pathLst>
              </a:custGeom>
              <a:noFill/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3" name="Group 446"/>
            <p:cNvGrpSpPr>
              <a:grpSpLocks/>
            </p:cNvGrpSpPr>
            <p:nvPr/>
          </p:nvGrpSpPr>
          <p:grpSpPr bwMode="auto">
            <a:xfrm>
              <a:off x="5188394" y="3232240"/>
              <a:ext cx="56614" cy="57459"/>
              <a:chOff x="2237" y="3455"/>
              <a:chExt cx="204" cy="184"/>
            </a:xfrm>
          </p:grpSpPr>
          <p:sp>
            <p:nvSpPr>
              <p:cNvPr id="856" name="Line 447"/>
              <p:cNvSpPr>
                <a:spLocks noChangeShapeType="1"/>
              </p:cNvSpPr>
              <p:nvPr/>
            </p:nvSpPr>
            <p:spPr bwMode="auto">
              <a:xfrm>
                <a:off x="2257" y="3455"/>
                <a:ext cx="184" cy="184"/>
              </a:xfrm>
              <a:prstGeom prst="line">
                <a:avLst/>
              </a:prstGeom>
              <a:noFill/>
              <a:ln w="635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7" name="Freeform 448"/>
              <p:cNvSpPr>
                <a:spLocks/>
              </p:cNvSpPr>
              <p:nvPr/>
            </p:nvSpPr>
            <p:spPr bwMode="auto">
              <a:xfrm>
                <a:off x="2237" y="3469"/>
                <a:ext cx="180" cy="154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0" y="154"/>
                  </a:cxn>
                </a:cxnLst>
                <a:rect l="0" t="0" r="r" b="b"/>
                <a:pathLst>
                  <a:path w="180" h="154">
                    <a:moveTo>
                      <a:pt x="180" y="0"/>
                    </a:moveTo>
                    <a:lnTo>
                      <a:pt x="0" y="154"/>
                    </a:lnTo>
                  </a:path>
                </a:pathLst>
              </a:custGeom>
              <a:noFill/>
              <a:ln w="63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4" name="Group 449"/>
            <p:cNvGrpSpPr>
              <a:grpSpLocks/>
            </p:cNvGrpSpPr>
            <p:nvPr/>
          </p:nvGrpSpPr>
          <p:grpSpPr bwMode="auto">
            <a:xfrm>
              <a:off x="5195392" y="3149642"/>
              <a:ext cx="46436" cy="20949"/>
              <a:chOff x="1847" y="180"/>
              <a:chExt cx="76" cy="32"/>
            </a:xfrm>
          </p:grpSpPr>
          <p:sp>
            <p:nvSpPr>
              <p:cNvPr id="854" name="Line 450"/>
              <p:cNvSpPr>
                <a:spLocks noChangeShapeType="1"/>
              </p:cNvSpPr>
              <p:nvPr/>
            </p:nvSpPr>
            <p:spPr bwMode="auto">
              <a:xfrm flipH="1">
                <a:off x="1847" y="180"/>
                <a:ext cx="38" cy="2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5" name="Line 451"/>
              <p:cNvSpPr>
                <a:spLocks noChangeShapeType="1"/>
              </p:cNvSpPr>
              <p:nvPr/>
            </p:nvSpPr>
            <p:spPr bwMode="auto">
              <a:xfrm>
                <a:off x="1889" y="182"/>
                <a:ext cx="34" cy="3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5" name="Group 452"/>
            <p:cNvGrpSpPr>
              <a:grpSpLocks/>
            </p:cNvGrpSpPr>
            <p:nvPr/>
          </p:nvGrpSpPr>
          <p:grpSpPr bwMode="auto">
            <a:xfrm>
              <a:off x="5148955" y="3275933"/>
              <a:ext cx="135492" cy="26934"/>
              <a:chOff x="1770" y="376"/>
              <a:chExt cx="222" cy="41"/>
            </a:xfrm>
          </p:grpSpPr>
          <p:sp>
            <p:nvSpPr>
              <p:cNvPr id="851" name="Line 453"/>
              <p:cNvSpPr>
                <a:spLocks noChangeShapeType="1"/>
              </p:cNvSpPr>
              <p:nvPr/>
            </p:nvSpPr>
            <p:spPr bwMode="auto">
              <a:xfrm flipV="1">
                <a:off x="1770" y="376"/>
                <a:ext cx="222" cy="4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2" name="Freeform 454"/>
              <p:cNvSpPr>
                <a:spLocks/>
              </p:cNvSpPr>
              <p:nvPr/>
            </p:nvSpPr>
            <p:spPr bwMode="auto">
              <a:xfrm>
                <a:off x="1771" y="379"/>
                <a:ext cx="27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3" name="Freeform 455"/>
              <p:cNvSpPr>
                <a:spLocks/>
              </p:cNvSpPr>
              <p:nvPr/>
            </p:nvSpPr>
            <p:spPr bwMode="auto">
              <a:xfrm flipH="1">
                <a:off x="1963" y="378"/>
                <a:ext cx="27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6" name="Group 456"/>
            <p:cNvGrpSpPr>
              <a:grpSpLocks/>
            </p:cNvGrpSpPr>
            <p:nvPr/>
          </p:nvGrpSpPr>
          <p:grpSpPr bwMode="auto">
            <a:xfrm>
              <a:off x="5158497" y="3197525"/>
              <a:ext cx="120225" cy="27532"/>
              <a:chOff x="1785" y="254"/>
              <a:chExt cx="198" cy="43"/>
            </a:xfrm>
          </p:grpSpPr>
          <p:sp>
            <p:nvSpPr>
              <p:cNvPr id="848" name="Freeform 457"/>
              <p:cNvSpPr>
                <a:spLocks/>
              </p:cNvSpPr>
              <p:nvPr/>
            </p:nvSpPr>
            <p:spPr bwMode="auto">
              <a:xfrm flipH="1">
                <a:off x="1786" y="260"/>
                <a:ext cx="27" cy="3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9" name="Freeform 458"/>
              <p:cNvSpPr>
                <a:spLocks/>
              </p:cNvSpPr>
              <p:nvPr/>
            </p:nvSpPr>
            <p:spPr bwMode="auto">
              <a:xfrm>
                <a:off x="1953" y="259"/>
                <a:ext cx="27" cy="3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0" name="Line 459"/>
              <p:cNvSpPr>
                <a:spLocks noChangeShapeType="1"/>
              </p:cNvSpPr>
              <p:nvPr/>
            </p:nvSpPr>
            <p:spPr bwMode="auto">
              <a:xfrm flipV="1">
                <a:off x="1785" y="254"/>
                <a:ext cx="198" cy="3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7" name="Group 460"/>
            <p:cNvGrpSpPr>
              <a:grpSpLocks/>
            </p:cNvGrpSpPr>
            <p:nvPr/>
          </p:nvGrpSpPr>
          <p:grpSpPr bwMode="auto">
            <a:xfrm>
              <a:off x="5202389" y="3151438"/>
              <a:ext cx="32442" cy="17956"/>
              <a:chOff x="1847" y="180"/>
              <a:chExt cx="76" cy="32"/>
            </a:xfrm>
          </p:grpSpPr>
          <p:sp>
            <p:nvSpPr>
              <p:cNvPr id="846" name="Line 461"/>
              <p:cNvSpPr>
                <a:spLocks noChangeShapeType="1"/>
              </p:cNvSpPr>
              <p:nvPr/>
            </p:nvSpPr>
            <p:spPr bwMode="auto">
              <a:xfrm flipH="1">
                <a:off x="1847" y="180"/>
                <a:ext cx="38" cy="2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7" name="Line 462"/>
              <p:cNvSpPr>
                <a:spLocks noChangeShapeType="1"/>
              </p:cNvSpPr>
              <p:nvPr/>
            </p:nvSpPr>
            <p:spPr bwMode="auto">
              <a:xfrm>
                <a:off x="1889" y="182"/>
                <a:ext cx="34" cy="3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8" name="Group 463"/>
            <p:cNvGrpSpPr>
              <a:grpSpLocks/>
            </p:cNvGrpSpPr>
            <p:nvPr/>
          </p:nvGrpSpPr>
          <p:grpSpPr bwMode="auto">
            <a:xfrm>
              <a:off x="5130508" y="3374690"/>
              <a:ext cx="163481" cy="26335"/>
              <a:chOff x="1770" y="376"/>
              <a:chExt cx="222" cy="41"/>
            </a:xfrm>
          </p:grpSpPr>
          <p:sp>
            <p:nvSpPr>
              <p:cNvPr id="843" name="Line 464"/>
              <p:cNvSpPr>
                <a:spLocks noChangeShapeType="1"/>
              </p:cNvSpPr>
              <p:nvPr/>
            </p:nvSpPr>
            <p:spPr bwMode="auto">
              <a:xfrm flipV="1">
                <a:off x="1770" y="376"/>
                <a:ext cx="222" cy="4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4" name="Freeform 465"/>
              <p:cNvSpPr>
                <a:spLocks/>
              </p:cNvSpPr>
              <p:nvPr/>
            </p:nvSpPr>
            <p:spPr bwMode="auto">
              <a:xfrm>
                <a:off x="1771" y="379"/>
                <a:ext cx="27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5" name="Freeform 466"/>
              <p:cNvSpPr>
                <a:spLocks/>
              </p:cNvSpPr>
              <p:nvPr/>
            </p:nvSpPr>
            <p:spPr bwMode="auto">
              <a:xfrm flipH="1">
                <a:off x="1963" y="378"/>
                <a:ext cx="27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25" name="Freeform 467"/>
            <p:cNvSpPr>
              <a:spLocks/>
            </p:cNvSpPr>
            <p:nvPr/>
          </p:nvSpPr>
          <p:spPr bwMode="auto">
            <a:xfrm>
              <a:off x="5039544" y="3402820"/>
              <a:ext cx="252537" cy="19153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58" y="27"/>
                </a:cxn>
                <a:cxn ang="0">
                  <a:pos x="103" y="20"/>
                </a:cxn>
                <a:cxn ang="0">
                  <a:pos x="136" y="6"/>
                </a:cxn>
                <a:cxn ang="0">
                  <a:pos x="149" y="0"/>
                </a:cxn>
                <a:cxn ang="0">
                  <a:pos x="162" y="5"/>
                </a:cxn>
                <a:cxn ang="0">
                  <a:pos x="223" y="23"/>
                </a:cxn>
                <a:cxn ang="0">
                  <a:pos x="302" y="26"/>
                </a:cxn>
                <a:cxn ang="0">
                  <a:pos x="415" y="6"/>
                </a:cxn>
              </a:cxnLst>
              <a:rect l="0" t="0" r="r" b="b"/>
              <a:pathLst>
                <a:path w="415" h="29">
                  <a:moveTo>
                    <a:pt x="0" y="15"/>
                  </a:moveTo>
                  <a:cubicBezTo>
                    <a:pt x="10" y="17"/>
                    <a:pt x="41" y="26"/>
                    <a:pt x="58" y="27"/>
                  </a:cubicBezTo>
                  <a:cubicBezTo>
                    <a:pt x="75" y="28"/>
                    <a:pt x="90" y="23"/>
                    <a:pt x="103" y="20"/>
                  </a:cubicBezTo>
                  <a:cubicBezTo>
                    <a:pt x="116" y="17"/>
                    <a:pt x="128" y="9"/>
                    <a:pt x="136" y="6"/>
                  </a:cubicBezTo>
                  <a:cubicBezTo>
                    <a:pt x="144" y="3"/>
                    <a:pt x="145" y="0"/>
                    <a:pt x="149" y="0"/>
                  </a:cubicBezTo>
                  <a:cubicBezTo>
                    <a:pt x="153" y="0"/>
                    <a:pt x="150" y="1"/>
                    <a:pt x="162" y="5"/>
                  </a:cubicBezTo>
                  <a:cubicBezTo>
                    <a:pt x="174" y="9"/>
                    <a:pt x="200" y="20"/>
                    <a:pt x="223" y="23"/>
                  </a:cubicBezTo>
                  <a:cubicBezTo>
                    <a:pt x="246" y="26"/>
                    <a:pt x="270" y="29"/>
                    <a:pt x="302" y="26"/>
                  </a:cubicBezTo>
                  <a:cubicBezTo>
                    <a:pt x="334" y="23"/>
                    <a:pt x="392" y="10"/>
                    <a:pt x="415" y="6"/>
                  </a:cubicBezTo>
                </a:path>
              </a:pathLst>
            </a:custGeom>
            <a:noFill/>
            <a:ln w="3175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6" name="Freeform 468"/>
            <p:cNvSpPr>
              <a:spLocks/>
            </p:cNvSpPr>
            <p:nvPr/>
          </p:nvSpPr>
          <p:spPr bwMode="auto">
            <a:xfrm>
              <a:off x="5053538" y="3305260"/>
              <a:ext cx="257626" cy="1915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8" y="23"/>
                </a:cxn>
                <a:cxn ang="0">
                  <a:pos x="111" y="20"/>
                </a:cxn>
                <a:cxn ang="0">
                  <a:pos x="144" y="6"/>
                </a:cxn>
                <a:cxn ang="0">
                  <a:pos x="157" y="0"/>
                </a:cxn>
                <a:cxn ang="0">
                  <a:pos x="170" y="5"/>
                </a:cxn>
                <a:cxn ang="0">
                  <a:pos x="231" y="23"/>
                </a:cxn>
                <a:cxn ang="0">
                  <a:pos x="310" y="26"/>
                </a:cxn>
                <a:cxn ang="0">
                  <a:pos x="423" y="6"/>
                </a:cxn>
              </a:cxnLst>
              <a:rect l="0" t="0" r="r" b="b"/>
              <a:pathLst>
                <a:path w="423" h="29">
                  <a:moveTo>
                    <a:pt x="0" y="13"/>
                  </a:moveTo>
                  <a:cubicBezTo>
                    <a:pt x="6" y="15"/>
                    <a:pt x="20" y="22"/>
                    <a:pt x="38" y="23"/>
                  </a:cubicBezTo>
                  <a:cubicBezTo>
                    <a:pt x="56" y="24"/>
                    <a:pt x="93" y="23"/>
                    <a:pt x="111" y="20"/>
                  </a:cubicBezTo>
                  <a:cubicBezTo>
                    <a:pt x="129" y="17"/>
                    <a:pt x="136" y="9"/>
                    <a:pt x="144" y="6"/>
                  </a:cubicBezTo>
                  <a:cubicBezTo>
                    <a:pt x="152" y="3"/>
                    <a:pt x="153" y="0"/>
                    <a:pt x="157" y="0"/>
                  </a:cubicBezTo>
                  <a:cubicBezTo>
                    <a:pt x="161" y="0"/>
                    <a:pt x="158" y="1"/>
                    <a:pt x="170" y="5"/>
                  </a:cubicBezTo>
                  <a:cubicBezTo>
                    <a:pt x="182" y="9"/>
                    <a:pt x="208" y="20"/>
                    <a:pt x="231" y="23"/>
                  </a:cubicBezTo>
                  <a:cubicBezTo>
                    <a:pt x="254" y="26"/>
                    <a:pt x="278" y="29"/>
                    <a:pt x="310" y="26"/>
                  </a:cubicBezTo>
                  <a:cubicBezTo>
                    <a:pt x="342" y="23"/>
                    <a:pt x="400" y="10"/>
                    <a:pt x="423" y="6"/>
                  </a:cubicBezTo>
                </a:path>
              </a:pathLst>
            </a:custGeom>
            <a:noFill/>
            <a:ln w="2540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7" name="Freeform 469"/>
            <p:cNvSpPr>
              <a:spLocks/>
            </p:cNvSpPr>
            <p:nvPr/>
          </p:nvSpPr>
          <p:spPr bwMode="auto">
            <a:xfrm>
              <a:off x="5066261" y="3226254"/>
              <a:ext cx="267804" cy="1855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23"/>
                </a:cxn>
                <a:cxn ang="0">
                  <a:pos x="129" y="20"/>
                </a:cxn>
                <a:cxn ang="0">
                  <a:pos x="162" y="6"/>
                </a:cxn>
                <a:cxn ang="0">
                  <a:pos x="175" y="0"/>
                </a:cxn>
                <a:cxn ang="0">
                  <a:pos x="188" y="5"/>
                </a:cxn>
                <a:cxn ang="0">
                  <a:pos x="249" y="23"/>
                </a:cxn>
                <a:cxn ang="0">
                  <a:pos x="328" y="26"/>
                </a:cxn>
                <a:cxn ang="0">
                  <a:pos x="441" y="6"/>
                </a:cxn>
              </a:cxnLst>
              <a:rect l="0" t="0" r="r" b="b"/>
              <a:pathLst>
                <a:path w="441" h="29">
                  <a:moveTo>
                    <a:pt x="0" y="8"/>
                  </a:moveTo>
                  <a:cubicBezTo>
                    <a:pt x="9" y="10"/>
                    <a:pt x="35" y="21"/>
                    <a:pt x="56" y="23"/>
                  </a:cubicBezTo>
                  <a:cubicBezTo>
                    <a:pt x="77" y="25"/>
                    <a:pt x="111" y="23"/>
                    <a:pt x="129" y="20"/>
                  </a:cubicBezTo>
                  <a:cubicBezTo>
                    <a:pt x="147" y="17"/>
                    <a:pt x="154" y="9"/>
                    <a:pt x="162" y="6"/>
                  </a:cubicBezTo>
                  <a:cubicBezTo>
                    <a:pt x="170" y="3"/>
                    <a:pt x="171" y="0"/>
                    <a:pt x="175" y="0"/>
                  </a:cubicBezTo>
                  <a:cubicBezTo>
                    <a:pt x="179" y="0"/>
                    <a:pt x="176" y="1"/>
                    <a:pt x="188" y="5"/>
                  </a:cubicBezTo>
                  <a:cubicBezTo>
                    <a:pt x="200" y="9"/>
                    <a:pt x="226" y="20"/>
                    <a:pt x="249" y="23"/>
                  </a:cubicBezTo>
                  <a:cubicBezTo>
                    <a:pt x="272" y="26"/>
                    <a:pt x="296" y="29"/>
                    <a:pt x="328" y="26"/>
                  </a:cubicBezTo>
                  <a:cubicBezTo>
                    <a:pt x="360" y="23"/>
                    <a:pt x="418" y="10"/>
                    <a:pt x="441" y="6"/>
                  </a:cubicBezTo>
                </a:path>
              </a:pathLst>
            </a:custGeom>
            <a:noFill/>
            <a:ln w="1905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8" name="Freeform 470"/>
            <p:cNvSpPr>
              <a:spLocks/>
            </p:cNvSpPr>
            <p:nvPr/>
          </p:nvSpPr>
          <p:spPr bwMode="auto">
            <a:xfrm>
              <a:off x="5153408" y="3226852"/>
              <a:ext cx="222003" cy="1735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23"/>
                </a:cxn>
                <a:cxn ang="0">
                  <a:pos x="129" y="20"/>
                </a:cxn>
                <a:cxn ang="0">
                  <a:pos x="162" y="6"/>
                </a:cxn>
                <a:cxn ang="0">
                  <a:pos x="175" y="0"/>
                </a:cxn>
                <a:cxn ang="0">
                  <a:pos x="188" y="5"/>
                </a:cxn>
                <a:cxn ang="0">
                  <a:pos x="249" y="23"/>
                </a:cxn>
                <a:cxn ang="0">
                  <a:pos x="328" y="26"/>
                </a:cxn>
                <a:cxn ang="0">
                  <a:pos x="366" y="22"/>
                </a:cxn>
              </a:cxnLst>
              <a:rect l="0" t="0" r="r" b="b"/>
              <a:pathLst>
                <a:path w="366" h="26">
                  <a:moveTo>
                    <a:pt x="0" y="8"/>
                  </a:moveTo>
                  <a:cubicBezTo>
                    <a:pt x="9" y="10"/>
                    <a:pt x="35" y="21"/>
                    <a:pt x="56" y="23"/>
                  </a:cubicBezTo>
                  <a:cubicBezTo>
                    <a:pt x="77" y="25"/>
                    <a:pt x="111" y="23"/>
                    <a:pt x="129" y="20"/>
                  </a:cubicBezTo>
                  <a:cubicBezTo>
                    <a:pt x="147" y="17"/>
                    <a:pt x="154" y="9"/>
                    <a:pt x="162" y="6"/>
                  </a:cubicBezTo>
                  <a:cubicBezTo>
                    <a:pt x="170" y="3"/>
                    <a:pt x="171" y="0"/>
                    <a:pt x="175" y="0"/>
                  </a:cubicBezTo>
                  <a:cubicBezTo>
                    <a:pt x="179" y="0"/>
                    <a:pt x="176" y="1"/>
                    <a:pt x="188" y="5"/>
                  </a:cubicBezTo>
                  <a:cubicBezTo>
                    <a:pt x="200" y="9"/>
                    <a:pt x="226" y="20"/>
                    <a:pt x="249" y="23"/>
                  </a:cubicBezTo>
                  <a:cubicBezTo>
                    <a:pt x="272" y="26"/>
                    <a:pt x="309" y="26"/>
                    <a:pt x="328" y="26"/>
                  </a:cubicBezTo>
                  <a:cubicBezTo>
                    <a:pt x="347" y="26"/>
                    <a:pt x="360" y="23"/>
                    <a:pt x="366" y="22"/>
                  </a:cubicBezTo>
                </a:path>
              </a:pathLst>
            </a:custGeom>
            <a:noFill/>
            <a:ln w="1270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9" name="Freeform 471"/>
            <p:cNvSpPr>
              <a:spLocks/>
            </p:cNvSpPr>
            <p:nvPr/>
          </p:nvSpPr>
          <p:spPr bwMode="auto">
            <a:xfrm>
              <a:off x="5176944" y="3303464"/>
              <a:ext cx="220731" cy="1675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23"/>
                </a:cxn>
                <a:cxn ang="0">
                  <a:pos x="129" y="20"/>
                </a:cxn>
                <a:cxn ang="0">
                  <a:pos x="162" y="6"/>
                </a:cxn>
                <a:cxn ang="0">
                  <a:pos x="175" y="0"/>
                </a:cxn>
                <a:cxn ang="0">
                  <a:pos x="188" y="5"/>
                </a:cxn>
                <a:cxn ang="0">
                  <a:pos x="249" y="23"/>
                </a:cxn>
                <a:cxn ang="0">
                  <a:pos x="328" y="26"/>
                </a:cxn>
                <a:cxn ang="0">
                  <a:pos x="364" y="22"/>
                </a:cxn>
              </a:cxnLst>
              <a:rect l="0" t="0" r="r" b="b"/>
              <a:pathLst>
                <a:path w="364" h="26">
                  <a:moveTo>
                    <a:pt x="0" y="8"/>
                  </a:moveTo>
                  <a:cubicBezTo>
                    <a:pt x="9" y="10"/>
                    <a:pt x="35" y="21"/>
                    <a:pt x="56" y="23"/>
                  </a:cubicBezTo>
                  <a:cubicBezTo>
                    <a:pt x="77" y="25"/>
                    <a:pt x="111" y="23"/>
                    <a:pt x="129" y="20"/>
                  </a:cubicBezTo>
                  <a:cubicBezTo>
                    <a:pt x="147" y="17"/>
                    <a:pt x="154" y="9"/>
                    <a:pt x="162" y="6"/>
                  </a:cubicBezTo>
                  <a:cubicBezTo>
                    <a:pt x="170" y="3"/>
                    <a:pt x="171" y="0"/>
                    <a:pt x="175" y="0"/>
                  </a:cubicBezTo>
                  <a:cubicBezTo>
                    <a:pt x="179" y="0"/>
                    <a:pt x="176" y="1"/>
                    <a:pt x="188" y="5"/>
                  </a:cubicBezTo>
                  <a:cubicBezTo>
                    <a:pt x="200" y="9"/>
                    <a:pt x="226" y="20"/>
                    <a:pt x="249" y="23"/>
                  </a:cubicBezTo>
                  <a:cubicBezTo>
                    <a:pt x="272" y="26"/>
                    <a:pt x="309" y="26"/>
                    <a:pt x="328" y="26"/>
                  </a:cubicBezTo>
                  <a:cubicBezTo>
                    <a:pt x="347" y="26"/>
                    <a:pt x="357" y="23"/>
                    <a:pt x="364" y="22"/>
                  </a:cubicBezTo>
                </a:path>
              </a:pathLst>
            </a:custGeom>
            <a:noFill/>
            <a:ln w="1270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0" name="Freeform 472"/>
            <p:cNvSpPr>
              <a:spLocks/>
            </p:cNvSpPr>
            <p:nvPr/>
          </p:nvSpPr>
          <p:spPr bwMode="auto">
            <a:xfrm>
              <a:off x="5185214" y="3404017"/>
              <a:ext cx="214370" cy="1616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23"/>
                </a:cxn>
                <a:cxn ang="0">
                  <a:pos x="129" y="20"/>
                </a:cxn>
                <a:cxn ang="0">
                  <a:pos x="162" y="6"/>
                </a:cxn>
                <a:cxn ang="0">
                  <a:pos x="175" y="0"/>
                </a:cxn>
                <a:cxn ang="0">
                  <a:pos x="188" y="5"/>
                </a:cxn>
                <a:cxn ang="0">
                  <a:pos x="249" y="23"/>
                </a:cxn>
                <a:cxn ang="0">
                  <a:pos x="314" y="25"/>
                </a:cxn>
                <a:cxn ang="0">
                  <a:pos x="353" y="22"/>
                </a:cxn>
              </a:cxnLst>
              <a:rect l="0" t="0" r="r" b="b"/>
              <a:pathLst>
                <a:path w="353" h="26">
                  <a:moveTo>
                    <a:pt x="0" y="8"/>
                  </a:moveTo>
                  <a:cubicBezTo>
                    <a:pt x="9" y="10"/>
                    <a:pt x="35" y="21"/>
                    <a:pt x="56" y="23"/>
                  </a:cubicBezTo>
                  <a:cubicBezTo>
                    <a:pt x="77" y="25"/>
                    <a:pt x="111" y="23"/>
                    <a:pt x="129" y="20"/>
                  </a:cubicBezTo>
                  <a:cubicBezTo>
                    <a:pt x="147" y="17"/>
                    <a:pt x="154" y="9"/>
                    <a:pt x="162" y="6"/>
                  </a:cubicBezTo>
                  <a:cubicBezTo>
                    <a:pt x="170" y="3"/>
                    <a:pt x="171" y="0"/>
                    <a:pt x="175" y="0"/>
                  </a:cubicBezTo>
                  <a:cubicBezTo>
                    <a:pt x="179" y="0"/>
                    <a:pt x="176" y="1"/>
                    <a:pt x="188" y="5"/>
                  </a:cubicBezTo>
                  <a:cubicBezTo>
                    <a:pt x="200" y="9"/>
                    <a:pt x="228" y="20"/>
                    <a:pt x="249" y="23"/>
                  </a:cubicBezTo>
                  <a:cubicBezTo>
                    <a:pt x="270" y="26"/>
                    <a:pt x="297" y="25"/>
                    <a:pt x="314" y="25"/>
                  </a:cubicBezTo>
                  <a:cubicBezTo>
                    <a:pt x="331" y="25"/>
                    <a:pt x="345" y="23"/>
                    <a:pt x="353" y="22"/>
                  </a:cubicBezTo>
                </a:path>
              </a:pathLst>
            </a:custGeom>
            <a:noFill/>
            <a:ln w="1270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1" name="Rectangle 830"/>
            <p:cNvSpPr/>
            <p:nvPr/>
          </p:nvSpPr>
          <p:spPr>
            <a:xfrm>
              <a:off x="7508252" y="1310520"/>
              <a:ext cx="299762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S&amp;C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7341645" y="1792431"/>
              <a:ext cx="299762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S&amp;C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5012448" y="2233442"/>
              <a:ext cx="184346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3P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4" name="Line 354"/>
            <p:cNvSpPr>
              <a:spLocks noChangeShapeType="1"/>
            </p:cNvSpPr>
            <p:nvPr/>
          </p:nvSpPr>
          <p:spPr bwMode="auto">
            <a:xfrm>
              <a:off x="8459635" y="1413657"/>
              <a:ext cx="0" cy="1172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5" name="AutoShape 359"/>
            <p:cNvSpPr>
              <a:spLocks noChangeArrowheads="1"/>
            </p:cNvSpPr>
            <p:nvPr/>
          </p:nvSpPr>
          <p:spPr bwMode="auto">
            <a:xfrm>
              <a:off x="8474128" y="1423350"/>
              <a:ext cx="48917" cy="44060"/>
            </a:xfrm>
            <a:prstGeom prst="upArrow">
              <a:avLst>
                <a:gd name="adj1" fmla="val 49630"/>
                <a:gd name="adj2" fmla="val 56250"/>
              </a:avLst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6" name="AutoShape 360"/>
            <p:cNvSpPr>
              <a:spLocks noChangeArrowheads="1"/>
            </p:cNvSpPr>
            <p:nvPr/>
          </p:nvSpPr>
          <p:spPr bwMode="auto">
            <a:xfrm rot="10800000">
              <a:off x="8474128" y="1481510"/>
              <a:ext cx="48917" cy="44060"/>
            </a:xfrm>
            <a:prstGeom prst="upArrow">
              <a:avLst>
                <a:gd name="adj1" fmla="val 49630"/>
                <a:gd name="adj2" fmla="val 56250"/>
              </a:avLst>
            </a:prstGeom>
            <a:solidFill>
              <a:srgbClr val="C0504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9" name="Group 473"/>
            <p:cNvGrpSpPr/>
            <p:nvPr/>
          </p:nvGrpSpPr>
          <p:grpSpPr>
            <a:xfrm>
              <a:off x="6735314" y="1556792"/>
              <a:ext cx="475478" cy="336225"/>
              <a:chOff x="2488531" y="2209626"/>
              <a:chExt cx="475478" cy="336225"/>
            </a:xfrm>
          </p:grpSpPr>
          <p:sp>
            <p:nvSpPr>
              <p:cNvPr id="841" name="Rechteck 84"/>
              <p:cNvSpPr/>
              <p:nvPr/>
            </p:nvSpPr>
            <p:spPr>
              <a:xfrm>
                <a:off x="2537282" y="2260744"/>
                <a:ext cx="377976" cy="23398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EMS</a:t>
                </a:r>
                <a:endPara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2" name="Abgerundetes Rechteck 85"/>
              <p:cNvSpPr/>
              <p:nvPr/>
            </p:nvSpPr>
            <p:spPr>
              <a:xfrm>
                <a:off x="2488531" y="2209626"/>
                <a:ext cx="475478" cy="336225"/>
              </a:xfrm>
              <a:prstGeom prst="round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38" name="Rectangle 837"/>
            <p:cNvSpPr/>
            <p:nvPr/>
          </p:nvSpPr>
          <p:spPr>
            <a:xfrm>
              <a:off x="5316458" y="2278015"/>
              <a:ext cx="314189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PDD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839" name="Straight Arrow Connector 838"/>
            <p:cNvCxnSpPr/>
            <p:nvPr/>
          </p:nvCxnSpPr>
          <p:spPr>
            <a:xfrm flipH="1" flipV="1">
              <a:off x="5220072" y="2348880"/>
              <a:ext cx="250440" cy="202874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sp>
          <p:nvSpPr>
            <p:cNvPr id="840" name="Text Box 320"/>
            <p:cNvSpPr txBox="1">
              <a:spLocks noChangeArrowheads="1"/>
            </p:cNvSpPr>
            <p:nvPr/>
          </p:nvSpPr>
          <p:spPr bwMode="auto">
            <a:xfrm>
              <a:off x="6801441" y="3474820"/>
              <a:ext cx="235642" cy="215444"/>
            </a:xfrm>
            <a:prstGeom prst="rect">
              <a:avLst/>
            </a:prstGeom>
            <a:solidFill>
              <a:sysClr val="window" lastClr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SM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246690" cy="5544616"/>
          </a:xfrm>
        </p:spPr>
        <p:txBody>
          <a:bodyPr/>
          <a:lstStyle/>
          <a:p>
            <a:r>
              <a:rPr lang="en-GB" dirty="0" smtClean="0"/>
              <a:t>General Context: Smart Grid Security</a:t>
            </a:r>
          </a:p>
          <a:p>
            <a:pPr lvl="1"/>
            <a:r>
              <a:rPr lang="en-GB" dirty="0" smtClean="0"/>
              <a:t>Common Terminology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Description of the Scenario Environment</a:t>
            </a:r>
          </a:p>
          <a:p>
            <a:pPr lvl="1"/>
            <a:r>
              <a:rPr lang="en-GB" dirty="0" smtClean="0"/>
              <a:t>Case Overview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Tomorrow: Possible worst case scenarios </a:t>
            </a:r>
          </a:p>
          <a:p>
            <a:pPr lvl="1"/>
            <a:r>
              <a:rPr lang="en-GB" dirty="0" smtClean="0"/>
              <a:t>Threat and Attack Analysis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2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80618-FD48-4DD0-9128-18AAB429A704}" type="slidenum">
              <a:rPr lang="en-GB" noProof="0" smtClean="0"/>
              <a:pPr>
                <a:defRPr/>
              </a:pPr>
              <a:t>2</a:t>
            </a:fld>
            <a:endParaRPr lang="en-GB" noProof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General Context: Smart Grid Security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Motivation</a:t>
            </a:r>
          </a:p>
          <a:p>
            <a:pPr lvl="1"/>
            <a:r>
              <a:rPr lang="en-GB" dirty="0" smtClean="0"/>
              <a:t>70% of urban population will live in cities by 2050</a:t>
            </a:r>
          </a:p>
          <a:p>
            <a:pPr lvl="1"/>
            <a:r>
              <a:rPr lang="en-GB" dirty="0" smtClean="0"/>
              <a:t>Current energy supply affected by:</a:t>
            </a:r>
          </a:p>
          <a:p>
            <a:pPr lvl="2"/>
            <a:r>
              <a:rPr lang="en-GB" dirty="0" smtClean="0"/>
              <a:t>Blackouts</a:t>
            </a:r>
          </a:p>
          <a:p>
            <a:pPr lvl="2"/>
            <a:r>
              <a:rPr lang="en-GB" dirty="0" smtClean="0"/>
              <a:t>Power overloads</a:t>
            </a:r>
          </a:p>
          <a:p>
            <a:pPr lvl="2"/>
            <a:r>
              <a:rPr lang="en-GB" dirty="0" smtClean="0"/>
              <a:t>High costs</a:t>
            </a:r>
          </a:p>
          <a:p>
            <a:pPr lvl="1"/>
            <a:r>
              <a:rPr lang="en-GB" dirty="0" smtClean="0"/>
              <a:t>Upcoming challenges:</a:t>
            </a:r>
          </a:p>
          <a:p>
            <a:pPr lvl="2"/>
            <a:r>
              <a:rPr lang="en-GB" dirty="0" smtClean="0"/>
              <a:t>Distributed power supply </a:t>
            </a:r>
          </a:p>
          <a:p>
            <a:pPr lvl="3"/>
            <a:r>
              <a:rPr lang="en-GB" dirty="0" smtClean="0"/>
              <a:t>Regenerative sources in many places</a:t>
            </a:r>
          </a:p>
          <a:p>
            <a:pPr lvl="2"/>
            <a:r>
              <a:rPr lang="en-GB" dirty="0" smtClean="0"/>
              <a:t>Scarcity of resources</a:t>
            </a:r>
          </a:p>
          <a:p>
            <a:pPr lvl="3"/>
            <a:r>
              <a:rPr lang="en-GB" dirty="0" smtClean="0"/>
              <a:t>Intermittent power supply</a:t>
            </a:r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80618-FD48-4DD0-9128-18AAB429A704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Properties of the Smart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2664296" cy="2592288"/>
          </a:xfrm>
        </p:spPr>
        <p:txBody>
          <a:bodyPr>
            <a:normAutofit/>
          </a:bodyPr>
          <a:lstStyle/>
          <a:p>
            <a:r>
              <a:rPr lang="en-GB" dirty="0" smtClean="0"/>
              <a:t>Self-monitoring</a:t>
            </a:r>
          </a:p>
          <a:p>
            <a:r>
              <a:rPr lang="en-GB" dirty="0" smtClean="0"/>
              <a:t>Auto-balancing</a:t>
            </a:r>
          </a:p>
          <a:p>
            <a:r>
              <a:rPr lang="en-GB" dirty="0" smtClean="0"/>
              <a:t>Self-Regulating</a:t>
            </a:r>
          </a:p>
          <a:p>
            <a:r>
              <a:rPr lang="en-GB" dirty="0" smtClean="0"/>
              <a:t>Efficient</a:t>
            </a:r>
          </a:p>
          <a:p>
            <a:r>
              <a:rPr lang="en-GB" dirty="0" smtClean="0"/>
              <a:t>Cost reducing</a:t>
            </a:r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80618-FD48-4DD0-9128-18AAB429A704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2604482"/>
            <a:ext cx="532859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63538" lvl="0" indent="-363538" eaLnBrk="0" hangingPunct="0">
              <a:spcBef>
                <a:spcPts val="1500"/>
              </a:spcBef>
              <a:buSzPct val="120000"/>
            </a:pPr>
            <a:r>
              <a:rPr lang="en-GB" sz="20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Those properties are necessary to cope with the requirements of future power supply</a:t>
            </a:r>
            <a:endParaRPr lang="en-GB" dirty="0" smtClean="0"/>
          </a:p>
        </p:txBody>
      </p:sp>
      <p:sp>
        <p:nvSpPr>
          <p:cNvPr id="6" name="Rectangle 5"/>
          <p:cNvSpPr/>
          <p:nvPr/>
        </p:nvSpPr>
        <p:spPr>
          <a:xfrm>
            <a:off x="3563888" y="3460789"/>
            <a:ext cx="5328592" cy="32085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71463" indent="-271463" eaLnBrk="0" hangingPunct="0">
              <a:spcBef>
                <a:spcPts val="1500"/>
              </a:spcBef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Energy is flowing in both directions</a:t>
            </a:r>
          </a:p>
          <a:p>
            <a:pPr marL="271463" indent="-271463" eaLnBrk="0" hangingPunct="0">
              <a:spcBef>
                <a:spcPts val="1500"/>
              </a:spcBef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Amount of energy must be carefully controlled</a:t>
            </a:r>
          </a:p>
          <a:p>
            <a:pPr marL="271463" indent="-271463" eaLnBrk="0" hangingPunct="0">
              <a:spcBef>
                <a:spcPts val="1500"/>
              </a:spcBef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Incentives must be provided </a:t>
            </a:r>
          </a:p>
          <a:p>
            <a:pPr marL="728663" lvl="2" indent="-271463" eaLnBrk="0" hangingPunct="0">
              <a:spcBef>
                <a:spcPts val="15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to consume / store energy</a:t>
            </a:r>
          </a:p>
          <a:p>
            <a:pPr marL="728663" lvl="2" indent="-271463" eaLnBrk="0" hangingPunct="0">
              <a:spcBef>
                <a:spcPts val="1500"/>
              </a:spcBef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en-GB" sz="20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when production is high </a:t>
            </a:r>
          </a:p>
          <a:p>
            <a:pPr marL="728663" lvl="2" indent="-271463" eaLnBrk="0" hangingPunct="0">
              <a:spcBef>
                <a:spcPts val="15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GB" sz="20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real-time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Entities (Roles)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Energy Generators</a:t>
            </a:r>
          </a:p>
          <a:p>
            <a:r>
              <a:rPr lang="en-GB" sz="2400" dirty="0" smtClean="0"/>
              <a:t>Energy Suppliers</a:t>
            </a:r>
          </a:p>
          <a:p>
            <a:pPr lvl="1"/>
            <a:r>
              <a:rPr lang="en-GB" dirty="0" smtClean="0"/>
              <a:t>Data Communication Network</a:t>
            </a:r>
          </a:p>
          <a:p>
            <a:pPr lvl="1"/>
            <a:r>
              <a:rPr lang="en-GB" dirty="0" smtClean="0"/>
              <a:t>Network Gateway</a:t>
            </a:r>
          </a:p>
          <a:p>
            <a:pPr lvl="1"/>
            <a:r>
              <a:rPr lang="en-GB" dirty="0" smtClean="0"/>
              <a:t>Energy Supply Server</a:t>
            </a:r>
          </a:p>
          <a:p>
            <a:r>
              <a:rPr lang="en-GB" sz="2400" dirty="0" smtClean="0"/>
              <a:t>Prosumer &amp; Home Domain</a:t>
            </a:r>
          </a:p>
          <a:p>
            <a:pPr lvl="1"/>
            <a:r>
              <a:rPr lang="en-GB" dirty="0" smtClean="0"/>
              <a:t>Smart Appliances</a:t>
            </a:r>
          </a:p>
          <a:p>
            <a:pPr lvl="1"/>
            <a:r>
              <a:rPr lang="en-GB" dirty="0" smtClean="0"/>
              <a:t>Smart Meter</a:t>
            </a:r>
          </a:p>
          <a:p>
            <a:pPr lvl="1"/>
            <a:r>
              <a:rPr lang="en-GB" dirty="0" smtClean="0"/>
              <a:t>(Wireless) Home Area Network</a:t>
            </a:r>
          </a:p>
          <a:p>
            <a:pPr lvl="1"/>
            <a:r>
              <a:rPr lang="en-GB" dirty="0" smtClean="0"/>
              <a:t>Home Gateway</a:t>
            </a:r>
          </a:p>
          <a:p>
            <a:pPr lvl="1"/>
            <a:r>
              <a:rPr lang="en-GB" dirty="0" smtClean="0"/>
              <a:t>Home Energy Management System</a:t>
            </a:r>
          </a:p>
          <a:p>
            <a:pPr lvl="0"/>
            <a:r>
              <a:rPr lang="en-GB" sz="2400" dirty="0" smtClean="0">
                <a:solidFill>
                  <a:srgbClr val="1F497D"/>
                </a:solidFill>
              </a:rPr>
              <a:t>Meter Point Operator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80618-FD48-4DD0-9128-18AAB429A704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624736" cy="576064"/>
          </a:xfrm>
        </p:spPr>
        <p:txBody>
          <a:bodyPr/>
          <a:lstStyle/>
          <a:p>
            <a:r>
              <a:rPr lang="en-US" sz="2600" dirty="0" smtClean="0"/>
              <a:t>Data Flow</a:t>
            </a:r>
            <a:endParaRPr lang="en-GB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80618-FD48-4DD0-9128-18AAB429A704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sp>
        <p:nvSpPr>
          <p:cNvPr id="264" name="Wolke 126"/>
          <p:cNvSpPr/>
          <p:nvPr/>
        </p:nvSpPr>
        <p:spPr>
          <a:xfrm>
            <a:off x="467544" y="4407320"/>
            <a:ext cx="2448272" cy="1296144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rIns="3600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DCN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5" name="Gerade Verbindung 160"/>
          <p:cNvCxnSpPr/>
          <p:nvPr/>
        </p:nvCxnSpPr>
        <p:spPr>
          <a:xfrm>
            <a:off x="7596336" y="1124744"/>
            <a:ext cx="396000" cy="0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66" name="Gerade Verbindung 162"/>
          <p:cNvCxnSpPr/>
          <p:nvPr/>
        </p:nvCxnSpPr>
        <p:spPr>
          <a:xfrm>
            <a:off x="7596336" y="1340768"/>
            <a:ext cx="396000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</a:ln>
          <a:effectLst/>
        </p:spPr>
      </p:cxnSp>
      <p:sp>
        <p:nvSpPr>
          <p:cNvPr id="267" name="Textfeld 164"/>
          <p:cNvSpPr txBox="1"/>
          <p:nvPr/>
        </p:nvSpPr>
        <p:spPr>
          <a:xfrm>
            <a:off x="8028384" y="980728"/>
            <a:ext cx="525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Data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8" name="Textfeld 165"/>
          <p:cNvSpPr txBox="1"/>
          <p:nvPr/>
        </p:nvSpPr>
        <p:spPr>
          <a:xfrm>
            <a:off x="8028384" y="1177007"/>
            <a:ext cx="68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Energy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69" name="Gerade Verbindung 211"/>
          <p:cNvCxnSpPr/>
          <p:nvPr/>
        </p:nvCxnSpPr>
        <p:spPr>
          <a:xfrm flipH="1">
            <a:off x="2051720" y="5262742"/>
            <a:ext cx="1800200" cy="0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270" name="Group 572"/>
          <p:cNvGrpSpPr/>
          <p:nvPr/>
        </p:nvGrpSpPr>
        <p:grpSpPr>
          <a:xfrm>
            <a:off x="3347864" y="692696"/>
            <a:ext cx="4680520" cy="5866190"/>
            <a:chOff x="3131840" y="476672"/>
            <a:chExt cx="4896544" cy="5976664"/>
          </a:xfrm>
        </p:grpSpPr>
        <p:sp>
          <p:nvSpPr>
            <p:cNvPr id="271" name="Gleichschenkliges Dreieck 3"/>
            <p:cNvSpPr/>
            <p:nvPr/>
          </p:nvSpPr>
          <p:spPr>
            <a:xfrm>
              <a:off x="3131840" y="476672"/>
              <a:ext cx="4896544" cy="1512168"/>
            </a:xfrm>
            <a:prstGeom prst="triangl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Rechteck 4"/>
            <p:cNvSpPr/>
            <p:nvPr/>
          </p:nvSpPr>
          <p:spPr>
            <a:xfrm>
              <a:off x="3131840" y="1988840"/>
              <a:ext cx="4896544" cy="4464496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73" name="Gerade Verbindung 6"/>
          <p:cNvCxnSpPr>
            <a:stCxn id="272" idx="1"/>
            <a:endCxn id="272" idx="3"/>
          </p:cNvCxnSpPr>
          <p:nvPr/>
        </p:nvCxnSpPr>
        <p:spPr>
          <a:xfrm>
            <a:off x="3347864" y="4367900"/>
            <a:ext cx="4680520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274" name="Rechteck 101"/>
          <p:cNvSpPr/>
          <p:nvPr/>
        </p:nvSpPr>
        <p:spPr>
          <a:xfrm>
            <a:off x="7740352" y="3318526"/>
            <a:ext cx="72008" cy="72008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5" name="Rechteck 96"/>
          <p:cNvSpPr/>
          <p:nvPr/>
        </p:nvSpPr>
        <p:spPr>
          <a:xfrm>
            <a:off x="7164288" y="3246518"/>
            <a:ext cx="792088" cy="93610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Ellipse 97"/>
          <p:cNvSpPr/>
          <p:nvPr/>
        </p:nvSpPr>
        <p:spPr>
          <a:xfrm>
            <a:off x="7308304" y="3606558"/>
            <a:ext cx="504056" cy="50405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" name="Rechteck 98"/>
          <p:cNvSpPr/>
          <p:nvPr/>
        </p:nvSpPr>
        <p:spPr>
          <a:xfrm>
            <a:off x="7164288" y="3390534"/>
            <a:ext cx="216024" cy="72008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" name="Rechteck 99"/>
          <p:cNvSpPr/>
          <p:nvPr/>
        </p:nvSpPr>
        <p:spPr>
          <a:xfrm>
            <a:off x="7452320" y="3390534"/>
            <a:ext cx="72008" cy="72008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Rechteck 100"/>
          <p:cNvSpPr/>
          <p:nvPr/>
        </p:nvSpPr>
        <p:spPr>
          <a:xfrm>
            <a:off x="7604720" y="3390534"/>
            <a:ext cx="72008" cy="72008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" name="Textfeld 106"/>
          <p:cNvSpPr txBox="1"/>
          <p:nvPr/>
        </p:nvSpPr>
        <p:spPr>
          <a:xfrm>
            <a:off x="5551510" y="2238406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SA:  Smart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Appliances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81" name="Gerade Verbindung 134"/>
          <p:cNvCxnSpPr/>
          <p:nvPr/>
        </p:nvCxnSpPr>
        <p:spPr>
          <a:xfrm>
            <a:off x="6876256" y="2814470"/>
            <a:ext cx="0" cy="3312368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</a:ln>
          <a:effectLst/>
        </p:spPr>
      </p:cxnSp>
      <p:cxnSp>
        <p:nvCxnSpPr>
          <p:cNvPr id="282" name="Gerade Verbindung 191"/>
          <p:cNvCxnSpPr/>
          <p:nvPr/>
        </p:nvCxnSpPr>
        <p:spPr>
          <a:xfrm flipH="1">
            <a:off x="6300192" y="4686678"/>
            <a:ext cx="288032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</a:ln>
          <a:effectLst/>
        </p:spPr>
      </p:cxnSp>
      <p:cxnSp>
        <p:nvCxnSpPr>
          <p:cNvPr id="283" name="Gerade Verbindung 195"/>
          <p:cNvCxnSpPr>
            <a:stCxn id="354" idx="2"/>
          </p:cNvCxnSpPr>
          <p:nvPr/>
        </p:nvCxnSpPr>
        <p:spPr>
          <a:xfrm flipV="1">
            <a:off x="6102576" y="1662342"/>
            <a:ext cx="413640" cy="4773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</a:ln>
          <a:effectLst/>
        </p:spPr>
      </p:cxnSp>
      <p:sp>
        <p:nvSpPr>
          <p:cNvPr id="284" name="Textfeld 201"/>
          <p:cNvSpPr txBox="1"/>
          <p:nvPr/>
        </p:nvSpPr>
        <p:spPr>
          <a:xfrm>
            <a:off x="4935939" y="838587"/>
            <a:ext cx="1476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Energy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Generation („SA“)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85" name="Elbow Connector 284"/>
          <p:cNvCxnSpPr/>
          <p:nvPr/>
        </p:nvCxnSpPr>
        <p:spPr>
          <a:xfrm flipV="1">
            <a:off x="2659555" y="5910814"/>
            <a:ext cx="1120357" cy="61696"/>
          </a:xfrm>
          <a:prstGeom prst="bentConnector3">
            <a:avLst>
              <a:gd name="adj1" fmla="val 31996"/>
            </a:avLst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grpSp>
        <p:nvGrpSpPr>
          <p:cNvPr id="286" name="Group 221"/>
          <p:cNvGrpSpPr/>
          <p:nvPr/>
        </p:nvGrpSpPr>
        <p:grpSpPr>
          <a:xfrm>
            <a:off x="5148064" y="4470654"/>
            <a:ext cx="1618634" cy="1152128"/>
            <a:chOff x="3419872" y="3429000"/>
            <a:chExt cx="1618634" cy="1152128"/>
          </a:xfrm>
        </p:grpSpPr>
        <p:sp>
          <p:nvSpPr>
            <p:cNvPr id="287" name="Wolke 126"/>
            <p:cNvSpPr/>
            <p:nvPr/>
          </p:nvSpPr>
          <p:spPr>
            <a:xfrm>
              <a:off x="3419872" y="3573016"/>
              <a:ext cx="1440160" cy="1008112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36000" rIns="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HAN:  Home Area Network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8" name="Group 114"/>
            <p:cNvGrpSpPr/>
            <p:nvPr/>
          </p:nvGrpSpPr>
          <p:grpSpPr>
            <a:xfrm>
              <a:off x="4716016" y="3429000"/>
              <a:ext cx="322490" cy="416359"/>
              <a:chOff x="4211960" y="4686477"/>
              <a:chExt cx="322490" cy="416359"/>
            </a:xfrm>
          </p:grpSpPr>
          <p:cxnSp>
            <p:nvCxnSpPr>
              <p:cNvPr id="289" name="Gerade Verbindung 73"/>
              <p:cNvCxnSpPr/>
              <p:nvPr/>
            </p:nvCxnSpPr>
            <p:spPr>
              <a:xfrm>
                <a:off x="4307770" y="4886836"/>
                <a:ext cx="0" cy="216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290" name="Oval 289"/>
              <p:cNvSpPr/>
              <p:nvPr/>
            </p:nvSpPr>
            <p:spPr>
              <a:xfrm>
                <a:off x="4264089" y="4856281"/>
                <a:ext cx="90038" cy="92396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1" name="Freeform 290"/>
              <p:cNvSpPr/>
              <p:nvPr/>
            </p:nvSpPr>
            <p:spPr>
              <a:xfrm>
                <a:off x="4220025" y="4754822"/>
                <a:ext cx="270114" cy="221751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2" name="Freeform 291"/>
              <p:cNvSpPr/>
              <p:nvPr/>
            </p:nvSpPr>
            <p:spPr>
              <a:xfrm>
                <a:off x="4258139" y="4720650"/>
                <a:ext cx="252106" cy="19403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3" name="Freeform 292"/>
              <p:cNvSpPr/>
              <p:nvPr/>
            </p:nvSpPr>
            <p:spPr>
              <a:xfrm>
                <a:off x="4309355" y="4686477"/>
                <a:ext cx="225095" cy="18479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4" name="Oval 293"/>
              <p:cNvSpPr/>
              <p:nvPr/>
            </p:nvSpPr>
            <p:spPr>
              <a:xfrm rot="5400000">
                <a:off x="4209602" y="4814379"/>
                <a:ext cx="184792" cy="180076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5" name="Group 121"/>
          <p:cNvGrpSpPr/>
          <p:nvPr/>
        </p:nvGrpSpPr>
        <p:grpSpPr>
          <a:xfrm>
            <a:off x="4072653" y="4705925"/>
            <a:ext cx="322490" cy="416359"/>
            <a:chOff x="4211960" y="4686477"/>
            <a:chExt cx="322490" cy="416359"/>
          </a:xfrm>
        </p:grpSpPr>
        <p:cxnSp>
          <p:nvCxnSpPr>
            <p:cNvPr id="296" name="Gerade Verbindung 73"/>
            <p:cNvCxnSpPr/>
            <p:nvPr/>
          </p:nvCxnSpPr>
          <p:spPr>
            <a:xfrm>
              <a:off x="4307770" y="4886836"/>
              <a:ext cx="0" cy="2160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97" name="Oval 296"/>
            <p:cNvSpPr/>
            <p:nvPr/>
          </p:nvSpPr>
          <p:spPr>
            <a:xfrm>
              <a:off x="4264089" y="4856281"/>
              <a:ext cx="90038" cy="9239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4220025" y="4754822"/>
              <a:ext cx="270114" cy="221751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4258139" y="4720650"/>
              <a:ext cx="252106" cy="194032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4309355" y="4686477"/>
              <a:ext cx="225095" cy="184792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 rot="5400000">
              <a:off x="4209602" y="4814379"/>
              <a:ext cx="184792" cy="180076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solidFill>
                    <a:srgbClr val="FF0000"/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2" name="Group 138"/>
          <p:cNvGrpSpPr/>
          <p:nvPr/>
        </p:nvGrpSpPr>
        <p:grpSpPr>
          <a:xfrm>
            <a:off x="7524328" y="2814470"/>
            <a:ext cx="322490" cy="416359"/>
            <a:chOff x="4211960" y="4686477"/>
            <a:chExt cx="322490" cy="416359"/>
          </a:xfrm>
        </p:grpSpPr>
        <p:cxnSp>
          <p:nvCxnSpPr>
            <p:cNvPr id="303" name="Gerade Verbindung 73"/>
            <p:cNvCxnSpPr/>
            <p:nvPr/>
          </p:nvCxnSpPr>
          <p:spPr>
            <a:xfrm>
              <a:off x="4307770" y="4886836"/>
              <a:ext cx="0" cy="2160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04" name="Oval 303"/>
            <p:cNvSpPr/>
            <p:nvPr/>
          </p:nvSpPr>
          <p:spPr>
            <a:xfrm>
              <a:off x="4264089" y="4856281"/>
              <a:ext cx="90038" cy="9239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4220025" y="4754822"/>
              <a:ext cx="270114" cy="221751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4258139" y="4720650"/>
              <a:ext cx="252106" cy="194032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4309355" y="4686477"/>
              <a:ext cx="225095" cy="184792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 rot="5400000">
              <a:off x="4209602" y="4814379"/>
              <a:ext cx="184792" cy="180076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solidFill>
                    <a:srgbClr val="FF0000"/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0" name="Group 203"/>
          <p:cNvGrpSpPr/>
          <p:nvPr/>
        </p:nvGrpSpPr>
        <p:grpSpPr>
          <a:xfrm>
            <a:off x="3673446" y="2454430"/>
            <a:ext cx="1474618" cy="792088"/>
            <a:chOff x="5076056" y="2564904"/>
            <a:chExt cx="1296144" cy="792088"/>
          </a:xfrm>
        </p:grpSpPr>
        <p:sp>
          <p:nvSpPr>
            <p:cNvPr id="318" name="Rechteck 84"/>
            <p:cNvSpPr/>
            <p:nvPr/>
          </p:nvSpPr>
          <p:spPr>
            <a:xfrm>
              <a:off x="5130128" y="2618948"/>
              <a:ext cx="1188000" cy="6840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EMS: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Control</a:t>
              </a:r>
              <a:r>
                <a:rPr kumimoji="0" lang="de-DE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&amp;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Usage</a:t>
              </a:r>
              <a:r>
                <a:rPr kumimoji="0" lang="de-DE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Display</a:t>
              </a:r>
              <a:endParaRPr kumimoji="0" lang="de-DE" sz="1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9" name="Abgerundetes Rechteck 85"/>
            <p:cNvSpPr/>
            <p:nvPr/>
          </p:nvSpPr>
          <p:spPr>
            <a:xfrm>
              <a:off x="5076056" y="2564904"/>
              <a:ext cx="1296144" cy="792088"/>
            </a:xfrm>
            <a:prstGeom prst="round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1" name="Group 146"/>
          <p:cNvGrpSpPr/>
          <p:nvPr/>
        </p:nvGrpSpPr>
        <p:grpSpPr>
          <a:xfrm>
            <a:off x="4753566" y="2022382"/>
            <a:ext cx="322490" cy="416359"/>
            <a:chOff x="4211960" y="4686477"/>
            <a:chExt cx="322490" cy="416359"/>
          </a:xfrm>
        </p:grpSpPr>
        <p:cxnSp>
          <p:nvCxnSpPr>
            <p:cNvPr id="312" name="Gerade Verbindung 73"/>
            <p:cNvCxnSpPr/>
            <p:nvPr/>
          </p:nvCxnSpPr>
          <p:spPr>
            <a:xfrm>
              <a:off x="4307770" y="4886836"/>
              <a:ext cx="0" cy="2160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13" name="Oval 312"/>
            <p:cNvSpPr/>
            <p:nvPr/>
          </p:nvSpPr>
          <p:spPr>
            <a:xfrm>
              <a:off x="4264089" y="4856281"/>
              <a:ext cx="90038" cy="9239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4" name="Freeform 313"/>
            <p:cNvSpPr/>
            <p:nvPr/>
          </p:nvSpPr>
          <p:spPr>
            <a:xfrm>
              <a:off x="4220025" y="4754822"/>
              <a:ext cx="270114" cy="221751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4258139" y="4720650"/>
              <a:ext cx="252106" cy="194032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4309355" y="4686477"/>
              <a:ext cx="225095" cy="184792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 rot="5400000">
              <a:off x="4209602" y="4814379"/>
              <a:ext cx="184792" cy="180076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solidFill>
                    <a:srgbClr val="FF0000"/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0" name="Group 231"/>
          <p:cNvGrpSpPr/>
          <p:nvPr/>
        </p:nvGrpSpPr>
        <p:grpSpPr>
          <a:xfrm>
            <a:off x="5287307" y="2958486"/>
            <a:ext cx="1296144" cy="1152128"/>
            <a:chOff x="3275856" y="1988840"/>
            <a:chExt cx="1296144" cy="1152128"/>
          </a:xfrm>
        </p:grpSpPr>
        <p:sp>
          <p:nvSpPr>
            <p:cNvPr id="321" name="Rechteck 82"/>
            <p:cNvSpPr/>
            <p:nvPr/>
          </p:nvSpPr>
          <p:spPr>
            <a:xfrm>
              <a:off x="3275856" y="2420888"/>
              <a:ext cx="1296144" cy="72008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2" name="Rechteck 83"/>
            <p:cNvSpPr/>
            <p:nvPr/>
          </p:nvSpPr>
          <p:spPr>
            <a:xfrm>
              <a:off x="3347863" y="2492896"/>
              <a:ext cx="1152128" cy="57606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SA: TV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23" name="Group 155"/>
            <p:cNvGrpSpPr/>
            <p:nvPr/>
          </p:nvGrpSpPr>
          <p:grpSpPr>
            <a:xfrm>
              <a:off x="3995936" y="1988840"/>
              <a:ext cx="322490" cy="416359"/>
              <a:chOff x="4211960" y="4686477"/>
              <a:chExt cx="322490" cy="416359"/>
            </a:xfrm>
          </p:grpSpPr>
          <p:cxnSp>
            <p:nvCxnSpPr>
              <p:cNvPr id="324" name="Gerade Verbindung 73"/>
              <p:cNvCxnSpPr/>
              <p:nvPr/>
            </p:nvCxnSpPr>
            <p:spPr>
              <a:xfrm>
                <a:off x="4307770" y="4886836"/>
                <a:ext cx="0" cy="216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325" name="Oval 324"/>
              <p:cNvSpPr/>
              <p:nvPr/>
            </p:nvSpPr>
            <p:spPr>
              <a:xfrm>
                <a:off x="4264089" y="4856281"/>
                <a:ext cx="90038" cy="92396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6" name="Freeform 325"/>
              <p:cNvSpPr/>
              <p:nvPr/>
            </p:nvSpPr>
            <p:spPr>
              <a:xfrm>
                <a:off x="4220025" y="4754822"/>
                <a:ext cx="270114" cy="221751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>
              <a:xfrm>
                <a:off x="4258139" y="4720650"/>
                <a:ext cx="252106" cy="19403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" name="Freeform 327"/>
              <p:cNvSpPr/>
              <p:nvPr/>
            </p:nvSpPr>
            <p:spPr>
              <a:xfrm>
                <a:off x="4309355" y="4686477"/>
                <a:ext cx="225095" cy="18479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9" name="Oval 328"/>
              <p:cNvSpPr/>
              <p:nvPr/>
            </p:nvSpPr>
            <p:spPr>
              <a:xfrm rot="5400000">
                <a:off x="4209602" y="4814379"/>
                <a:ext cx="184792" cy="180076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30" name="Group 223"/>
          <p:cNvGrpSpPr/>
          <p:nvPr/>
        </p:nvGrpSpPr>
        <p:grpSpPr>
          <a:xfrm>
            <a:off x="3638988" y="3423875"/>
            <a:ext cx="1293052" cy="902763"/>
            <a:chOff x="3457422" y="3212976"/>
            <a:chExt cx="1293052" cy="902763"/>
          </a:xfrm>
        </p:grpSpPr>
        <p:grpSp>
          <p:nvGrpSpPr>
            <p:cNvPr id="331" name="Group 113"/>
            <p:cNvGrpSpPr/>
            <p:nvPr/>
          </p:nvGrpSpPr>
          <p:grpSpPr>
            <a:xfrm>
              <a:off x="4427984" y="3212976"/>
              <a:ext cx="322490" cy="416359"/>
              <a:chOff x="4211960" y="4686477"/>
              <a:chExt cx="322490" cy="416359"/>
            </a:xfrm>
          </p:grpSpPr>
          <p:cxnSp>
            <p:nvCxnSpPr>
              <p:cNvPr id="333" name="Gerade Verbindung 73"/>
              <p:cNvCxnSpPr/>
              <p:nvPr/>
            </p:nvCxnSpPr>
            <p:spPr>
              <a:xfrm>
                <a:off x="4307770" y="4886836"/>
                <a:ext cx="0" cy="216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334" name="Oval 333"/>
              <p:cNvSpPr/>
              <p:nvPr/>
            </p:nvSpPr>
            <p:spPr>
              <a:xfrm>
                <a:off x="4264089" y="4856281"/>
                <a:ext cx="90038" cy="92396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5" name="Freeform 334"/>
              <p:cNvSpPr/>
              <p:nvPr/>
            </p:nvSpPr>
            <p:spPr>
              <a:xfrm>
                <a:off x="4220025" y="4754822"/>
                <a:ext cx="270114" cy="221751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6" name="Freeform 335"/>
              <p:cNvSpPr/>
              <p:nvPr/>
            </p:nvSpPr>
            <p:spPr>
              <a:xfrm>
                <a:off x="4258139" y="4720650"/>
                <a:ext cx="252106" cy="19403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7" name="Freeform 336"/>
              <p:cNvSpPr/>
              <p:nvPr/>
            </p:nvSpPr>
            <p:spPr>
              <a:xfrm>
                <a:off x="4309355" y="4686477"/>
                <a:ext cx="225095" cy="18479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8" name="Oval 337"/>
              <p:cNvSpPr/>
              <p:nvPr/>
            </p:nvSpPr>
            <p:spPr>
              <a:xfrm rot="5400000">
                <a:off x="4209602" y="4814379"/>
                <a:ext cx="184792" cy="180076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32" name="Rectangle 331"/>
            <p:cNvSpPr/>
            <p:nvPr/>
          </p:nvSpPr>
          <p:spPr>
            <a:xfrm rot="10800000" flipV="1">
              <a:off x="3457422" y="3424234"/>
              <a:ext cx="1080121" cy="691505"/>
            </a:xfrm>
            <a:prstGeom prst="rect">
              <a:avLst/>
            </a:prstGeom>
            <a:solidFill>
              <a:srgbClr val="EEECE1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rthographicFront">
                <a:rot lat="2229513" lon="20639214" rev="20075156"/>
              </a:camera>
              <a:lightRig rig="threePt" dir="t"/>
            </a:scene3d>
            <a:sp3d extrusionH="247650" contourW="12700">
              <a:extrusionClr>
                <a:sysClr val="window" lastClr="FFFFFF"/>
              </a:extrusionClr>
              <a:contourClr>
                <a:sysClr val="windowText" lastClr="000000"/>
              </a:contourClr>
            </a:sp3d>
          </p:spPr>
          <p:txBody>
            <a:bodyPr rtlCol="0" anchor="ctr"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HG: Home Gateway</a:t>
              </a:r>
            </a:p>
          </p:txBody>
        </p:sp>
      </p:grpSp>
      <p:grpSp>
        <p:nvGrpSpPr>
          <p:cNvPr id="339" name="Group 577"/>
          <p:cNvGrpSpPr/>
          <p:nvPr/>
        </p:nvGrpSpPr>
        <p:grpSpPr>
          <a:xfrm>
            <a:off x="8041216" y="3068960"/>
            <a:ext cx="959424" cy="3115202"/>
            <a:chOff x="8041216" y="3179434"/>
            <a:chExt cx="959424" cy="3115202"/>
          </a:xfrm>
        </p:grpSpPr>
        <p:pic>
          <p:nvPicPr>
            <p:cNvPr id="340" name="Picture 4" descr="D:\NESSOS_SVN\WP11\Deliverables\eRISE\eRise13\zz\Figures\10000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41216" y="4365104"/>
              <a:ext cx="851264" cy="1929532"/>
            </a:xfrm>
            <a:prstGeom prst="rect">
              <a:avLst/>
            </a:prstGeom>
            <a:noFill/>
          </p:spPr>
        </p:pic>
        <p:sp>
          <p:nvSpPr>
            <p:cNvPr id="341" name="Textfeld 206"/>
            <p:cNvSpPr txBox="1"/>
            <p:nvPr/>
          </p:nvSpPr>
          <p:spPr>
            <a:xfrm>
              <a:off x="8172400" y="3179434"/>
              <a:ext cx="82824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Vehicle</a:t>
              </a: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Charging</a:t>
              </a: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(„SA“)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42" name="Group 205"/>
            <p:cNvGrpSpPr/>
            <p:nvPr/>
          </p:nvGrpSpPr>
          <p:grpSpPr>
            <a:xfrm>
              <a:off x="8316416" y="4005064"/>
              <a:ext cx="322490" cy="416359"/>
              <a:chOff x="4211960" y="4686477"/>
              <a:chExt cx="322490" cy="416359"/>
            </a:xfrm>
          </p:grpSpPr>
          <p:cxnSp>
            <p:nvCxnSpPr>
              <p:cNvPr id="343" name="Gerade Verbindung 73"/>
              <p:cNvCxnSpPr/>
              <p:nvPr/>
            </p:nvCxnSpPr>
            <p:spPr>
              <a:xfrm>
                <a:off x="4307770" y="4886836"/>
                <a:ext cx="0" cy="216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344" name="Oval 343"/>
              <p:cNvSpPr/>
              <p:nvPr/>
            </p:nvSpPr>
            <p:spPr>
              <a:xfrm>
                <a:off x="4264089" y="4856281"/>
                <a:ext cx="90038" cy="92396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5" name="Freeform 344"/>
              <p:cNvSpPr/>
              <p:nvPr/>
            </p:nvSpPr>
            <p:spPr>
              <a:xfrm>
                <a:off x="4220025" y="4754822"/>
                <a:ext cx="270114" cy="221751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6" name="Freeform 345"/>
              <p:cNvSpPr/>
              <p:nvPr/>
            </p:nvSpPr>
            <p:spPr>
              <a:xfrm>
                <a:off x="4258139" y="4720650"/>
                <a:ext cx="252106" cy="19403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7" name="Freeform 346"/>
              <p:cNvSpPr/>
              <p:nvPr/>
            </p:nvSpPr>
            <p:spPr>
              <a:xfrm>
                <a:off x="4309355" y="4686477"/>
                <a:ext cx="225095" cy="18479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8" name="Oval 347"/>
              <p:cNvSpPr/>
              <p:nvPr/>
            </p:nvSpPr>
            <p:spPr>
              <a:xfrm rot="5400000">
                <a:off x="4209602" y="4814379"/>
                <a:ext cx="184792" cy="180076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349" name="Elbow Connector 348"/>
          <p:cNvCxnSpPr/>
          <p:nvPr/>
        </p:nvCxnSpPr>
        <p:spPr>
          <a:xfrm flipV="1">
            <a:off x="4211960" y="5046718"/>
            <a:ext cx="3960440" cy="1080120"/>
          </a:xfrm>
          <a:prstGeom prst="bentConnector3">
            <a:avLst>
              <a:gd name="adj1" fmla="val 75126"/>
            </a:avLst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350" name="Gerade Verbindung 162"/>
          <p:cNvCxnSpPr/>
          <p:nvPr/>
        </p:nvCxnSpPr>
        <p:spPr>
          <a:xfrm>
            <a:off x="6876256" y="3750574"/>
            <a:ext cx="288000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</a:ln>
          <a:effectLst/>
        </p:spPr>
      </p:cxnSp>
      <p:cxnSp>
        <p:nvCxnSpPr>
          <p:cNvPr id="351" name="Gerade Verbindung 162"/>
          <p:cNvCxnSpPr/>
          <p:nvPr/>
        </p:nvCxnSpPr>
        <p:spPr>
          <a:xfrm>
            <a:off x="6588224" y="3750574"/>
            <a:ext cx="288000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</a:ln>
          <a:effectLst/>
        </p:spPr>
      </p:cxnSp>
      <p:grpSp>
        <p:nvGrpSpPr>
          <p:cNvPr id="352" name="Group 235"/>
          <p:cNvGrpSpPr/>
          <p:nvPr/>
        </p:nvGrpSpPr>
        <p:grpSpPr>
          <a:xfrm>
            <a:off x="4283968" y="1379083"/>
            <a:ext cx="2304256" cy="576064"/>
            <a:chOff x="3995936" y="1052736"/>
            <a:chExt cx="2304256" cy="576064"/>
          </a:xfrm>
        </p:grpSpPr>
        <p:grpSp>
          <p:nvGrpSpPr>
            <p:cNvPr id="353" name="Group 233"/>
            <p:cNvGrpSpPr/>
            <p:nvPr/>
          </p:nvGrpSpPr>
          <p:grpSpPr>
            <a:xfrm>
              <a:off x="3995936" y="1052736"/>
              <a:ext cx="2304256" cy="576064"/>
              <a:chOff x="3995936" y="1052736"/>
              <a:chExt cx="2304256" cy="648072"/>
            </a:xfrm>
          </p:grpSpPr>
          <p:cxnSp>
            <p:nvCxnSpPr>
              <p:cNvPr id="355" name="Gerade Verbindung 182"/>
              <p:cNvCxnSpPr/>
              <p:nvPr/>
            </p:nvCxnSpPr>
            <p:spPr>
              <a:xfrm flipV="1">
                <a:off x="3995936" y="1052736"/>
                <a:ext cx="936104" cy="64807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56" name="Gerade Verbindung 183"/>
              <p:cNvCxnSpPr/>
              <p:nvPr/>
            </p:nvCxnSpPr>
            <p:spPr>
              <a:xfrm flipV="1">
                <a:off x="5364088" y="1052736"/>
                <a:ext cx="936104" cy="64807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57" name="Gerade Verbindung 185"/>
              <p:cNvCxnSpPr/>
              <p:nvPr/>
            </p:nvCxnSpPr>
            <p:spPr>
              <a:xfrm>
                <a:off x="3995936" y="1700808"/>
                <a:ext cx="1368152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58" name="Gerade Verbindung 186"/>
              <p:cNvCxnSpPr/>
              <p:nvPr/>
            </p:nvCxnSpPr>
            <p:spPr>
              <a:xfrm>
                <a:off x="4932040" y="1052736"/>
                <a:ext cx="1368152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59" name="Gerade Verbindung 187"/>
              <p:cNvCxnSpPr/>
              <p:nvPr/>
            </p:nvCxnSpPr>
            <p:spPr>
              <a:xfrm>
                <a:off x="4572000" y="1268760"/>
                <a:ext cx="136815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60" name="Gerade Verbindung 188"/>
              <p:cNvCxnSpPr/>
              <p:nvPr/>
            </p:nvCxnSpPr>
            <p:spPr>
              <a:xfrm>
                <a:off x="4283968" y="1484784"/>
                <a:ext cx="136815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61" name="Gerade Verbindung 189"/>
              <p:cNvCxnSpPr/>
              <p:nvPr/>
            </p:nvCxnSpPr>
            <p:spPr>
              <a:xfrm flipV="1">
                <a:off x="4427984" y="1052736"/>
                <a:ext cx="936104" cy="64807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62" name="Gerade Verbindung 190"/>
              <p:cNvCxnSpPr/>
              <p:nvPr/>
            </p:nvCxnSpPr>
            <p:spPr>
              <a:xfrm flipV="1">
                <a:off x="4860032" y="1052736"/>
                <a:ext cx="936104" cy="64807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354" name="Parallelogramm 219"/>
            <p:cNvSpPr/>
            <p:nvPr/>
          </p:nvSpPr>
          <p:spPr>
            <a:xfrm>
              <a:off x="3995936" y="1052736"/>
              <a:ext cx="2304256" cy="576064"/>
            </a:xfrm>
            <a:prstGeom prst="parallelogram">
              <a:avLst>
                <a:gd name="adj" fmla="val 168609"/>
              </a:avLst>
            </a:prstGeom>
            <a:solidFill>
              <a:srgbClr val="4F81BD">
                <a:alpha val="2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63" name="Gerade Verbindung 162"/>
          <p:cNvCxnSpPr>
            <a:stCxn id="319" idx="3"/>
          </p:cNvCxnSpPr>
          <p:nvPr/>
        </p:nvCxnSpPr>
        <p:spPr>
          <a:xfrm flipV="1">
            <a:off x="5148064" y="2814470"/>
            <a:ext cx="1723603" cy="36004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</a:ln>
          <a:effectLst/>
        </p:spPr>
      </p:cxnSp>
      <p:grpSp>
        <p:nvGrpSpPr>
          <p:cNvPr id="364" name="Group 795"/>
          <p:cNvGrpSpPr>
            <a:grpSpLocks/>
          </p:cNvGrpSpPr>
          <p:nvPr/>
        </p:nvGrpSpPr>
        <p:grpSpPr bwMode="auto">
          <a:xfrm>
            <a:off x="2264816" y="5641474"/>
            <a:ext cx="434975" cy="855663"/>
            <a:chOff x="2361" y="1833"/>
            <a:chExt cx="274" cy="539"/>
          </a:xfrm>
          <a:solidFill>
            <a:srgbClr val="4F81BD">
              <a:lumMod val="40000"/>
              <a:lumOff val="60000"/>
            </a:srgbClr>
          </a:solidFill>
        </p:grpSpPr>
        <p:grpSp>
          <p:nvGrpSpPr>
            <p:cNvPr id="365" name="Group 474"/>
            <p:cNvGrpSpPr>
              <a:grpSpLocks/>
            </p:cNvGrpSpPr>
            <p:nvPr/>
          </p:nvGrpSpPr>
          <p:grpSpPr bwMode="auto">
            <a:xfrm>
              <a:off x="2361" y="1833"/>
              <a:ext cx="274" cy="539"/>
              <a:chOff x="1724" y="1198"/>
              <a:chExt cx="433" cy="527"/>
            </a:xfrm>
            <a:grpFill/>
          </p:grpSpPr>
          <p:sp>
            <p:nvSpPr>
              <p:cNvPr id="388" name="Freeform 475"/>
              <p:cNvSpPr>
                <a:spLocks/>
              </p:cNvSpPr>
              <p:nvPr/>
            </p:nvSpPr>
            <p:spPr bwMode="auto">
              <a:xfrm>
                <a:off x="1819" y="1199"/>
                <a:ext cx="338" cy="483"/>
              </a:xfrm>
              <a:custGeom>
                <a:avLst/>
                <a:gdLst/>
                <a:ahLst/>
                <a:cxnLst>
                  <a:cxn ang="0">
                    <a:pos x="0" y="483"/>
                  </a:cxn>
                  <a:cxn ang="0">
                    <a:pos x="0" y="1"/>
                  </a:cxn>
                  <a:cxn ang="0">
                    <a:pos x="333" y="0"/>
                  </a:cxn>
                  <a:cxn ang="0">
                    <a:pos x="338" y="424"/>
                  </a:cxn>
                  <a:cxn ang="0">
                    <a:pos x="0" y="483"/>
                  </a:cxn>
                </a:cxnLst>
                <a:rect l="0" t="0" r="r" b="b"/>
                <a:pathLst>
                  <a:path w="338" h="483">
                    <a:moveTo>
                      <a:pt x="0" y="483"/>
                    </a:moveTo>
                    <a:lnTo>
                      <a:pt x="0" y="1"/>
                    </a:lnTo>
                    <a:lnTo>
                      <a:pt x="333" y="0"/>
                    </a:lnTo>
                    <a:lnTo>
                      <a:pt x="338" y="424"/>
                    </a:lnTo>
                    <a:lnTo>
                      <a:pt x="0" y="483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Freeform 476"/>
              <p:cNvSpPr>
                <a:spLocks/>
              </p:cNvSpPr>
              <p:nvPr/>
            </p:nvSpPr>
            <p:spPr bwMode="auto">
              <a:xfrm>
                <a:off x="1724" y="1198"/>
                <a:ext cx="93" cy="485"/>
              </a:xfrm>
              <a:custGeom>
                <a:avLst/>
                <a:gdLst/>
                <a:ahLst/>
                <a:cxnLst>
                  <a:cxn ang="0">
                    <a:pos x="93" y="485"/>
                  </a:cxn>
                  <a:cxn ang="0">
                    <a:pos x="93" y="1"/>
                  </a:cxn>
                  <a:cxn ang="0">
                    <a:pos x="4" y="0"/>
                  </a:cxn>
                  <a:cxn ang="0">
                    <a:pos x="0" y="427"/>
                  </a:cxn>
                  <a:cxn ang="0">
                    <a:pos x="93" y="485"/>
                  </a:cxn>
                </a:cxnLst>
                <a:rect l="0" t="0" r="r" b="b"/>
                <a:pathLst>
                  <a:path w="93" h="485">
                    <a:moveTo>
                      <a:pt x="93" y="485"/>
                    </a:moveTo>
                    <a:lnTo>
                      <a:pt x="93" y="1"/>
                    </a:lnTo>
                    <a:lnTo>
                      <a:pt x="4" y="0"/>
                    </a:lnTo>
                    <a:lnTo>
                      <a:pt x="0" y="427"/>
                    </a:lnTo>
                    <a:lnTo>
                      <a:pt x="93" y="485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Freeform 477"/>
              <p:cNvSpPr>
                <a:spLocks/>
              </p:cNvSpPr>
              <p:nvPr/>
            </p:nvSpPr>
            <p:spPr bwMode="auto">
              <a:xfrm>
                <a:off x="1831" y="1624"/>
                <a:ext cx="304" cy="97"/>
              </a:xfrm>
              <a:custGeom>
                <a:avLst/>
                <a:gdLst/>
                <a:ahLst/>
                <a:cxnLst>
                  <a:cxn ang="0">
                    <a:pos x="307" y="0"/>
                  </a:cxn>
                  <a:cxn ang="0">
                    <a:pos x="307" y="39"/>
                  </a:cxn>
                  <a:cxn ang="0">
                    <a:pos x="0" y="96"/>
                  </a:cxn>
                </a:cxnLst>
                <a:rect l="0" t="0" r="r" b="b"/>
                <a:pathLst>
                  <a:path w="307" h="96">
                    <a:moveTo>
                      <a:pt x="307" y="0"/>
                    </a:moveTo>
                    <a:lnTo>
                      <a:pt x="307" y="39"/>
                    </a:lnTo>
                    <a:lnTo>
                      <a:pt x="0" y="96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1" name="Freeform 478"/>
              <p:cNvSpPr>
                <a:spLocks/>
              </p:cNvSpPr>
              <p:nvPr/>
            </p:nvSpPr>
            <p:spPr bwMode="auto">
              <a:xfrm>
                <a:off x="1756" y="1645"/>
                <a:ext cx="72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"/>
                  </a:cxn>
                  <a:cxn ang="0">
                    <a:pos x="72" y="80"/>
                  </a:cxn>
                  <a:cxn ang="0">
                    <a:pos x="71" y="42"/>
                  </a:cxn>
                </a:cxnLst>
                <a:rect l="0" t="0" r="r" b="b"/>
                <a:pathLst>
                  <a:path w="72" h="80">
                    <a:moveTo>
                      <a:pt x="0" y="0"/>
                    </a:moveTo>
                    <a:lnTo>
                      <a:pt x="0" y="38"/>
                    </a:lnTo>
                    <a:lnTo>
                      <a:pt x="72" y="80"/>
                    </a:lnTo>
                    <a:lnTo>
                      <a:pt x="71" y="42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66" name="Group 479"/>
            <p:cNvGrpSpPr>
              <a:grpSpLocks/>
            </p:cNvGrpSpPr>
            <p:nvPr/>
          </p:nvGrpSpPr>
          <p:grpSpPr bwMode="auto">
            <a:xfrm>
              <a:off x="2418" y="1950"/>
              <a:ext cx="192" cy="225"/>
              <a:chOff x="2745" y="1406"/>
              <a:chExt cx="350" cy="304"/>
            </a:xfrm>
            <a:grpFill/>
          </p:grpSpPr>
          <p:sp>
            <p:nvSpPr>
              <p:cNvPr id="367" name="Rectangle 480"/>
              <p:cNvSpPr>
                <a:spLocks noChangeArrowheads="1"/>
              </p:cNvSpPr>
              <p:nvPr/>
            </p:nvSpPr>
            <p:spPr bwMode="auto">
              <a:xfrm>
                <a:off x="2802" y="1519"/>
                <a:ext cx="118" cy="84"/>
              </a:xfrm>
              <a:prstGeom prst="rect">
                <a:avLst/>
              </a:prstGeom>
              <a:grpFill/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8" name="Rectangle 481"/>
              <p:cNvSpPr>
                <a:spLocks noChangeArrowheads="1"/>
              </p:cNvSpPr>
              <p:nvPr/>
            </p:nvSpPr>
            <p:spPr bwMode="auto">
              <a:xfrm>
                <a:off x="2977" y="1406"/>
                <a:ext cx="118" cy="90"/>
              </a:xfrm>
              <a:prstGeom prst="rect">
                <a:avLst/>
              </a:prstGeom>
              <a:grpFill/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69" name="Group 482"/>
              <p:cNvGrpSpPr>
                <a:grpSpLocks/>
              </p:cNvGrpSpPr>
              <p:nvPr/>
            </p:nvGrpSpPr>
            <p:grpSpPr bwMode="auto">
              <a:xfrm>
                <a:off x="2829" y="1618"/>
                <a:ext cx="103" cy="92"/>
                <a:chOff x="1877" y="1488"/>
                <a:chExt cx="94" cy="73"/>
              </a:xfrm>
              <a:grpFill/>
            </p:grpSpPr>
            <p:grpSp>
              <p:nvGrpSpPr>
                <p:cNvPr id="379" name="Group 483"/>
                <p:cNvGrpSpPr>
                  <a:grpSpLocks/>
                </p:cNvGrpSpPr>
                <p:nvPr/>
              </p:nvGrpSpPr>
              <p:grpSpPr bwMode="auto">
                <a:xfrm>
                  <a:off x="1877" y="1488"/>
                  <a:ext cx="18" cy="73"/>
                  <a:chOff x="2299" y="1515"/>
                  <a:chExt cx="18" cy="73"/>
                </a:xfrm>
                <a:grpFill/>
              </p:grpSpPr>
              <p:sp>
                <p:nvSpPr>
                  <p:cNvPr id="386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515"/>
                    <a:ext cx="0" cy="57"/>
                  </a:xfrm>
                  <a:prstGeom prst="line">
                    <a:avLst/>
                  </a:prstGeom>
                  <a:grp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87" name="Oval 485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1570"/>
                    <a:ext cx="18" cy="18"/>
                  </a:xfrm>
                  <a:prstGeom prst="ellipse">
                    <a:avLst/>
                  </a:prstGeom>
                  <a:grpFill/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80" name="Group 486"/>
                <p:cNvGrpSpPr>
                  <a:grpSpLocks/>
                </p:cNvGrpSpPr>
                <p:nvPr/>
              </p:nvGrpSpPr>
              <p:grpSpPr bwMode="auto">
                <a:xfrm>
                  <a:off x="1909" y="1488"/>
                  <a:ext cx="18" cy="68"/>
                  <a:chOff x="2299" y="1515"/>
                  <a:chExt cx="18" cy="68"/>
                </a:xfrm>
                <a:grpFill/>
              </p:grpSpPr>
              <p:sp>
                <p:nvSpPr>
                  <p:cNvPr id="384" name="Line 48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515"/>
                    <a:ext cx="0" cy="57"/>
                  </a:xfrm>
                  <a:prstGeom prst="line">
                    <a:avLst/>
                  </a:prstGeom>
                  <a:grp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85" name="Oval 488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1565"/>
                    <a:ext cx="18" cy="18"/>
                  </a:xfrm>
                  <a:prstGeom prst="ellipse">
                    <a:avLst/>
                  </a:prstGeom>
                  <a:grpFill/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81" name="Group 489"/>
                <p:cNvGrpSpPr>
                  <a:grpSpLocks/>
                </p:cNvGrpSpPr>
                <p:nvPr/>
              </p:nvGrpSpPr>
              <p:grpSpPr bwMode="auto">
                <a:xfrm>
                  <a:off x="1946" y="1488"/>
                  <a:ext cx="25" cy="68"/>
                  <a:chOff x="2304" y="1515"/>
                  <a:chExt cx="25" cy="68"/>
                </a:xfrm>
                <a:grpFill/>
              </p:grpSpPr>
              <p:sp>
                <p:nvSpPr>
                  <p:cNvPr id="382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515"/>
                    <a:ext cx="0" cy="57"/>
                  </a:xfrm>
                  <a:prstGeom prst="line">
                    <a:avLst/>
                  </a:prstGeom>
                  <a:grp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83" name="Oval 491"/>
                  <p:cNvSpPr>
                    <a:spLocks noChangeArrowheads="1"/>
                  </p:cNvSpPr>
                  <p:nvPr/>
                </p:nvSpPr>
                <p:spPr bwMode="auto">
                  <a:xfrm>
                    <a:off x="2311" y="1565"/>
                    <a:ext cx="18" cy="18"/>
                  </a:xfrm>
                  <a:prstGeom prst="ellipse">
                    <a:avLst/>
                  </a:prstGeom>
                  <a:grpFill/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370" name="Group 492"/>
              <p:cNvGrpSpPr>
                <a:grpSpLocks/>
              </p:cNvGrpSpPr>
              <p:nvPr/>
            </p:nvGrpSpPr>
            <p:grpSpPr bwMode="auto">
              <a:xfrm>
                <a:off x="2887" y="1406"/>
                <a:ext cx="114" cy="100"/>
                <a:chOff x="1949" y="1329"/>
                <a:chExt cx="104" cy="80"/>
              </a:xfrm>
              <a:grpFill/>
            </p:grpSpPr>
            <p:sp>
              <p:nvSpPr>
                <p:cNvPr id="377" name="Freeform 493"/>
                <p:cNvSpPr>
                  <a:spLocks/>
                </p:cNvSpPr>
                <p:nvPr/>
              </p:nvSpPr>
              <p:spPr bwMode="auto">
                <a:xfrm>
                  <a:off x="1949" y="1347"/>
                  <a:ext cx="96" cy="62"/>
                </a:xfrm>
                <a:custGeom>
                  <a:avLst/>
                  <a:gdLst/>
                  <a:ahLst/>
                  <a:cxnLst>
                    <a:cxn ang="0">
                      <a:pos x="0" y="62"/>
                    </a:cxn>
                    <a:cxn ang="0">
                      <a:pos x="0" y="19"/>
                    </a:cxn>
                    <a:cxn ang="0">
                      <a:pos x="95" y="18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95" h="62">
                      <a:moveTo>
                        <a:pt x="0" y="62"/>
                      </a:moveTo>
                      <a:lnTo>
                        <a:pt x="0" y="19"/>
                      </a:lnTo>
                      <a:lnTo>
                        <a:pt x="95" y="18"/>
                      </a:lnTo>
                      <a:lnTo>
                        <a:pt x="95" y="0"/>
                      </a:lnTo>
                    </a:path>
                  </a:pathLst>
                </a:custGeom>
                <a:grpFill/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8" name="Oval 494"/>
                <p:cNvSpPr>
                  <a:spLocks noChangeArrowheads="1"/>
                </p:cNvSpPr>
                <p:nvPr/>
              </p:nvSpPr>
              <p:spPr bwMode="auto">
                <a:xfrm rot="10800000">
                  <a:off x="2035" y="1329"/>
                  <a:ext cx="18" cy="18"/>
                </a:xfrm>
                <a:prstGeom prst="ellipse">
                  <a:avLst/>
                </a:prstGeom>
                <a:grpFill/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71" name="Group 495"/>
              <p:cNvGrpSpPr>
                <a:grpSpLocks/>
              </p:cNvGrpSpPr>
              <p:nvPr/>
            </p:nvGrpSpPr>
            <p:grpSpPr bwMode="auto">
              <a:xfrm rot="-10800000">
                <a:off x="2845" y="1425"/>
                <a:ext cx="19" cy="99"/>
                <a:chOff x="2287" y="1515"/>
                <a:chExt cx="18" cy="79"/>
              </a:xfrm>
              <a:grpFill/>
            </p:grpSpPr>
            <p:sp>
              <p:nvSpPr>
                <p:cNvPr id="375" name="Line 496"/>
                <p:cNvSpPr>
                  <a:spLocks noChangeShapeType="1"/>
                </p:cNvSpPr>
                <p:nvPr/>
              </p:nvSpPr>
              <p:spPr bwMode="auto">
                <a:xfrm>
                  <a:off x="2304" y="1515"/>
                  <a:ext cx="0" cy="57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6" name="Oval 497"/>
                <p:cNvSpPr>
                  <a:spLocks noChangeArrowheads="1"/>
                </p:cNvSpPr>
                <p:nvPr/>
              </p:nvSpPr>
              <p:spPr bwMode="auto">
                <a:xfrm>
                  <a:off x="2287" y="1576"/>
                  <a:ext cx="18" cy="18"/>
                </a:xfrm>
                <a:prstGeom prst="ellipse">
                  <a:avLst/>
                </a:prstGeom>
                <a:grpFill/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72" name="Group 498"/>
              <p:cNvGrpSpPr>
                <a:grpSpLocks/>
              </p:cNvGrpSpPr>
              <p:nvPr/>
            </p:nvGrpSpPr>
            <p:grpSpPr bwMode="auto">
              <a:xfrm>
                <a:off x="2745" y="1451"/>
                <a:ext cx="59" cy="64"/>
                <a:chOff x="1833" y="1357"/>
                <a:chExt cx="54" cy="51"/>
              </a:xfrm>
              <a:grpFill/>
            </p:grpSpPr>
            <p:sp>
              <p:nvSpPr>
                <p:cNvPr id="373" name="Freeform 499"/>
                <p:cNvSpPr>
                  <a:spLocks/>
                </p:cNvSpPr>
                <p:nvPr/>
              </p:nvSpPr>
              <p:spPr bwMode="auto">
                <a:xfrm>
                  <a:off x="1856" y="1365"/>
                  <a:ext cx="31" cy="43"/>
                </a:xfrm>
                <a:custGeom>
                  <a:avLst/>
                  <a:gdLst/>
                  <a:ahLst/>
                  <a:cxnLst>
                    <a:cxn ang="0">
                      <a:pos x="31" y="43"/>
                    </a:cxn>
                    <a:cxn ang="0">
                      <a:pos x="3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1" h="43">
                      <a:moveTo>
                        <a:pt x="31" y="43"/>
                      </a:moveTo>
                      <a:lnTo>
                        <a:pt x="31" y="0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4" name="Oval 500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833" y="1357"/>
                  <a:ext cx="18" cy="18"/>
                </a:xfrm>
                <a:prstGeom prst="ellipse">
                  <a:avLst/>
                </a:prstGeom>
                <a:grpFill/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392" name="Group 228"/>
          <p:cNvGrpSpPr/>
          <p:nvPr/>
        </p:nvGrpSpPr>
        <p:grpSpPr>
          <a:xfrm>
            <a:off x="6709877" y="2166398"/>
            <a:ext cx="1118128" cy="478041"/>
            <a:chOff x="6709877" y="2060848"/>
            <a:chExt cx="1118128" cy="478041"/>
          </a:xfrm>
        </p:grpSpPr>
        <p:grpSp>
          <p:nvGrpSpPr>
            <p:cNvPr id="393" name="Group 351"/>
            <p:cNvGrpSpPr>
              <a:grpSpLocks/>
            </p:cNvGrpSpPr>
            <p:nvPr/>
          </p:nvGrpSpPr>
          <p:grpSpPr bwMode="auto">
            <a:xfrm>
              <a:off x="7035227" y="2060848"/>
              <a:ext cx="460178" cy="244973"/>
              <a:chOff x="1810" y="1598"/>
              <a:chExt cx="254" cy="139"/>
            </a:xfrm>
          </p:grpSpPr>
          <p:sp>
            <p:nvSpPr>
              <p:cNvPr id="395" name="Rectangle 352"/>
              <p:cNvSpPr>
                <a:spLocks noChangeArrowheads="1"/>
              </p:cNvSpPr>
              <p:nvPr/>
            </p:nvSpPr>
            <p:spPr bwMode="auto">
              <a:xfrm>
                <a:off x="1810" y="1598"/>
                <a:ext cx="254" cy="139"/>
              </a:xfrm>
              <a:prstGeom prst="rect">
                <a:avLst/>
              </a:prstGeom>
              <a:noFill/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6" name="Text Box 353"/>
              <p:cNvSpPr txBox="1">
                <a:spLocks noChangeArrowheads="1"/>
              </p:cNvSpPr>
              <p:nvPr/>
            </p:nvSpPr>
            <p:spPr bwMode="auto">
              <a:xfrm>
                <a:off x="1821" y="1601"/>
                <a:ext cx="109" cy="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20°C</a:t>
                </a:r>
              </a:p>
            </p:txBody>
          </p:sp>
          <p:sp>
            <p:nvSpPr>
              <p:cNvPr id="397" name="Line 354"/>
              <p:cNvSpPr>
                <a:spLocks noChangeShapeType="1"/>
              </p:cNvSpPr>
              <p:nvPr/>
            </p:nvSpPr>
            <p:spPr bwMode="auto">
              <a:xfrm>
                <a:off x="1980" y="1599"/>
                <a:ext cx="0" cy="133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8" name="Line 355"/>
              <p:cNvSpPr>
                <a:spLocks noChangeShapeType="1"/>
              </p:cNvSpPr>
              <p:nvPr/>
            </p:nvSpPr>
            <p:spPr bwMode="auto">
              <a:xfrm>
                <a:off x="1811" y="1667"/>
                <a:ext cx="164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99" name="Group 356"/>
              <p:cNvGrpSpPr>
                <a:grpSpLocks/>
              </p:cNvGrpSpPr>
              <p:nvPr/>
            </p:nvGrpSpPr>
            <p:grpSpPr bwMode="auto">
              <a:xfrm>
                <a:off x="1862" y="1668"/>
                <a:ext cx="41" cy="69"/>
                <a:chOff x="1862" y="1668"/>
                <a:chExt cx="41" cy="24"/>
              </a:xfrm>
            </p:grpSpPr>
            <p:sp>
              <p:nvSpPr>
                <p:cNvPr id="402" name="Line 357"/>
                <p:cNvSpPr>
                  <a:spLocks noChangeShapeType="1"/>
                </p:cNvSpPr>
                <p:nvPr/>
              </p:nvSpPr>
              <p:spPr bwMode="auto">
                <a:xfrm>
                  <a:off x="1862" y="166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3" name="Line 358"/>
                <p:cNvSpPr>
                  <a:spLocks noChangeShapeType="1"/>
                </p:cNvSpPr>
                <p:nvPr/>
              </p:nvSpPr>
              <p:spPr bwMode="auto">
                <a:xfrm>
                  <a:off x="1903" y="1668"/>
                  <a:ext cx="0" cy="24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00" name="AutoShape 359"/>
              <p:cNvSpPr>
                <a:spLocks noChangeArrowheads="1"/>
              </p:cNvSpPr>
              <p:nvPr/>
            </p:nvSpPr>
            <p:spPr bwMode="auto">
              <a:xfrm>
                <a:off x="1996" y="1610"/>
                <a:ext cx="54" cy="50"/>
              </a:xfrm>
              <a:prstGeom prst="upArrow">
                <a:avLst>
                  <a:gd name="adj1" fmla="val 49630"/>
                  <a:gd name="adj2" fmla="val 56250"/>
                </a:avLst>
              </a:prstGeom>
              <a:solidFill>
                <a:srgbClr val="FF00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1" name="AutoShape 360"/>
              <p:cNvSpPr>
                <a:spLocks noChangeArrowheads="1"/>
              </p:cNvSpPr>
              <p:nvPr/>
            </p:nvSpPr>
            <p:spPr bwMode="auto">
              <a:xfrm rot="10800000">
                <a:off x="1996" y="1676"/>
                <a:ext cx="54" cy="50"/>
              </a:xfrm>
              <a:prstGeom prst="upArrow">
                <a:avLst>
                  <a:gd name="adj1" fmla="val 49630"/>
                  <a:gd name="adj2" fmla="val 56250"/>
                </a:avLst>
              </a:prstGeom>
              <a:solidFill>
                <a:srgbClr val="C0504D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94" name="Text Box 361"/>
            <p:cNvSpPr txBox="1">
              <a:spLocks noChangeArrowheads="1"/>
            </p:cNvSpPr>
            <p:nvPr/>
          </p:nvSpPr>
          <p:spPr bwMode="auto">
            <a:xfrm>
              <a:off x="6709877" y="2323445"/>
              <a:ext cx="1118128" cy="2154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SA: Thermostat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04" name="Group 327"/>
          <p:cNvGrpSpPr>
            <a:grpSpLocks/>
          </p:cNvGrpSpPr>
          <p:nvPr/>
        </p:nvGrpSpPr>
        <p:grpSpPr bwMode="auto">
          <a:xfrm>
            <a:off x="3825565" y="5121306"/>
            <a:ext cx="816666" cy="1118404"/>
            <a:chOff x="2273" y="2022"/>
            <a:chExt cx="311" cy="512"/>
          </a:xfrm>
        </p:grpSpPr>
        <p:sp>
          <p:nvSpPr>
            <p:cNvPr id="405" name="Freeform 106"/>
            <p:cNvSpPr>
              <a:spLocks/>
            </p:cNvSpPr>
            <p:nvPr/>
          </p:nvSpPr>
          <p:spPr bwMode="auto">
            <a:xfrm>
              <a:off x="2273" y="2022"/>
              <a:ext cx="311" cy="512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94" y="337"/>
                </a:cxn>
                <a:cxn ang="0">
                  <a:pos x="183" y="309"/>
                </a:cxn>
                <a:cxn ang="0">
                  <a:pos x="184" y="169"/>
                </a:cxn>
                <a:cxn ang="0">
                  <a:pos x="183" y="34"/>
                </a:cxn>
                <a:cxn ang="0">
                  <a:pos x="102" y="0"/>
                </a:cxn>
                <a:cxn ang="0">
                  <a:pos x="1" y="31"/>
                </a:cxn>
                <a:cxn ang="0">
                  <a:pos x="0" y="162"/>
                </a:cxn>
                <a:cxn ang="0">
                  <a:pos x="0" y="309"/>
                </a:cxn>
              </a:cxnLst>
              <a:rect l="0" t="0" r="r" b="b"/>
              <a:pathLst>
                <a:path w="184" h="337">
                  <a:moveTo>
                    <a:pt x="0" y="309"/>
                  </a:moveTo>
                  <a:cubicBezTo>
                    <a:pt x="15" y="336"/>
                    <a:pt x="64" y="337"/>
                    <a:pt x="94" y="337"/>
                  </a:cubicBezTo>
                  <a:cubicBezTo>
                    <a:pt x="124" y="337"/>
                    <a:pt x="168" y="337"/>
                    <a:pt x="183" y="309"/>
                  </a:cubicBezTo>
                  <a:lnTo>
                    <a:pt x="184" y="169"/>
                  </a:lnTo>
                  <a:lnTo>
                    <a:pt x="183" y="34"/>
                  </a:lnTo>
                  <a:cubicBezTo>
                    <a:pt x="169" y="6"/>
                    <a:pt x="133" y="0"/>
                    <a:pt x="102" y="0"/>
                  </a:cubicBezTo>
                  <a:cubicBezTo>
                    <a:pt x="72" y="0"/>
                    <a:pt x="18" y="4"/>
                    <a:pt x="1" y="31"/>
                  </a:cubicBezTo>
                  <a:lnTo>
                    <a:pt x="0" y="162"/>
                  </a:lnTo>
                  <a:lnTo>
                    <a:pt x="0" y="309"/>
                  </a:lnTo>
                  <a:close/>
                </a:path>
              </a:pathLst>
            </a:custGeom>
            <a:gradFill rotWithShape="1">
              <a:gsLst>
                <a:gs pos="0">
                  <a:srgbClr val="FF8F8F"/>
                </a:gs>
                <a:gs pos="50000">
                  <a:srgbClr val="FF8F8F">
                    <a:gamma/>
                    <a:tint val="19216"/>
                    <a:invGamma/>
                  </a:srgbClr>
                </a:gs>
                <a:gs pos="100000">
                  <a:srgbClr val="FF8F8F"/>
                </a:gs>
              </a:gsLst>
              <a:lin ang="0" scaled="1"/>
            </a:gradFill>
            <a:ln w="9525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6" name="Rectangle 109"/>
            <p:cNvSpPr>
              <a:spLocks noChangeArrowheads="1"/>
            </p:cNvSpPr>
            <p:nvPr/>
          </p:nvSpPr>
          <p:spPr bwMode="auto">
            <a:xfrm rot="16200000">
              <a:off x="2234" y="2181"/>
              <a:ext cx="390" cy="193"/>
            </a:xfrm>
            <a:prstGeom prst="rect">
              <a:avLst/>
            </a:prstGeom>
            <a:solidFill>
              <a:sysClr val="window" lastClr="FFFFFF"/>
            </a:solidFill>
            <a:ln w="952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07" name="Group 118"/>
            <p:cNvGrpSpPr>
              <a:grpSpLocks/>
            </p:cNvGrpSpPr>
            <p:nvPr/>
          </p:nvGrpSpPr>
          <p:grpSpPr bwMode="auto">
            <a:xfrm>
              <a:off x="2329" y="2097"/>
              <a:ext cx="185" cy="121"/>
              <a:chOff x="2779" y="981"/>
              <a:chExt cx="93" cy="82"/>
            </a:xfrm>
          </p:grpSpPr>
          <p:sp>
            <p:nvSpPr>
              <p:cNvPr id="418" name="AutoShape 114"/>
              <p:cNvSpPr>
                <a:spLocks noChangeArrowheads="1"/>
              </p:cNvSpPr>
              <p:nvPr/>
            </p:nvSpPr>
            <p:spPr bwMode="auto">
              <a:xfrm rot="5400000">
                <a:off x="2788" y="972"/>
                <a:ext cx="76" cy="93"/>
              </a:xfrm>
              <a:prstGeom prst="moon">
                <a:avLst>
                  <a:gd name="adj" fmla="val 87500"/>
                </a:avLst>
              </a:prstGeom>
              <a:solidFill>
                <a:sysClr val="window" lastClr="FFFFFF"/>
              </a:solidFill>
              <a:ln w="9525" algn="ctr">
                <a:solidFill>
                  <a:srgbClr val="C0504D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9" name="Oval 116"/>
              <p:cNvSpPr>
                <a:spLocks noChangeArrowheads="1"/>
              </p:cNvSpPr>
              <p:nvPr/>
            </p:nvSpPr>
            <p:spPr bwMode="auto">
              <a:xfrm>
                <a:off x="2783" y="1034"/>
                <a:ext cx="88" cy="29"/>
              </a:xfrm>
              <a:prstGeom prst="ellipse">
                <a:avLst/>
              </a:prstGeom>
              <a:solidFill>
                <a:sysClr val="window" lastClr="FFFFFF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08" name="Line 110"/>
            <p:cNvSpPr>
              <a:spLocks noChangeShapeType="1"/>
            </p:cNvSpPr>
            <p:nvPr/>
          </p:nvSpPr>
          <p:spPr bwMode="auto">
            <a:xfrm rot="16200000">
              <a:off x="2432" y="2118"/>
              <a:ext cx="0" cy="18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9" name="Text Box 108"/>
            <p:cNvSpPr txBox="1">
              <a:spLocks noChangeArrowheads="1"/>
            </p:cNvSpPr>
            <p:nvPr/>
          </p:nvSpPr>
          <p:spPr bwMode="auto">
            <a:xfrm>
              <a:off x="2337" y="2423"/>
              <a:ext cx="66" cy="34"/>
            </a:xfrm>
            <a:prstGeom prst="rect">
              <a:avLst/>
            </a:prstGeom>
            <a:solidFill>
              <a:sysClr val="window" lastClr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Solar</a:t>
              </a:r>
            </a:p>
          </p:txBody>
        </p:sp>
        <p:grpSp>
          <p:nvGrpSpPr>
            <p:cNvPr id="410" name="Group 129"/>
            <p:cNvGrpSpPr>
              <a:grpSpLocks/>
            </p:cNvGrpSpPr>
            <p:nvPr/>
          </p:nvGrpSpPr>
          <p:grpSpPr bwMode="auto">
            <a:xfrm rot="1922030">
              <a:off x="2430" y="2113"/>
              <a:ext cx="54" cy="87"/>
              <a:chOff x="2368" y="844"/>
              <a:chExt cx="27" cy="59"/>
            </a:xfrm>
          </p:grpSpPr>
          <p:sp>
            <p:nvSpPr>
              <p:cNvPr id="416" name="AutoShape 125"/>
              <p:cNvSpPr>
                <a:spLocks noChangeArrowheads="1"/>
              </p:cNvSpPr>
              <p:nvPr/>
            </p:nvSpPr>
            <p:spPr bwMode="auto">
              <a:xfrm flipH="1">
                <a:off x="2368" y="844"/>
                <a:ext cx="27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7" name="Line 127"/>
              <p:cNvSpPr>
                <a:spLocks noChangeShapeType="1"/>
              </p:cNvSpPr>
              <p:nvPr/>
            </p:nvSpPr>
            <p:spPr bwMode="auto">
              <a:xfrm flipH="1">
                <a:off x="2383" y="862"/>
                <a:ext cx="0" cy="41"/>
              </a:xfrm>
              <a:prstGeom prst="line">
                <a:avLst/>
              </a:prstGeom>
              <a:noFill/>
              <a:ln w="9525">
                <a:solidFill>
                  <a:srgbClr val="DE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11" name="Rectangle 294"/>
            <p:cNvSpPr>
              <a:spLocks noChangeArrowheads="1"/>
            </p:cNvSpPr>
            <p:nvPr/>
          </p:nvSpPr>
          <p:spPr bwMode="auto">
            <a:xfrm>
              <a:off x="2330" y="2416"/>
              <a:ext cx="195" cy="55"/>
            </a:xfrm>
            <a:prstGeom prst="rect">
              <a:avLst/>
            </a:prstGeom>
            <a:noFill/>
            <a:ln w="9525" algn="ctr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2" name="Rectangle 295"/>
            <p:cNvSpPr>
              <a:spLocks noChangeArrowheads="1"/>
            </p:cNvSpPr>
            <p:nvPr/>
          </p:nvSpPr>
          <p:spPr bwMode="auto">
            <a:xfrm>
              <a:off x="2330" y="2359"/>
              <a:ext cx="195" cy="55"/>
            </a:xfrm>
            <a:prstGeom prst="rect">
              <a:avLst/>
            </a:prstGeom>
            <a:noFill/>
            <a:ln w="9525" algn="ctr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3" name="Rectangle 296"/>
            <p:cNvSpPr>
              <a:spLocks noChangeArrowheads="1"/>
            </p:cNvSpPr>
            <p:nvPr/>
          </p:nvSpPr>
          <p:spPr bwMode="auto">
            <a:xfrm>
              <a:off x="2330" y="2302"/>
              <a:ext cx="195" cy="55"/>
            </a:xfrm>
            <a:prstGeom prst="rect">
              <a:avLst/>
            </a:prstGeom>
            <a:noFill/>
            <a:ln w="9525" algn="ctr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4" name="Rectangle 297"/>
            <p:cNvSpPr>
              <a:spLocks noChangeArrowheads="1"/>
            </p:cNvSpPr>
            <p:nvPr/>
          </p:nvSpPr>
          <p:spPr bwMode="auto">
            <a:xfrm>
              <a:off x="2330" y="2245"/>
              <a:ext cx="195" cy="55"/>
            </a:xfrm>
            <a:prstGeom prst="rect">
              <a:avLst/>
            </a:prstGeom>
            <a:noFill/>
            <a:ln w="9525" algn="ctr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5" name="Line 298"/>
            <p:cNvSpPr>
              <a:spLocks noChangeShapeType="1"/>
            </p:cNvSpPr>
            <p:nvPr/>
          </p:nvSpPr>
          <p:spPr bwMode="auto">
            <a:xfrm flipV="1">
              <a:off x="2455" y="2210"/>
              <a:ext cx="0" cy="262"/>
            </a:xfrm>
            <a:prstGeom prst="line">
              <a:avLst/>
            </a:prstGeom>
            <a:noFill/>
            <a:ln w="9525">
              <a:solidFill>
                <a:srgbClr val="C0504D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0" name="Text Box 320"/>
          <p:cNvSpPr txBox="1">
            <a:spLocks noChangeArrowheads="1"/>
          </p:cNvSpPr>
          <p:nvPr/>
        </p:nvSpPr>
        <p:spPr bwMode="auto">
          <a:xfrm>
            <a:off x="3526173" y="6271434"/>
            <a:ext cx="141545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SM: Smart Meter</a:t>
            </a:r>
            <a:endParaRPr kumimoji="0" lang="en-US" sz="14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1" name="Rectangle 420"/>
          <p:cNvSpPr/>
          <p:nvPr/>
        </p:nvSpPr>
        <p:spPr>
          <a:xfrm>
            <a:off x="1671077" y="6405596"/>
            <a:ext cx="1388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TN: Transmission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Node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2" name="Rectangle 421"/>
          <p:cNvSpPr/>
          <p:nvPr/>
        </p:nvSpPr>
        <p:spPr>
          <a:xfrm>
            <a:off x="971600" y="5127400"/>
            <a:ext cx="7200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NG: NW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Gateway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23" name="Picture 35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974711"/>
            <a:ext cx="921643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cxnSp>
        <p:nvCxnSpPr>
          <p:cNvPr id="424" name="Gerade Verbindung 162"/>
          <p:cNvCxnSpPr/>
          <p:nvPr/>
        </p:nvCxnSpPr>
        <p:spPr>
          <a:xfrm>
            <a:off x="1043608" y="5996269"/>
            <a:ext cx="1224000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</a:ln>
          <a:effectLst/>
        </p:spPr>
      </p:cxnSp>
      <p:grpSp>
        <p:nvGrpSpPr>
          <p:cNvPr id="425" name="Group 794"/>
          <p:cNvGrpSpPr>
            <a:grpSpLocks/>
          </p:cNvGrpSpPr>
          <p:nvPr/>
        </p:nvGrpSpPr>
        <p:grpSpPr bwMode="auto">
          <a:xfrm>
            <a:off x="323531" y="5651341"/>
            <a:ext cx="720079" cy="1019894"/>
            <a:chOff x="1536" y="1724"/>
            <a:chExt cx="566" cy="852"/>
          </a:xfrm>
        </p:grpSpPr>
        <p:sp>
          <p:nvSpPr>
            <p:cNvPr id="426" name="Freeform 438"/>
            <p:cNvSpPr>
              <a:spLocks/>
            </p:cNvSpPr>
            <p:nvPr/>
          </p:nvSpPr>
          <p:spPr bwMode="auto">
            <a:xfrm>
              <a:off x="1682" y="1749"/>
              <a:ext cx="104" cy="827"/>
            </a:xfrm>
            <a:custGeom>
              <a:avLst/>
              <a:gdLst/>
              <a:ahLst/>
              <a:cxnLst>
                <a:cxn ang="0">
                  <a:pos x="0" y="766"/>
                </a:cxn>
                <a:cxn ang="0">
                  <a:pos x="108" y="0"/>
                </a:cxn>
              </a:cxnLst>
              <a:rect l="0" t="0" r="r" b="b"/>
              <a:pathLst>
                <a:path w="108" h="766">
                  <a:moveTo>
                    <a:pt x="0" y="766"/>
                  </a:moveTo>
                  <a:lnTo>
                    <a:pt x="108" y="0"/>
                  </a:lnTo>
                </a:path>
              </a:pathLst>
            </a:custGeom>
            <a:noFill/>
            <a:ln w="28575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7" name="Freeform 439"/>
            <p:cNvSpPr>
              <a:spLocks/>
            </p:cNvSpPr>
            <p:nvPr/>
          </p:nvSpPr>
          <p:spPr bwMode="auto">
            <a:xfrm>
              <a:off x="1847" y="1758"/>
              <a:ext cx="76" cy="818"/>
            </a:xfrm>
            <a:custGeom>
              <a:avLst/>
              <a:gdLst/>
              <a:ahLst/>
              <a:cxnLst>
                <a:cxn ang="0">
                  <a:pos x="80" y="758"/>
                </a:cxn>
                <a:cxn ang="0">
                  <a:pos x="0" y="0"/>
                </a:cxn>
              </a:cxnLst>
              <a:rect l="0" t="0" r="r" b="b"/>
              <a:pathLst>
                <a:path w="80" h="758">
                  <a:moveTo>
                    <a:pt x="80" y="758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28" name="Group 440"/>
            <p:cNvGrpSpPr>
              <a:grpSpLocks/>
            </p:cNvGrpSpPr>
            <p:nvPr/>
          </p:nvGrpSpPr>
          <p:grpSpPr bwMode="auto">
            <a:xfrm>
              <a:off x="1706" y="2212"/>
              <a:ext cx="200" cy="199"/>
              <a:chOff x="2232" y="3455"/>
              <a:chExt cx="209" cy="184"/>
            </a:xfrm>
          </p:grpSpPr>
          <p:sp>
            <p:nvSpPr>
              <p:cNvPr id="459" name="Line 441"/>
              <p:cNvSpPr>
                <a:spLocks noChangeShapeType="1"/>
              </p:cNvSpPr>
              <p:nvPr/>
            </p:nvSpPr>
            <p:spPr bwMode="auto">
              <a:xfrm>
                <a:off x="2257" y="3455"/>
                <a:ext cx="184" cy="18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0" name="Freeform 442"/>
              <p:cNvSpPr>
                <a:spLocks/>
              </p:cNvSpPr>
              <p:nvPr/>
            </p:nvSpPr>
            <p:spPr bwMode="auto">
              <a:xfrm>
                <a:off x="2232" y="3470"/>
                <a:ext cx="180" cy="154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0" y="154"/>
                  </a:cxn>
                </a:cxnLst>
                <a:rect l="0" t="0" r="r" b="b"/>
                <a:pathLst>
                  <a:path w="180" h="154">
                    <a:moveTo>
                      <a:pt x="180" y="0"/>
                    </a:moveTo>
                    <a:lnTo>
                      <a:pt x="0" y="154"/>
                    </a:lnTo>
                  </a:path>
                </a:pathLst>
              </a:custGeom>
              <a:noFill/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29" name="Group 443"/>
            <p:cNvGrpSpPr>
              <a:grpSpLocks/>
            </p:cNvGrpSpPr>
            <p:nvPr/>
          </p:nvGrpSpPr>
          <p:grpSpPr bwMode="auto">
            <a:xfrm>
              <a:off x="1745" y="2034"/>
              <a:ext cx="134" cy="139"/>
              <a:chOff x="2237" y="3455"/>
              <a:chExt cx="204" cy="184"/>
            </a:xfrm>
          </p:grpSpPr>
          <p:sp>
            <p:nvSpPr>
              <p:cNvPr id="457" name="Line 444"/>
              <p:cNvSpPr>
                <a:spLocks noChangeShapeType="1"/>
              </p:cNvSpPr>
              <p:nvPr/>
            </p:nvSpPr>
            <p:spPr bwMode="auto">
              <a:xfrm>
                <a:off x="2257" y="3455"/>
                <a:ext cx="184" cy="18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8" name="Freeform 445"/>
              <p:cNvSpPr>
                <a:spLocks/>
              </p:cNvSpPr>
              <p:nvPr/>
            </p:nvSpPr>
            <p:spPr bwMode="auto">
              <a:xfrm>
                <a:off x="2237" y="3483"/>
                <a:ext cx="180" cy="154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0" y="154"/>
                  </a:cxn>
                </a:cxnLst>
                <a:rect l="0" t="0" r="r" b="b"/>
                <a:pathLst>
                  <a:path w="180" h="154">
                    <a:moveTo>
                      <a:pt x="180" y="0"/>
                    </a:moveTo>
                    <a:lnTo>
                      <a:pt x="0" y="154"/>
                    </a:lnTo>
                  </a:path>
                </a:pathLst>
              </a:custGeom>
              <a:noFill/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30" name="Group 446"/>
            <p:cNvGrpSpPr>
              <a:grpSpLocks/>
            </p:cNvGrpSpPr>
            <p:nvPr/>
          </p:nvGrpSpPr>
          <p:grpSpPr bwMode="auto">
            <a:xfrm>
              <a:off x="1770" y="1862"/>
              <a:ext cx="89" cy="96"/>
              <a:chOff x="2237" y="3455"/>
              <a:chExt cx="204" cy="184"/>
            </a:xfrm>
          </p:grpSpPr>
          <p:sp>
            <p:nvSpPr>
              <p:cNvPr id="455" name="Line 447"/>
              <p:cNvSpPr>
                <a:spLocks noChangeShapeType="1"/>
              </p:cNvSpPr>
              <p:nvPr/>
            </p:nvSpPr>
            <p:spPr bwMode="auto">
              <a:xfrm>
                <a:off x="2257" y="3455"/>
                <a:ext cx="184" cy="184"/>
              </a:xfrm>
              <a:prstGeom prst="line">
                <a:avLst/>
              </a:prstGeom>
              <a:noFill/>
              <a:ln w="635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6" name="Freeform 448"/>
              <p:cNvSpPr>
                <a:spLocks/>
              </p:cNvSpPr>
              <p:nvPr/>
            </p:nvSpPr>
            <p:spPr bwMode="auto">
              <a:xfrm>
                <a:off x="2237" y="3471"/>
                <a:ext cx="180" cy="154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0" y="154"/>
                  </a:cxn>
                </a:cxnLst>
                <a:rect l="0" t="0" r="r" b="b"/>
                <a:pathLst>
                  <a:path w="180" h="154">
                    <a:moveTo>
                      <a:pt x="180" y="0"/>
                    </a:moveTo>
                    <a:lnTo>
                      <a:pt x="0" y="154"/>
                    </a:lnTo>
                  </a:path>
                </a:pathLst>
              </a:custGeom>
              <a:noFill/>
              <a:ln w="63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31" name="Group 449"/>
            <p:cNvGrpSpPr>
              <a:grpSpLocks/>
            </p:cNvGrpSpPr>
            <p:nvPr/>
          </p:nvGrpSpPr>
          <p:grpSpPr bwMode="auto">
            <a:xfrm>
              <a:off x="1781" y="1724"/>
              <a:ext cx="73" cy="35"/>
              <a:chOff x="1847" y="180"/>
              <a:chExt cx="76" cy="32"/>
            </a:xfrm>
          </p:grpSpPr>
          <p:sp>
            <p:nvSpPr>
              <p:cNvPr id="453" name="Line 450"/>
              <p:cNvSpPr>
                <a:spLocks noChangeShapeType="1"/>
              </p:cNvSpPr>
              <p:nvPr/>
            </p:nvSpPr>
            <p:spPr bwMode="auto">
              <a:xfrm flipH="1">
                <a:off x="1847" y="180"/>
                <a:ext cx="38" cy="2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4" name="Line 451"/>
              <p:cNvSpPr>
                <a:spLocks noChangeShapeType="1"/>
              </p:cNvSpPr>
              <p:nvPr/>
            </p:nvSpPr>
            <p:spPr bwMode="auto">
              <a:xfrm>
                <a:off x="1889" y="182"/>
                <a:ext cx="34" cy="3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32" name="Group 452"/>
            <p:cNvGrpSpPr>
              <a:grpSpLocks/>
            </p:cNvGrpSpPr>
            <p:nvPr/>
          </p:nvGrpSpPr>
          <p:grpSpPr bwMode="auto">
            <a:xfrm>
              <a:off x="1708" y="1935"/>
              <a:ext cx="213" cy="45"/>
              <a:chOff x="1770" y="376"/>
              <a:chExt cx="222" cy="41"/>
            </a:xfrm>
          </p:grpSpPr>
          <p:sp>
            <p:nvSpPr>
              <p:cNvPr id="450" name="Line 453"/>
              <p:cNvSpPr>
                <a:spLocks noChangeShapeType="1"/>
              </p:cNvSpPr>
              <p:nvPr/>
            </p:nvSpPr>
            <p:spPr bwMode="auto">
              <a:xfrm flipV="1">
                <a:off x="1770" y="376"/>
                <a:ext cx="222" cy="4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1" name="Freeform 454"/>
              <p:cNvSpPr>
                <a:spLocks/>
              </p:cNvSpPr>
              <p:nvPr/>
            </p:nvSpPr>
            <p:spPr bwMode="auto">
              <a:xfrm>
                <a:off x="1771" y="379"/>
                <a:ext cx="27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2" name="Freeform 455"/>
              <p:cNvSpPr>
                <a:spLocks/>
              </p:cNvSpPr>
              <p:nvPr/>
            </p:nvSpPr>
            <p:spPr bwMode="auto">
              <a:xfrm flipH="1">
                <a:off x="1963" y="378"/>
                <a:ext cx="27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33" name="Group 456"/>
            <p:cNvGrpSpPr>
              <a:grpSpLocks/>
            </p:cNvGrpSpPr>
            <p:nvPr/>
          </p:nvGrpSpPr>
          <p:grpSpPr bwMode="auto">
            <a:xfrm>
              <a:off x="1723" y="1804"/>
              <a:ext cx="189" cy="46"/>
              <a:chOff x="1785" y="254"/>
              <a:chExt cx="198" cy="43"/>
            </a:xfrm>
          </p:grpSpPr>
          <p:sp>
            <p:nvSpPr>
              <p:cNvPr id="447" name="Freeform 457"/>
              <p:cNvSpPr>
                <a:spLocks/>
              </p:cNvSpPr>
              <p:nvPr/>
            </p:nvSpPr>
            <p:spPr bwMode="auto">
              <a:xfrm flipH="1">
                <a:off x="1786" y="260"/>
                <a:ext cx="27" cy="3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8" name="Freeform 458"/>
              <p:cNvSpPr>
                <a:spLocks/>
              </p:cNvSpPr>
              <p:nvPr/>
            </p:nvSpPr>
            <p:spPr bwMode="auto">
              <a:xfrm>
                <a:off x="1953" y="259"/>
                <a:ext cx="27" cy="3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9" name="Line 459"/>
              <p:cNvSpPr>
                <a:spLocks noChangeShapeType="1"/>
              </p:cNvSpPr>
              <p:nvPr/>
            </p:nvSpPr>
            <p:spPr bwMode="auto">
              <a:xfrm flipV="1">
                <a:off x="1785" y="254"/>
                <a:ext cx="198" cy="3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34" name="Group 460"/>
            <p:cNvGrpSpPr>
              <a:grpSpLocks/>
            </p:cNvGrpSpPr>
            <p:nvPr/>
          </p:nvGrpSpPr>
          <p:grpSpPr bwMode="auto">
            <a:xfrm>
              <a:off x="1792" y="1727"/>
              <a:ext cx="51" cy="30"/>
              <a:chOff x="1847" y="180"/>
              <a:chExt cx="76" cy="32"/>
            </a:xfrm>
          </p:grpSpPr>
          <p:sp>
            <p:nvSpPr>
              <p:cNvPr id="445" name="Line 461"/>
              <p:cNvSpPr>
                <a:spLocks noChangeShapeType="1"/>
              </p:cNvSpPr>
              <p:nvPr/>
            </p:nvSpPr>
            <p:spPr bwMode="auto">
              <a:xfrm flipH="1">
                <a:off x="1847" y="180"/>
                <a:ext cx="38" cy="2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6" name="Line 462"/>
              <p:cNvSpPr>
                <a:spLocks noChangeShapeType="1"/>
              </p:cNvSpPr>
              <p:nvPr/>
            </p:nvSpPr>
            <p:spPr bwMode="auto">
              <a:xfrm>
                <a:off x="1889" y="182"/>
                <a:ext cx="34" cy="3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35" name="Group 463"/>
            <p:cNvGrpSpPr>
              <a:grpSpLocks/>
            </p:cNvGrpSpPr>
            <p:nvPr/>
          </p:nvGrpSpPr>
          <p:grpSpPr bwMode="auto">
            <a:xfrm>
              <a:off x="1679" y="2100"/>
              <a:ext cx="257" cy="44"/>
              <a:chOff x="1770" y="376"/>
              <a:chExt cx="222" cy="41"/>
            </a:xfrm>
          </p:grpSpPr>
          <p:sp>
            <p:nvSpPr>
              <p:cNvPr id="442" name="Line 464"/>
              <p:cNvSpPr>
                <a:spLocks noChangeShapeType="1"/>
              </p:cNvSpPr>
              <p:nvPr/>
            </p:nvSpPr>
            <p:spPr bwMode="auto">
              <a:xfrm flipV="1">
                <a:off x="1770" y="376"/>
                <a:ext cx="222" cy="4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3" name="Freeform 465"/>
              <p:cNvSpPr>
                <a:spLocks/>
              </p:cNvSpPr>
              <p:nvPr/>
            </p:nvSpPr>
            <p:spPr bwMode="auto">
              <a:xfrm>
                <a:off x="1771" y="379"/>
                <a:ext cx="27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4" name="Freeform 466"/>
              <p:cNvSpPr>
                <a:spLocks/>
              </p:cNvSpPr>
              <p:nvPr/>
            </p:nvSpPr>
            <p:spPr bwMode="auto">
              <a:xfrm flipH="1">
                <a:off x="1963" y="378"/>
                <a:ext cx="27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36" name="Freeform 467"/>
            <p:cNvSpPr>
              <a:spLocks/>
            </p:cNvSpPr>
            <p:nvPr/>
          </p:nvSpPr>
          <p:spPr bwMode="auto">
            <a:xfrm>
              <a:off x="1536" y="2147"/>
              <a:ext cx="397" cy="32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58" y="27"/>
                </a:cxn>
                <a:cxn ang="0">
                  <a:pos x="103" y="20"/>
                </a:cxn>
                <a:cxn ang="0">
                  <a:pos x="136" y="6"/>
                </a:cxn>
                <a:cxn ang="0">
                  <a:pos x="149" y="0"/>
                </a:cxn>
                <a:cxn ang="0">
                  <a:pos x="162" y="5"/>
                </a:cxn>
                <a:cxn ang="0">
                  <a:pos x="223" y="23"/>
                </a:cxn>
                <a:cxn ang="0">
                  <a:pos x="302" y="26"/>
                </a:cxn>
                <a:cxn ang="0">
                  <a:pos x="415" y="6"/>
                </a:cxn>
              </a:cxnLst>
              <a:rect l="0" t="0" r="r" b="b"/>
              <a:pathLst>
                <a:path w="415" h="29">
                  <a:moveTo>
                    <a:pt x="0" y="15"/>
                  </a:moveTo>
                  <a:cubicBezTo>
                    <a:pt x="10" y="17"/>
                    <a:pt x="41" y="26"/>
                    <a:pt x="58" y="27"/>
                  </a:cubicBezTo>
                  <a:cubicBezTo>
                    <a:pt x="75" y="28"/>
                    <a:pt x="90" y="23"/>
                    <a:pt x="103" y="20"/>
                  </a:cubicBezTo>
                  <a:cubicBezTo>
                    <a:pt x="116" y="17"/>
                    <a:pt x="128" y="9"/>
                    <a:pt x="136" y="6"/>
                  </a:cubicBezTo>
                  <a:cubicBezTo>
                    <a:pt x="144" y="3"/>
                    <a:pt x="145" y="0"/>
                    <a:pt x="149" y="0"/>
                  </a:cubicBezTo>
                  <a:cubicBezTo>
                    <a:pt x="153" y="0"/>
                    <a:pt x="150" y="1"/>
                    <a:pt x="162" y="5"/>
                  </a:cubicBezTo>
                  <a:cubicBezTo>
                    <a:pt x="174" y="9"/>
                    <a:pt x="200" y="20"/>
                    <a:pt x="223" y="23"/>
                  </a:cubicBezTo>
                  <a:cubicBezTo>
                    <a:pt x="246" y="26"/>
                    <a:pt x="270" y="29"/>
                    <a:pt x="302" y="26"/>
                  </a:cubicBezTo>
                  <a:cubicBezTo>
                    <a:pt x="334" y="23"/>
                    <a:pt x="392" y="10"/>
                    <a:pt x="415" y="6"/>
                  </a:cubicBezTo>
                </a:path>
              </a:pathLst>
            </a:custGeom>
            <a:noFill/>
            <a:ln w="3175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Freeform 468"/>
            <p:cNvSpPr>
              <a:spLocks/>
            </p:cNvSpPr>
            <p:nvPr/>
          </p:nvSpPr>
          <p:spPr bwMode="auto">
            <a:xfrm>
              <a:off x="1558" y="1984"/>
              <a:ext cx="405" cy="3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8" y="23"/>
                </a:cxn>
                <a:cxn ang="0">
                  <a:pos x="111" y="20"/>
                </a:cxn>
                <a:cxn ang="0">
                  <a:pos x="144" y="6"/>
                </a:cxn>
                <a:cxn ang="0">
                  <a:pos x="157" y="0"/>
                </a:cxn>
                <a:cxn ang="0">
                  <a:pos x="170" y="5"/>
                </a:cxn>
                <a:cxn ang="0">
                  <a:pos x="231" y="23"/>
                </a:cxn>
                <a:cxn ang="0">
                  <a:pos x="310" y="26"/>
                </a:cxn>
                <a:cxn ang="0">
                  <a:pos x="423" y="6"/>
                </a:cxn>
              </a:cxnLst>
              <a:rect l="0" t="0" r="r" b="b"/>
              <a:pathLst>
                <a:path w="423" h="29">
                  <a:moveTo>
                    <a:pt x="0" y="13"/>
                  </a:moveTo>
                  <a:cubicBezTo>
                    <a:pt x="6" y="15"/>
                    <a:pt x="20" y="22"/>
                    <a:pt x="38" y="23"/>
                  </a:cubicBezTo>
                  <a:cubicBezTo>
                    <a:pt x="56" y="24"/>
                    <a:pt x="93" y="23"/>
                    <a:pt x="111" y="20"/>
                  </a:cubicBezTo>
                  <a:cubicBezTo>
                    <a:pt x="129" y="17"/>
                    <a:pt x="136" y="9"/>
                    <a:pt x="144" y="6"/>
                  </a:cubicBezTo>
                  <a:cubicBezTo>
                    <a:pt x="152" y="3"/>
                    <a:pt x="153" y="0"/>
                    <a:pt x="157" y="0"/>
                  </a:cubicBezTo>
                  <a:cubicBezTo>
                    <a:pt x="161" y="0"/>
                    <a:pt x="158" y="1"/>
                    <a:pt x="170" y="5"/>
                  </a:cubicBezTo>
                  <a:cubicBezTo>
                    <a:pt x="182" y="9"/>
                    <a:pt x="208" y="20"/>
                    <a:pt x="231" y="23"/>
                  </a:cubicBezTo>
                  <a:cubicBezTo>
                    <a:pt x="254" y="26"/>
                    <a:pt x="278" y="29"/>
                    <a:pt x="310" y="26"/>
                  </a:cubicBezTo>
                  <a:cubicBezTo>
                    <a:pt x="342" y="23"/>
                    <a:pt x="400" y="10"/>
                    <a:pt x="423" y="6"/>
                  </a:cubicBezTo>
                </a:path>
              </a:pathLst>
            </a:custGeom>
            <a:noFill/>
            <a:ln w="2540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8" name="Freeform 469"/>
            <p:cNvSpPr>
              <a:spLocks/>
            </p:cNvSpPr>
            <p:nvPr/>
          </p:nvSpPr>
          <p:spPr bwMode="auto">
            <a:xfrm>
              <a:off x="1578" y="1852"/>
              <a:ext cx="421" cy="3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23"/>
                </a:cxn>
                <a:cxn ang="0">
                  <a:pos x="129" y="20"/>
                </a:cxn>
                <a:cxn ang="0">
                  <a:pos x="162" y="6"/>
                </a:cxn>
                <a:cxn ang="0">
                  <a:pos x="175" y="0"/>
                </a:cxn>
                <a:cxn ang="0">
                  <a:pos x="188" y="5"/>
                </a:cxn>
                <a:cxn ang="0">
                  <a:pos x="249" y="23"/>
                </a:cxn>
                <a:cxn ang="0">
                  <a:pos x="328" y="26"/>
                </a:cxn>
                <a:cxn ang="0">
                  <a:pos x="441" y="6"/>
                </a:cxn>
              </a:cxnLst>
              <a:rect l="0" t="0" r="r" b="b"/>
              <a:pathLst>
                <a:path w="441" h="29">
                  <a:moveTo>
                    <a:pt x="0" y="8"/>
                  </a:moveTo>
                  <a:cubicBezTo>
                    <a:pt x="9" y="10"/>
                    <a:pt x="35" y="21"/>
                    <a:pt x="56" y="23"/>
                  </a:cubicBezTo>
                  <a:cubicBezTo>
                    <a:pt x="77" y="25"/>
                    <a:pt x="111" y="23"/>
                    <a:pt x="129" y="20"/>
                  </a:cubicBezTo>
                  <a:cubicBezTo>
                    <a:pt x="147" y="17"/>
                    <a:pt x="154" y="9"/>
                    <a:pt x="162" y="6"/>
                  </a:cubicBezTo>
                  <a:cubicBezTo>
                    <a:pt x="170" y="3"/>
                    <a:pt x="171" y="0"/>
                    <a:pt x="175" y="0"/>
                  </a:cubicBezTo>
                  <a:cubicBezTo>
                    <a:pt x="179" y="0"/>
                    <a:pt x="176" y="1"/>
                    <a:pt x="188" y="5"/>
                  </a:cubicBezTo>
                  <a:cubicBezTo>
                    <a:pt x="200" y="9"/>
                    <a:pt x="226" y="20"/>
                    <a:pt x="249" y="23"/>
                  </a:cubicBezTo>
                  <a:cubicBezTo>
                    <a:pt x="272" y="26"/>
                    <a:pt x="296" y="29"/>
                    <a:pt x="328" y="26"/>
                  </a:cubicBezTo>
                  <a:cubicBezTo>
                    <a:pt x="360" y="23"/>
                    <a:pt x="418" y="10"/>
                    <a:pt x="441" y="6"/>
                  </a:cubicBezTo>
                </a:path>
              </a:pathLst>
            </a:custGeom>
            <a:noFill/>
            <a:ln w="1905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9" name="Freeform 470"/>
            <p:cNvSpPr>
              <a:spLocks/>
            </p:cNvSpPr>
            <p:nvPr/>
          </p:nvSpPr>
          <p:spPr bwMode="auto">
            <a:xfrm>
              <a:off x="1715" y="1853"/>
              <a:ext cx="349" cy="2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23"/>
                </a:cxn>
                <a:cxn ang="0">
                  <a:pos x="129" y="20"/>
                </a:cxn>
                <a:cxn ang="0">
                  <a:pos x="162" y="6"/>
                </a:cxn>
                <a:cxn ang="0">
                  <a:pos x="175" y="0"/>
                </a:cxn>
                <a:cxn ang="0">
                  <a:pos x="188" y="5"/>
                </a:cxn>
                <a:cxn ang="0">
                  <a:pos x="249" y="23"/>
                </a:cxn>
                <a:cxn ang="0">
                  <a:pos x="328" y="26"/>
                </a:cxn>
                <a:cxn ang="0">
                  <a:pos x="366" y="22"/>
                </a:cxn>
              </a:cxnLst>
              <a:rect l="0" t="0" r="r" b="b"/>
              <a:pathLst>
                <a:path w="366" h="26">
                  <a:moveTo>
                    <a:pt x="0" y="8"/>
                  </a:moveTo>
                  <a:cubicBezTo>
                    <a:pt x="9" y="10"/>
                    <a:pt x="35" y="21"/>
                    <a:pt x="56" y="23"/>
                  </a:cubicBezTo>
                  <a:cubicBezTo>
                    <a:pt x="77" y="25"/>
                    <a:pt x="111" y="23"/>
                    <a:pt x="129" y="20"/>
                  </a:cubicBezTo>
                  <a:cubicBezTo>
                    <a:pt x="147" y="17"/>
                    <a:pt x="154" y="9"/>
                    <a:pt x="162" y="6"/>
                  </a:cubicBezTo>
                  <a:cubicBezTo>
                    <a:pt x="170" y="3"/>
                    <a:pt x="171" y="0"/>
                    <a:pt x="175" y="0"/>
                  </a:cubicBezTo>
                  <a:cubicBezTo>
                    <a:pt x="179" y="0"/>
                    <a:pt x="176" y="1"/>
                    <a:pt x="188" y="5"/>
                  </a:cubicBezTo>
                  <a:cubicBezTo>
                    <a:pt x="200" y="9"/>
                    <a:pt x="226" y="20"/>
                    <a:pt x="249" y="23"/>
                  </a:cubicBezTo>
                  <a:cubicBezTo>
                    <a:pt x="272" y="26"/>
                    <a:pt x="309" y="26"/>
                    <a:pt x="328" y="26"/>
                  </a:cubicBezTo>
                  <a:cubicBezTo>
                    <a:pt x="347" y="26"/>
                    <a:pt x="360" y="23"/>
                    <a:pt x="366" y="22"/>
                  </a:cubicBezTo>
                </a:path>
              </a:pathLst>
            </a:custGeom>
            <a:noFill/>
            <a:ln w="1270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0" name="Freeform 471"/>
            <p:cNvSpPr>
              <a:spLocks/>
            </p:cNvSpPr>
            <p:nvPr/>
          </p:nvSpPr>
          <p:spPr bwMode="auto">
            <a:xfrm>
              <a:off x="1752" y="1981"/>
              <a:ext cx="347" cy="2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23"/>
                </a:cxn>
                <a:cxn ang="0">
                  <a:pos x="129" y="20"/>
                </a:cxn>
                <a:cxn ang="0">
                  <a:pos x="162" y="6"/>
                </a:cxn>
                <a:cxn ang="0">
                  <a:pos x="175" y="0"/>
                </a:cxn>
                <a:cxn ang="0">
                  <a:pos x="188" y="5"/>
                </a:cxn>
                <a:cxn ang="0">
                  <a:pos x="249" y="23"/>
                </a:cxn>
                <a:cxn ang="0">
                  <a:pos x="328" y="26"/>
                </a:cxn>
                <a:cxn ang="0">
                  <a:pos x="364" y="22"/>
                </a:cxn>
              </a:cxnLst>
              <a:rect l="0" t="0" r="r" b="b"/>
              <a:pathLst>
                <a:path w="364" h="26">
                  <a:moveTo>
                    <a:pt x="0" y="8"/>
                  </a:moveTo>
                  <a:cubicBezTo>
                    <a:pt x="9" y="10"/>
                    <a:pt x="35" y="21"/>
                    <a:pt x="56" y="23"/>
                  </a:cubicBezTo>
                  <a:cubicBezTo>
                    <a:pt x="77" y="25"/>
                    <a:pt x="111" y="23"/>
                    <a:pt x="129" y="20"/>
                  </a:cubicBezTo>
                  <a:cubicBezTo>
                    <a:pt x="147" y="17"/>
                    <a:pt x="154" y="9"/>
                    <a:pt x="162" y="6"/>
                  </a:cubicBezTo>
                  <a:cubicBezTo>
                    <a:pt x="170" y="3"/>
                    <a:pt x="171" y="0"/>
                    <a:pt x="175" y="0"/>
                  </a:cubicBezTo>
                  <a:cubicBezTo>
                    <a:pt x="179" y="0"/>
                    <a:pt x="176" y="1"/>
                    <a:pt x="188" y="5"/>
                  </a:cubicBezTo>
                  <a:cubicBezTo>
                    <a:pt x="200" y="9"/>
                    <a:pt x="226" y="20"/>
                    <a:pt x="249" y="23"/>
                  </a:cubicBezTo>
                  <a:cubicBezTo>
                    <a:pt x="272" y="26"/>
                    <a:pt x="309" y="26"/>
                    <a:pt x="328" y="26"/>
                  </a:cubicBezTo>
                  <a:cubicBezTo>
                    <a:pt x="347" y="26"/>
                    <a:pt x="357" y="23"/>
                    <a:pt x="364" y="22"/>
                  </a:cubicBezTo>
                </a:path>
              </a:pathLst>
            </a:custGeom>
            <a:noFill/>
            <a:ln w="1270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1" name="Freeform 472"/>
            <p:cNvSpPr>
              <a:spLocks/>
            </p:cNvSpPr>
            <p:nvPr/>
          </p:nvSpPr>
          <p:spPr bwMode="auto">
            <a:xfrm>
              <a:off x="1765" y="2149"/>
              <a:ext cx="337" cy="2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23"/>
                </a:cxn>
                <a:cxn ang="0">
                  <a:pos x="129" y="20"/>
                </a:cxn>
                <a:cxn ang="0">
                  <a:pos x="162" y="6"/>
                </a:cxn>
                <a:cxn ang="0">
                  <a:pos x="175" y="0"/>
                </a:cxn>
                <a:cxn ang="0">
                  <a:pos x="188" y="5"/>
                </a:cxn>
                <a:cxn ang="0">
                  <a:pos x="249" y="23"/>
                </a:cxn>
                <a:cxn ang="0">
                  <a:pos x="314" y="25"/>
                </a:cxn>
                <a:cxn ang="0">
                  <a:pos x="353" y="22"/>
                </a:cxn>
              </a:cxnLst>
              <a:rect l="0" t="0" r="r" b="b"/>
              <a:pathLst>
                <a:path w="353" h="26">
                  <a:moveTo>
                    <a:pt x="0" y="8"/>
                  </a:moveTo>
                  <a:cubicBezTo>
                    <a:pt x="9" y="10"/>
                    <a:pt x="35" y="21"/>
                    <a:pt x="56" y="23"/>
                  </a:cubicBezTo>
                  <a:cubicBezTo>
                    <a:pt x="77" y="25"/>
                    <a:pt x="111" y="23"/>
                    <a:pt x="129" y="20"/>
                  </a:cubicBezTo>
                  <a:cubicBezTo>
                    <a:pt x="147" y="17"/>
                    <a:pt x="154" y="9"/>
                    <a:pt x="162" y="6"/>
                  </a:cubicBezTo>
                  <a:cubicBezTo>
                    <a:pt x="170" y="3"/>
                    <a:pt x="171" y="0"/>
                    <a:pt x="175" y="0"/>
                  </a:cubicBezTo>
                  <a:cubicBezTo>
                    <a:pt x="179" y="0"/>
                    <a:pt x="176" y="1"/>
                    <a:pt x="188" y="5"/>
                  </a:cubicBezTo>
                  <a:cubicBezTo>
                    <a:pt x="200" y="9"/>
                    <a:pt x="228" y="20"/>
                    <a:pt x="249" y="23"/>
                  </a:cubicBezTo>
                  <a:cubicBezTo>
                    <a:pt x="270" y="26"/>
                    <a:pt x="297" y="25"/>
                    <a:pt x="314" y="25"/>
                  </a:cubicBezTo>
                  <a:cubicBezTo>
                    <a:pt x="331" y="25"/>
                    <a:pt x="345" y="23"/>
                    <a:pt x="353" y="22"/>
                  </a:cubicBezTo>
                </a:path>
              </a:pathLst>
            </a:custGeom>
            <a:noFill/>
            <a:ln w="1270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461" name="Gerade Verbindung 134"/>
          <p:cNvCxnSpPr/>
          <p:nvPr/>
        </p:nvCxnSpPr>
        <p:spPr>
          <a:xfrm>
            <a:off x="6516216" y="1662342"/>
            <a:ext cx="0" cy="1152128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</a:ln>
          <a:effectLst/>
        </p:spPr>
      </p:cxnSp>
      <p:sp>
        <p:nvSpPr>
          <p:cNvPr id="462" name="Rectangle 461"/>
          <p:cNvSpPr/>
          <p:nvPr/>
        </p:nvSpPr>
        <p:spPr>
          <a:xfrm>
            <a:off x="2771800" y="5343424"/>
            <a:ext cx="4972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ABD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63" name="Group 462"/>
          <p:cNvGrpSpPr/>
          <p:nvPr/>
        </p:nvGrpSpPr>
        <p:grpSpPr>
          <a:xfrm>
            <a:off x="3818904" y="4407320"/>
            <a:ext cx="393056" cy="361117"/>
            <a:chOff x="3563888" y="4239756"/>
            <a:chExt cx="393056" cy="361117"/>
          </a:xfrm>
        </p:grpSpPr>
        <p:sp>
          <p:nvSpPr>
            <p:cNvPr id="464" name="Rectangle 463"/>
            <p:cNvSpPr/>
            <p:nvPr/>
          </p:nvSpPr>
          <p:spPr>
            <a:xfrm>
              <a:off x="3563888" y="4293096"/>
              <a:ext cx="3930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BD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465" name="Straight Arrow Connector 464"/>
            <p:cNvCxnSpPr/>
            <p:nvPr/>
          </p:nvCxnSpPr>
          <p:spPr>
            <a:xfrm rot="5400000" flipH="1">
              <a:off x="3728668" y="4419776"/>
              <a:ext cx="36004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466" name="Straight Arrow Connector 465"/>
          <p:cNvCxnSpPr/>
          <p:nvPr/>
        </p:nvCxnSpPr>
        <p:spPr>
          <a:xfrm>
            <a:off x="5436096" y="3039168"/>
            <a:ext cx="432048" cy="7200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arrow" w="med" len="med"/>
            <a:tailEnd type="arrow" w="med" len="med"/>
          </a:ln>
          <a:effectLst/>
        </p:spPr>
      </p:cxnSp>
      <p:sp>
        <p:nvSpPr>
          <p:cNvPr id="467" name="Rectangle 466"/>
          <p:cNvSpPr/>
          <p:nvPr/>
        </p:nvSpPr>
        <p:spPr>
          <a:xfrm>
            <a:off x="5461709" y="3067170"/>
            <a:ext cx="299762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S&amp;C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68" name="Straight Arrow Connector 467"/>
          <p:cNvCxnSpPr/>
          <p:nvPr/>
        </p:nvCxnSpPr>
        <p:spPr>
          <a:xfrm flipH="1">
            <a:off x="2843808" y="5343424"/>
            <a:ext cx="288032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</p:cxnSp>
      <p:sp>
        <p:nvSpPr>
          <p:cNvPr id="469" name="Rectangle 468"/>
          <p:cNvSpPr/>
          <p:nvPr/>
        </p:nvSpPr>
        <p:spPr>
          <a:xfrm>
            <a:off x="5580112" y="6207520"/>
            <a:ext cx="7444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Raw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BD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70" name="Straight Arrow Connector 469"/>
          <p:cNvCxnSpPr/>
          <p:nvPr/>
        </p:nvCxnSpPr>
        <p:spPr>
          <a:xfrm flipH="1">
            <a:off x="5652120" y="6207520"/>
            <a:ext cx="504056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471" name="Gerade Verbindung 211"/>
          <p:cNvCxnSpPr/>
          <p:nvPr/>
        </p:nvCxnSpPr>
        <p:spPr>
          <a:xfrm flipV="1">
            <a:off x="2195736" y="2319088"/>
            <a:ext cx="0" cy="1215462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72" name="Gerade Verbindung 211"/>
          <p:cNvCxnSpPr/>
          <p:nvPr/>
        </p:nvCxnSpPr>
        <p:spPr>
          <a:xfrm flipH="1" flipV="1">
            <a:off x="1187624" y="3039168"/>
            <a:ext cx="720080" cy="432048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73" name="Gerade Verbindung 211"/>
          <p:cNvCxnSpPr/>
          <p:nvPr/>
        </p:nvCxnSpPr>
        <p:spPr>
          <a:xfrm flipH="1" flipV="1">
            <a:off x="1907704" y="3501008"/>
            <a:ext cx="184810" cy="1545710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74" name="Gerade Verbindung 211"/>
          <p:cNvCxnSpPr>
            <a:endCxn id="475" idx="0"/>
          </p:cNvCxnSpPr>
          <p:nvPr/>
        </p:nvCxnSpPr>
        <p:spPr>
          <a:xfrm flipH="1" flipV="1">
            <a:off x="3202888" y="3636826"/>
            <a:ext cx="361000" cy="329772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75" name="Wolke 126"/>
          <p:cNvSpPr/>
          <p:nvPr/>
        </p:nvSpPr>
        <p:spPr>
          <a:xfrm>
            <a:off x="2051720" y="3284984"/>
            <a:ext cx="1152128" cy="703683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Internet</a:t>
            </a:r>
          </a:p>
        </p:txBody>
      </p:sp>
      <p:pic>
        <p:nvPicPr>
          <p:cNvPr id="476" name="Picture 4" descr="Pocket_LOOX_moodside_new_klei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FF2F7"/>
              </a:clrFrom>
              <a:clrTo>
                <a:srgbClr val="EFF2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5600" y="1527000"/>
            <a:ext cx="836712" cy="836712"/>
          </a:xfrm>
          <a:prstGeom prst="rect">
            <a:avLst/>
          </a:prstGeom>
          <a:noFill/>
        </p:spPr>
      </p:pic>
      <p:grpSp>
        <p:nvGrpSpPr>
          <p:cNvPr id="477" name="Group 1337"/>
          <p:cNvGrpSpPr>
            <a:grpSpLocks/>
          </p:cNvGrpSpPr>
          <p:nvPr/>
        </p:nvGrpSpPr>
        <p:grpSpPr bwMode="auto">
          <a:xfrm>
            <a:off x="539552" y="2526438"/>
            <a:ext cx="648072" cy="1008112"/>
            <a:chOff x="3605" y="869"/>
            <a:chExt cx="844" cy="1363"/>
          </a:xfrm>
        </p:grpSpPr>
        <p:sp>
          <p:nvSpPr>
            <p:cNvPr id="478" name="Freeform 1338"/>
            <p:cNvSpPr>
              <a:spLocks/>
            </p:cNvSpPr>
            <p:nvPr/>
          </p:nvSpPr>
          <p:spPr bwMode="auto">
            <a:xfrm>
              <a:off x="3608" y="869"/>
              <a:ext cx="840" cy="292"/>
            </a:xfrm>
            <a:custGeom>
              <a:avLst/>
              <a:gdLst/>
              <a:ahLst/>
              <a:cxnLst>
                <a:cxn ang="0">
                  <a:pos x="0" y="307"/>
                </a:cxn>
                <a:cxn ang="0">
                  <a:pos x="577" y="448"/>
                </a:cxn>
                <a:cxn ang="0">
                  <a:pos x="1290" y="127"/>
                </a:cxn>
                <a:cxn ang="0">
                  <a:pos x="727" y="0"/>
                </a:cxn>
                <a:cxn ang="0">
                  <a:pos x="0" y="307"/>
                </a:cxn>
              </a:cxnLst>
              <a:rect l="0" t="0" r="r" b="b"/>
              <a:pathLst>
                <a:path w="1291" h="449">
                  <a:moveTo>
                    <a:pt x="0" y="307"/>
                  </a:moveTo>
                  <a:lnTo>
                    <a:pt x="577" y="448"/>
                  </a:lnTo>
                  <a:lnTo>
                    <a:pt x="1290" y="127"/>
                  </a:lnTo>
                  <a:lnTo>
                    <a:pt x="727" y="0"/>
                  </a:lnTo>
                  <a:lnTo>
                    <a:pt x="0" y="307"/>
                  </a:lnTo>
                </a:path>
              </a:pathLst>
            </a:custGeom>
            <a:solidFill>
              <a:srgbClr val="C0C0C0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Freeform 1339"/>
            <p:cNvSpPr>
              <a:spLocks/>
            </p:cNvSpPr>
            <p:nvPr/>
          </p:nvSpPr>
          <p:spPr bwMode="auto">
            <a:xfrm>
              <a:off x="3621" y="1883"/>
              <a:ext cx="815" cy="349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0" y="370"/>
                </a:cxn>
                <a:cxn ang="0">
                  <a:pos x="567" y="535"/>
                </a:cxn>
                <a:cxn ang="0">
                  <a:pos x="1251" y="92"/>
                </a:cxn>
                <a:cxn ang="0">
                  <a:pos x="1251" y="0"/>
                </a:cxn>
              </a:cxnLst>
              <a:rect l="0" t="0" r="r" b="b"/>
              <a:pathLst>
                <a:path w="1252" h="536">
                  <a:moveTo>
                    <a:pt x="0" y="292"/>
                  </a:moveTo>
                  <a:lnTo>
                    <a:pt x="0" y="370"/>
                  </a:lnTo>
                  <a:lnTo>
                    <a:pt x="567" y="535"/>
                  </a:lnTo>
                  <a:lnTo>
                    <a:pt x="1251" y="92"/>
                  </a:lnTo>
                  <a:lnTo>
                    <a:pt x="1251" y="0"/>
                  </a:lnTo>
                </a:path>
              </a:pathLst>
            </a:custGeom>
            <a:solidFill>
              <a:srgbClr val="969696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Freeform 1340"/>
            <p:cNvSpPr>
              <a:spLocks/>
            </p:cNvSpPr>
            <p:nvPr/>
          </p:nvSpPr>
          <p:spPr bwMode="auto">
            <a:xfrm>
              <a:off x="3975" y="950"/>
              <a:ext cx="474" cy="1248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4" y="1915"/>
                </a:cxn>
                <a:cxn ang="0">
                  <a:pos x="728" y="1456"/>
                </a:cxn>
                <a:cxn ang="0">
                  <a:pos x="728" y="0"/>
                </a:cxn>
                <a:cxn ang="0">
                  <a:pos x="0" y="328"/>
                </a:cxn>
              </a:cxnLst>
              <a:rect l="0" t="0" r="r" b="b"/>
              <a:pathLst>
                <a:path w="729" h="1916">
                  <a:moveTo>
                    <a:pt x="0" y="328"/>
                  </a:moveTo>
                  <a:lnTo>
                    <a:pt x="4" y="1915"/>
                  </a:lnTo>
                  <a:lnTo>
                    <a:pt x="728" y="1456"/>
                  </a:lnTo>
                  <a:lnTo>
                    <a:pt x="728" y="0"/>
                  </a:lnTo>
                  <a:lnTo>
                    <a:pt x="0" y="328"/>
                  </a:lnTo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B2B2B2">
                    <a:gamma/>
                    <a:tint val="34118"/>
                    <a:invGamma/>
                  </a:srgbClr>
                </a:gs>
              </a:gsLst>
              <a:path path="rect">
                <a:fillToRect l="100000" t="100000"/>
              </a:path>
            </a:gra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Freeform 1341"/>
            <p:cNvSpPr>
              <a:spLocks/>
            </p:cNvSpPr>
            <p:nvPr/>
          </p:nvSpPr>
          <p:spPr bwMode="auto">
            <a:xfrm>
              <a:off x="3605" y="1068"/>
              <a:ext cx="375" cy="1124"/>
            </a:xfrm>
            <a:custGeom>
              <a:avLst/>
              <a:gdLst/>
              <a:ahLst/>
              <a:cxnLst>
                <a:cxn ang="0">
                  <a:pos x="576" y="140"/>
                </a:cxn>
                <a:cxn ang="0">
                  <a:pos x="576" y="1727"/>
                </a:cxn>
                <a:cxn ang="0">
                  <a:pos x="0" y="1568"/>
                </a:cxn>
                <a:cxn ang="0">
                  <a:pos x="0" y="0"/>
                </a:cxn>
                <a:cxn ang="0">
                  <a:pos x="576" y="140"/>
                </a:cxn>
              </a:cxnLst>
              <a:rect l="0" t="0" r="r" b="b"/>
              <a:pathLst>
                <a:path w="577" h="1728">
                  <a:moveTo>
                    <a:pt x="576" y="140"/>
                  </a:moveTo>
                  <a:lnTo>
                    <a:pt x="576" y="1727"/>
                  </a:lnTo>
                  <a:lnTo>
                    <a:pt x="0" y="1568"/>
                  </a:lnTo>
                  <a:lnTo>
                    <a:pt x="0" y="0"/>
                  </a:lnTo>
                  <a:lnTo>
                    <a:pt x="576" y="140"/>
                  </a:lnTo>
                </a:path>
              </a:pathLst>
            </a:custGeom>
            <a:gradFill rotWithShape="0">
              <a:gsLst>
                <a:gs pos="0">
                  <a:srgbClr val="B2B2B2">
                    <a:gamma/>
                    <a:tint val="23529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Line 1342"/>
            <p:cNvSpPr>
              <a:spLocks noChangeShapeType="1"/>
            </p:cNvSpPr>
            <p:nvPr/>
          </p:nvSpPr>
          <p:spPr bwMode="auto">
            <a:xfrm>
              <a:off x="3657" y="2014"/>
              <a:ext cx="259" cy="68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Oval 1343"/>
            <p:cNvSpPr>
              <a:spLocks noChangeArrowheads="1"/>
            </p:cNvSpPr>
            <p:nvPr/>
          </p:nvSpPr>
          <p:spPr bwMode="auto">
            <a:xfrm>
              <a:off x="3648" y="1123"/>
              <a:ext cx="42" cy="24"/>
            </a:xfrm>
            <a:prstGeom prst="ellipse">
              <a:avLst/>
            </a:prstGeom>
            <a:solidFill>
              <a:srgbClr val="3333CC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Line 1344"/>
            <p:cNvSpPr>
              <a:spLocks noChangeShapeType="1"/>
            </p:cNvSpPr>
            <p:nvPr/>
          </p:nvSpPr>
          <p:spPr bwMode="auto">
            <a:xfrm>
              <a:off x="3657" y="1962"/>
              <a:ext cx="259" cy="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Line 1345"/>
            <p:cNvSpPr>
              <a:spLocks noChangeShapeType="1"/>
            </p:cNvSpPr>
            <p:nvPr/>
          </p:nvSpPr>
          <p:spPr bwMode="auto">
            <a:xfrm>
              <a:off x="3657" y="1911"/>
              <a:ext cx="259" cy="7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Line 1346"/>
            <p:cNvSpPr>
              <a:spLocks noChangeShapeType="1"/>
            </p:cNvSpPr>
            <p:nvPr/>
          </p:nvSpPr>
          <p:spPr bwMode="auto">
            <a:xfrm>
              <a:off x="3657" y="1861"/>
              <a:ext cx="259" cy="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Line 1347"/>
            <p:cNvSpPr>
              <a:spLocks noChangeShapeType="1"/>
            </p:cNvSpPr>
            <p:nvPr/>
          </p:nvSpPr>
          <p:spPr bwMode="auto">
            <a:xfrm>
              <a:off x="3657" y="1809"/>
              <a:ext cx="259" cy="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Freeform 1348"/>
            <p:cNvSpPr>
              <a:spLocks/>
            </p:cNvSpPr>
            <p:nvPr/>
          </p:nvSpPr>
          <p:spPr bwMode="auto">
            <a:xfrm>
              <a:off x="3661" y="1319"/>
              <a:ext cx="257" cy="478"/>
            </a:xfrm>
            <a:custGeom>
              <a:avLst/>
              <a:gdLst/>
              <a:ahLst/>
              <a:cxnLst>
                <a:cxn ang="0">
                  <a:pos x="0" y="628"/>
                </a:cxn>
                <a:cxn ang="0">
                  <a:pos x="396" y="732"/>
                </a:cxn>
                <a:cxn ang="0">
                  <a:pos x="396" y="0"/>
                </a:cxn>
              </a:cxnLst>
              <a:rect l="0" t="0" r="r" b="b"/>
              <a:pathLst>
                <a:path w="397" h="733">
                  <a:moveTo>
                    <a:pt x="0" y="628"/>
                  </a:moveTo>
                  <a:lnTo>
                    <a:pt x="396" y="732"/>
                  </a:lnTo>
                  <a:lnTo>
                    <a:pt x="396" y="0"/>
                  </a:lnTo>
                </a:path>
              </a:pathLst>
            </a:custGeom>
            <a:noFill/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Freeform 1349"/>
            <p:cNvSpPr>
              <a:spLocks/>
            </p:cNvSpPr>
            <p:nvPr/>
          </p:nvSpPr>
          <p:spPr bwMode="auto">
            <a:xfrm>
              <a:off x="3634" y="1224"/>
              <a:ext cx="294" cy="833"/>
            </a:xfrm>
            <a:custGeom>
              <a:avLst/>
              <a:gdLst/>
              <a:ahLst/>
              <a:cxnLst>
                <a:cxn ang="0">
                  <a:pos x="452" y="105"/>
                </a:cxn>
                <a:cxn ang="0">
                  <a:pos x="0" y="0"/>
                </a:cxn>
                <a:cxn ang="0">
                  <a:pos x="0" y="1277"/>
                </a:cxn>
              </a:cxnLst>
              <a:rect l="0" t="0" r="r" b="b"/>
              <a:pathLst>
                <a:path w="453" h="1278">
                  <a:moveTo>
                    <a:pt x="452" y="105"/>
                  </a:moveTo>
                  <a:lnTo>
                    <a:pt x="0" y="0"/>
                  </a:lnTo>
                  <a:lnTo>
                    <a:pt x="0" y="1277"/>
                  </a:lnTo>
                </a:path>
              </a:pathLst>
            </a:custGeom>
            <a:noFill/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Freeform 1350"/>
            <p:cNvSpPr>
              <a:spLocks/>
            </p:cNvSpPr>
            <p:nvPr/>
          </p:nvSpPr>
          <p:spPr bwMode="auto">
            <a:xfrm>
              <a:off x="3653" y="1256"/>
              <a:ext cx="262" cy="473"/>
            </a:xfrm>
            <a:custGeom>
              <a:avLst/>
              <a:gdLst/>
              <a:ahLst/>
              <a:cxnLst>
                <a:cxn ang="0">
                  <a:pos x="401" y="96"/>
                </a:cxn>
                <a:cxn ang="0">
                  <a:pos x="0" y="0"/>
                </a:cxn>
                <a:cxn ang="0">
                  <a:pos x="0" y="725"/>
                </a:cxn>
              </a:cxnLst>
              <a:rect l="0" t="0" r="r" b="b"/>
              <a:pathLst>
                <a:path w="402" h="726">
                  <a:moveTo>
                    <a:pt x="401" y="96"/>
                  </a:moveTo>
                  <a:lnTo>
                    <a:pt x="0" y="0"/>
                  </a:lnTo>
                  <a:lnTo>
                    <a:pt x="0" y="725"/>
                  </a:lnTo>
                </a:path>
              </a:pathLst>
            </a:custGeom>
            <a:noFill/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Line 1351"/>
            <p:cNvSpPr>
              <a:spLocks noChangeShapeType="1"/>
            </p:cNvSpPr>
            <p:nvPr/>
          </p:nvSpPr>
          <p:spPr bwMode="auto">
            <a:xfrm>
              <a:off x="3655" y="1364"/>
              <a:ext cx="252" cy="58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Line 1352"/>
            <p:cNvSpPr>
              <a:spLocks noChangeShapeType="1"/>
            </p:cNvSpPr>
            <p:nvPr/>
          </p:nvSpPr>
          <p:spPr bwMode="auto">
            <a:xfrm>
              <a:off x="3655" y="1466"/>
              <a:ext cx="255" cy="57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" name="Line 1353"/>
            <p:cNvSpPr>
              <a:spLocks noChangeShapeType="1"/>
            </p:cNvSpPr>
            <p:nvPr/>
          </p:nvSpPr>
          <p:spPr bwMode="auto">
            <a:xfrm>
              <a:off x="3655" y="1591"/>
              <a:ext cx="243" cy="58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Freeform 1354"/>
            <p:cNvSpPr>
              <a:spLocks/>
            </p:cNvSpPr>
            <p:nvPr/>
          </p:nvSpPr>
          <p:spPr bwMode="auto">
            <a:xfrm>
              <a:off x="3730" y="1315"/>
              <a:ext cx="100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151" y="81"/>
                </a:cxn>
                <a:cxn ang="0">
                  <a:pos x="151" y="33"/>
                </a:cxn>
                <a:cxn ang="0">
                  <a:pos x="0" y="0"/>
                </a:cxn>
              </a:cxnLst>
              <a:rect l="0" t="0" r="r" b="b"/>
              <a:pathLst>
                <a:path w="152" h="82">
                  <a:moveTo>
                    <a:pt x="0" y="0"/>
                  </a:moveTo>
                  <a:lnTo>
                    <a:pt x="0" y="48"/>
                  </a:lnTo>
                  <a:lnTo>
                    <a:pt x="151" y="81"/>
                  </a:lnTo>
                  <a:lnTo>
                    <a:pt x="151" y="33"/>
                  </a:lnTo>
                  <a:lnTo>
                    <a:pt x="0" y="0"/>
                  </a:lnTo>
                </a:path>
              </a:pathLst>
            </a:custGeom>
            <a:solidFill>
              <a:srgbClr val="A9A9A9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Line 1355"/>
            <p:cNvSpPr>
              <a:spLocks noChangeShapeType="1"/>
            </p:cNvSpPr>
            <p:nvPr/>
          </p:nvSpPr>
          <p:spPr bwMode="auto">
            <a:xfrm>
              <a:off x="3691" y="1323"/>
              <a:ext cx="186" cy="4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Freeform 1356"/>
            <p:cNvSpPr>
              <a:spLocks/>
            </p:cNvSpPr>
            <p:nvPr/>
          </p:nvSpPr>
          <p:spPr bwMode="auto">
            <a:xfrm>
              <a:off x="3673" y="1508"/>
              <a:ext cx="224" cy="101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0"/>
                </a:cxn>
                <a:cxn ang="0">
                  <a:pos x="350" y="93"/>
                </a:cxn>
                <a:cxn ang="0">
                  <a:pos x="350" y="182"/>
                </a:cxn>
                <a:cxn ang="0">
                  <a:pos x="0" y="85"/>
                </a:cxn>
              </a:cxnLst>
              <a:rect l="0" t="0" r="r" b="b"/>
              <a:pathLst>
                <a:path w="351" h="183">
                  <a:moveTo>
                    <a:pt x="0" y="85"/>
                  </a:moveTo>
                  <a:lnTo>
                    <a:pt x="0" y="0"/>
                  </a:lnTo>
                  <a:lnTo>
                    <a:pt x="350" y="93"/>
                  </a:lnTo>
                  <a:lnTo>
                    <a:pt x="350" y="182"/>
                  </a:lnTo>
                  <a:lnTo>
                    <a:pt x="0" y="85"/>
                  </a:lnTo>
                </a:path>
              </a:pathLst>
            </a:custGeom>
            <a:solidFill>
              <a:srgbClr val="B2B2B2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Freeform 1357"/>
            <p:cNvSpPr>
              <a:spLocks/>
            </p:cNvSpPr>
            <p:nvPr/>
          </p:nvSpPr>
          <p:spPr bwMode="auto">
            <a:xfrm>
              <a:off x="3673" y="1633"/>
              <a:ext cx="225" cy="112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0"/>
                </a:cxn>
                <a:cxn ang="0">
                  <a:pos x="350" y="93"/>
                </a:cxn>
                <a:cxn ang="0">
                  <a:pos x="350" y="181"/>
                </a:cxn>
                <a:cxn ang="0">
                  <a:pos x="0" y="85"/>
                </a:cxn>
              </a:cxnLst>
              <a:rect l="0" t="0" r="r" b="b"/>
              <a:pathLst>
                <a:path w="351" h="182">
                  <a:moveTo>
                    <a:pt x="0" y="85"/>
                  </a:moveTo>
                  <a:lnTo>
                    <a:pt x="0" y="0"/>
                  </a:lnTo>
                  <a:lnTo>
                    <a:pt x="350" y="93"/>
                  </a:lnTo>
                  <a:lnTo>
                    <a:pt x="350" y="181"/>
                  </a:lnTo>
                  <a:lnTo>
                    <a:pt x="0" y="85"/>
                  </a:lnTo>
                </a:path>
              </a:pathLst>
            </a:custGeom>
            <a:solidFill>
              <a:srgbClr val="B2B2B2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Freeform 1358"/>
            <p:cNvSpPr>
              <a:spLocks/>
            </p:cNvSpPr>
            <p:nvPr/>
          </p:nvSpPr>
          <p:spPr bwMode="auto">
            <a:xfrm>
              <a:off x="3839" y="1567"/>
              <a:ext cx="36" cy="1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53" y="15"/>
                </a:cxn>
                <a:cxn ang="0">
                  <a:pos x="53" y="29"/>
                </a:cxn>
                <a:cxn ang="0">
                  <a:pos x="0" y="14"/>
                </a:cxn>
              </a:cxnLst>
              <a:rect l="0" t="0" r="r" b="b"/>
              <a:pathLst>
                <a:path w="54" h="30">
                  <a:moveTo>
                    <a:pt x="0" y="14"/>
                  </a:moveTo>
                  <a:lnTo>
                    <a:pt x="0" y="0"/>
                  </a:lnTo>
                  <a:lnTo>
                    <a:pt x="53" y="15"/>
                  </a:lnTo>
                  <a:lnTo>
                    <a:pt x="53" y="29"/>
                  </a:lnTo>
                  <a:lnTo>
                    <a:pt x="0" y="14"/>
                  </a:lnTo>
                </a:path>
              </a:pathLst>
            </a:custGeom>
            <a:solidFill>
              <a:srgbClr val="3333CC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Freeform 1359"/>
            <p:cNvSpPr>
              <a:spLocks/>
            </p:cNvSpPr>
            <p:nvPr/>
          </p:nvSpPr>
          <p:spPr bwMode="auto">
            <a:xfrm>
              <a:off x="3845" y="1692"/>
              <a:ext cx="35" cy="2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0"/>
                </a:cxn>
                <a:cxn ang="0">
                  <a:pos x="53" y="16"/>
                </a:cxn>
                <a:cxn ang="0">
                  <a:pos x="53" y="31"/>
                </a:cxn>
                <a:cxn ang="0">
                  <a:pos x="0" y="15"/>
                </a:cxn>
              </a:cxnLst>
              <a:rect l="0" t="0" r="r" b="b"/>
              <a:pathLst>
                <a:path w="54" h="32">
                  <a:moveTo>
                    <a:pt x="0" y="15"/>
                  </a:moveTo>
                  <a:lnTo>
                    <a:pt x="0" y="0"/>
                  </a:lnTo>
                  <a:lnTo>
                    <a:pt x="53" y="16"/>
                  </a:lnTo>
                  <a:lnTo>
                    <a:pt x="53" y="31"/>
                  </a:lnTo>
                  <a:lnTo>
                    <a:pt x="0" y="15"/>
                  </a:lnTo>
                </a:path>
              </a:pathLst>
            </a:custGeom>
            <a:solidFill>
              <a:srgbClr val="3333CC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Freeform 1360"/>
            <p:cNvSpPr>
              <a:spLocks/>
            </p:cNvSpPr>
            <p:nvPr/>
          </p:nvSpPr>
          <p:spPr bwMode="auto">
            <a:xfrm>
              <a:off x="3669" y="1394"/>
              <a:ext cx="228" cy="104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0"/>
                </a:cxn>
                <a:cxn ang="0">
                  <a:pos x="350" y="93"/>
                </a:cxn>
                <a:cxn ang="0">
                  <a:pos x="350" y="181"/>
                </a:cxn>
                <a:cxn ang="0">
                  <a:pos x="0" y="85"/>
                </a:cxn>
              </a:cxnLst>
              <a:rect l="0" t="0" r="r" b="b"/>
              <a:pathLst>
                <a:path w="351" h="182">
                  <a:moveTo>
                    <a:pt x="0" y="85"/>
                  </a:moveTo>
                  <a:lnTo>
                    <a:pt x="0" y="0"/>
                  </a:lnTo>
                  <a:lnTo>
                    <a:pt x="350" y="93"/>
                  </a:lnTo>
                  <a:lnTo>
                    <a:pt x="350" y="181"/>
                  </a:lnTo>
                  <a:lnTo>
                    <a:pt x="0" y="85"/>
                  </a:lnTo>
                </a:path>
              </a:pathLst>
            </a:custGeom>
            <a:solidFill>
              <a:srgbClr val="B2B2B2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Freeform 1361"/>
            <p:cNvSpPr>
              <a:spLocks/>
            </p:cNvSpPr>
            <p:nvPr/>
          </p:nvSpPr>
          <p:spPr bwMode="auto">
            <a:xfrm>
              <a:off x="3837" y="1450"/>
              <a:ext cx="35" cy="1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53" y="15"/>
                </a:cxn>
                <a:cxn ang="0">
                  <a:pos x="53" y="29"/>
                </a:cxn>
                <a:cxn ang="0">
                  <a:pos x="0" y="14"/>
                </a:cxn>
              </a:cxnLst>
              <a:rect l="0" t="0" r="r" b="b"/>
              <a:pathLst>
                <a:path w="54" h="30">
                  <a:moveTo>
                    <a:pt x="0" y="14"/>
                  </a:moveTo>
                  <a:lnTo>
                    <a:pt x="0" y="0"/>
                  </a:lnTo>
                  <a:lnTo>
                    <a:pt x="53" y="15"/>
                  </a:lnTo>
                  <a:lnTo>
                    <a:pt x="53" y="29"/>
                  </a:lnTo>
                  <a:lnTo>
                    <a:pt x="0" y="14"/>
                  </a:lnTo>
                </a:path>
              </a:pathLst>
            </a:custGeom>
            <a:solidFill>
              <a:srgbClr val="3333CC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503" name="Gerade Verbindung 211"/>
          <p:cNvCxnSpPr>
            <a:stCxn id="475" idx="0"/>
          </p:cNvCxnSpPr>
          <p:nvPr/>
        </p:nvCxnSpPr>
        <p:spPr>
          <a:xfrm flipH="1" flipV="1">
            <a:off x="2196698" y="3437198"/>
            <a:ext cx="1006190" cy="199628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sysDot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04" name="Rectangle 503"/>
          <p:cNvSpPr/>
          <p:nvPr/>
        </p:nvSpPr>
        <p:spPr>
          <a:xfrm>
            <a:off x="1016714" y="717564"/>
            <a:ext cx="1434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REMS: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Remote device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 Control &amp;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Usage Display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05" name="Rectangle 504"/>
          <p:cNvSpPr/>
          <p:nvPr/>
        </p:nvSpPr>
        <p:spPr>
          <a:xfrm>
            <a:off x="0" y="2103064"/>
            <a:ext cx="140364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ESS: Energy Supplier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Server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06" name="Gerade Verbindung 211"/>
          <p:cNvCxnSpPr/>
          <p:nvPr/>
        </p:nvCxnSpPr>
        <p:spPr>
          <a:xfrm flipH="1" flipV="1">
            <a:off x="1187624" y="2751136"/>
            <a:ext cx="1008112" cy="639398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07" name="Straight Arrow Connector 506"/>
          <p:cNvCxnSpPr/>
          <p:nvPr/>
        </p:nvCxnSpPr>
        <p:spPr>
          <a:xfrm>
            <a:off x="2267744" y="2391096"/>
            <a:ext cx="0" cy="36004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arrow" w="med" len="med"/>
            <a:tailEnd type="arrow" w="med" len="med"/>
          </a:ln>
          <a:effectLst/>
        </p:spPr>
      </p:cxnSp>
      <p:sp>
        <p:nvSpPr>
          <p:cNvPr id="508" name="Rectangle 507"/>
          <p:cNvSpPr/>
          <p:nvPr/>
        </p:nvSpPr>
        <p:spPr>
          <a:xfrm>
            <a:off x="2267744" y="2443359"/>
            <a:ext cx="4844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S&amp;C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09" name="Straight Arrow Connector 508"/>
          <p:cNvCxnSpPr/>
          <p:nvPr/>
        </p:nvCxnSpPr>
        <p:spPr>
          <a:xfrm flipH="1" flipV="1">
            <a:off x="1259632" y="3183184"/>
            <a:ext cx="266603" cy="141634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</p:cxnSp>
      <p:sp>
        <p:nvSpPr>
          <p:cNvPr id="510" name="Rectangle 509"/>
          <p:cNvSpPr/>
          <p:nvPr/>
        </p:nvSpPr>
        <p:spPr>
          <a:xfrm>
            <a:off x="1213649" y="3289104"/>
            <a:ext cx="31258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ABD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1" name="Rectangle 510"/>
          <p:cNvSpPr/>
          <p:nvPr/>
        </p:nvSpPr>
        <p:spPr>
          <a:xfrm>
            <a:off x="1553747" y="2713770"/>
            <a:ext cx="290144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BDF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12" name="Straight Arrow Connector 511"/>
          <p:cNvCxnSpPr/>
          <p:nvPr/>
        </p:nvCxnSpPr>
        <p:spPr>
          <a:xfrm flipH="1" flipV="1">
            <a:off x="1447084" y="2823144"/>
            <a:ext cx="288032" cy="216024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arrow" w="med" len="med"/>
            <a:tailEnd type="none" w="med" len="med"/>
          </a:ln>
          <a:effectLst/>
        </p:spPr>
      </p:cxnSp>
      <p:sp>
        <p:nvSpPr>
          <p:cNvPr id="513" name="Rectangle 512"/>
          <p:cNvSpPr/>
          <p:nvPr/>
        </p:nvSpPr>
        <p:spPr>
          <a:xfrm>
            <a:off x="1" y="3687240"/>
            <a:ext cx="11156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Third Parties: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Energy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Generator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etc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14" name="Gerade Verbindung 211"/>
          <p:cNvCxnSpPr/>
          <p:nvPr/>
        </p:nvCxnSpPr>
        <p:spPr>
          <a:xfrm flipH="1" flipV="1">
            <a:off x="755576" y="4293096"/>
            <a:ext cx="1152128" cy="669802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15" name="Rectangle 514"/>
          <p:cNvSpPr/>
          <p:nvPr/>
        </p:nvSpPr>
        <p:spPr>
          <a:xfrm>
            <a:off x="5152423" y="2105904"/>
            <a:ext cx="299762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S&amp;C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16" name="Group 515"/>
          <p:cNvGrpSpPr/>
          <p:nvPr/>
        </p:nvGrpSpPr>
        <p:grpSpPr>
          <a:xfrm rot="19031072">
            <a:off x="4982803" y="2080853"/>
            <a:ext cx="360000" cy="57600"/>
            <a:chOff x="5023675" y="1772816"/>
            <a:chExt cx="360000" cy="57600"/>
          </a:xfrm>
        </p:grpSpPr>
        <p:sp>
          <p:nvSpPr>
            <p:cNvPr id="517" name="Rectangle 516"/>
            <p:cNvSpPr/>
            <p:nvPr/>
          </p:nvSpPr>
          <p:spPr>
            <a:xfrm>
              <a:off x="5131668" y="1772816"/>
              <a:ext cx="144016" cy="576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18" name="Straight Arrow Connector 517"/>
            <p:cNvCxnSpPr/>
            <p:nvPr/>
          </p:nvCxnSpPr>
          <p:spPr>
            <a:xfrm flipV="1">
              <a:off x="5023675" y="1801615"/>
              <a:ext cx="360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</p:grpSp>
      <p:grpSp>
        <p:nvGrpSpPr>
          <p:cNvPr id="519" name="Group 518"/>
          <p:cNvGrpSpPr/>
          <p:nvPr/>
        </p:nvGrpSpPr>
        <p:grpSpPr>
          <a:xfrm>
            <a:off x="827584" y="4077072"/>
            <a:ext cx="424385" cy="269723"/>
            <a:chOff x="1167999" y="4007445"/>
            <a:chExt cx="424385" cy="269723"/>
          </a:xfrm>
        </p:grpSpPr>
        <p:sp>
          <p:nvSpPr>
            <p:cNvPr id="520" name="Rectangle 519"/>
            <p:cNvSpPr/>
            <p:nvPr/>
          </p:nvSpPr>
          <p:spPr>
            <a:xfrm>
              <a:off x="1278195" y="4007445"/>
              <a:ext cx="314189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PDD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521" name="Straight Arrow Connector 520"/>
            <p:cNvCxnSpPr/>
            <p:nvPr/>
          </p:nvCxnSpPr>
          <p:spPr>
            <a:xfrm flipH="1" flipV="1">
              <a:off x="1167999" y="4115168"/>
              <a:ext cx="216023" cy="16200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4104456" cy="55446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Raw BD  (Raw Billing Data)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All data related to energy consumption, storage and production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Gathered by the SM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BD  (Billing Data)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Processed and stored by the SM and the (local) EMS.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ABD (Aggregated Billing Data)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Sent to the NG over the public Data Communication Network and forwarded to the Energy Supplier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80618-FD48-4DD0-9128-18AAB429A704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624736" cy="576064"/>
          </a:xfrm>
        </p:spPr>
        <p:txBody>
          <a:bodyPr/>
          <a:lstStyle/>
          <a:p>
            <a:r>
              <a:rPr lang="en-US" sz="2600" dirty="0" smtClean="0"/>
              <a:t>Data Flow</a:t>
            </a:r>
            <a:endParaRPr lang="en-GB" sz="2600" dirty="0" smtClean="0"/>
          </a:p>
        </p:txBody>
      </p:sp>
      <p:grpSp>
        <p:nvGrpSpPr>
          <p:cNvPr id="228" name="Group 227"/>
          <p:cNvGrpSpPr/>
          <p:nvPr/>
        </p:nvGrpSpPr>
        <p:grpSpPr>
          <a:xfrm>
            <a:off x="5012448" y="828038"/>
            <a:ext cx="3789768" cy="3141419"/>
            <a:chOff x="5012448" y="620688"/>
            <a:chExt cx="3789768" cy="3141419"/>
          </a:xfrm>
        </p:grpSpPr>
        <p:sp>
          <p:nvSpPr>
            <p:cNvPr id="229" name="Wolke 126"/>
            <p:cNvSpPr/>
            <p:nvPr/>
          </p:nvSpPr>
          <p:spPr>
            <a:xfrm>
              <a:off x="5021796" y="2533237"/>
              <a:ext cx="1062372" cy="679739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DCN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0" name="Gerade Verbindung 211"/>
            <p:cNvCxnSpPr/>
            <p:nvPr/>
          </p:nvCxnSpPr>
          <p:spPr>
            <a:xfrm flipH="1">
              <a:off x="5813884" y="2960948"/>
              <a:ext cx="900100" cy="0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31" name="Gleichschenkliges Dreieck 3"/>
            <p:cNvSpPr/>
            <p:nvPr/>
          </p:nvSpPr>
          <p:spPr>
            <a:xfrm>
              <a:off x="6461956" y="620688"/>
              <a:ext cx="2340260" cy="756084"/>
            </a:xfrm>
            <a:prstGeom prst="triangl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Rechteck 4"/>
            <p:cNvSpPr/>
            <p:nvPr/>
          </p:nvSpPr>
          <p:spPr>
            <a:xfrm>
              <a:off x="6461956" y="1376772"/>
              <a:ext cx="2340260" cy="2232248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3" name="Gerade Verbindung 6"/>
            <p:cNvCxnSpPr>
              <a:stCxn id="232" idx="1"/>
              <a:endCxn id="232" idx="3"/>
            </p:cNvCxnSpPr>
            <p:nvPr/>
          </p:nvCxnSpPr>
          <p:spPr>
            <a:xfrm>
              <a:off x="6461956" y="2492896"/>
              <a:ext cx="234026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234" name="Rechteck 101"/>
            <p:cNvSpPr/>
            <p:nvPr/>
          </p:nvSpPr>
          <p:spPr>
            <a:xfrm>
              <a:off x="8658200" y="1988840"/>
              <a:ext cx="36004" cy="36004"/>
            </a:xfrm>
            <a:prstGeom prst="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Rechteck 96"/>
            <p:cNvSpPr/>
            <p:nvPr/>
          </p:nvSpPr>
          <p:spPr>
            <a:xfrm>
              <a:off x="8370168" y="1952836"/>
              <a:ext cx="396044" cy="46805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Ellipse 97"/>
            <p:cNvSpPr/>
            <p:nvPr/>
          </p:nvSpPr>
          <p:spPr>
            <a:xfrm>
              <a:off x="8442176" y="2132856"/>
              <a:ext cx="252028" cy="25202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Rechteck 98"/>
            <p:cNvSpPr/>
            <p:nvPr/>
          </p:nvSpPr>
          <p:spPr>
            <a:xfrm>
              <a:off x="8370168" y="2024844"/>
              <a:ext cx="108012" cy="36004"/>
            </a:xfrm>
            <a:prstGeom prst="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Rechteck 99"/>
            <p:cNvSpPr/>
            <p:nvPr/>
          </p:nvSpPr>
          <p:spPr>
            <a:xfrm>
              <a:off x="8514184" y="2024844"/>
              <a:ext cx="36004" cy="36004"/>
            </a:xfrm>
            <a:prstGeom prst="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Rechteck 100"/>
            <p:cNvSpPr/>
            <p:nvPr/>
          </p:nvSpPr>
          <p:spPr>
            <a:xfrm>
              <a:off x="8590384" y="2024844"/>
              <a:ext cx="36004" cy="36004"/>
            </a:xfrm>
            <a:prstGeom prst="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40" name="Gerade Verbindung 134"/>
            <p:cNvCxnSpPr/>
            <p:nvPr/>
          </p:nvCxnSpPr>
          <p:spPr>
            <a:xfrm>
              <a:off x="8226152" y="1736812"/>
              <a:ext cx="0" cy="15120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cxnSp>
          <p:nvCxnSpPr>
            <p:cNvPr id="241" name="Gerade Verbindung 195"/>
            <p:cNvCxnSpPr>
              <a:stCxn id="266" idx="2"/>
            </p:cNvCxnSpPr>
            <p:nvPr/>
          </p:nvCxnSpPr>
          <p:spPr>
            <a:xfrm flipV="1">
              <a:off x="7839312" y="1050349"/>
              <a:ext cx="206820" cy="238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cxnSp>
          <p:nvCxnSpPr>
            <p:cNvPr id="242" name="Elbow Connector 241"/>
            <p:cNvCxnSpPr/>
            <p:nvPr/>
          </p:nvCxnSpPr>
          <p:spPr>
            <a:xfrm flipV="1">
              <a:off x="6117802" y="3284984"/>
              <a:ext cx="560179" cy="30848"/>
            </a:xfrm>
            <a:prstGeom prst="bentConnector3">
              <a:avLst>
                <a:gd name="adj1" fmla="val 31996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sp>
          <p:nvSpPr>
            <p:cNvPr id="243" name="Wolke 126"/>
            <p:cNvSpPr/>
            <p:nvPr/>
          </p:nvSpPr>
          <p:spPr>
            <a:xfrm>
              <a:off x="7524328" y="2724961"/>
              <a:ext cx="505114" cy="327958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HAN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" name="Group 114"/>
            <p:cNvGrpSpPr/>
            <p:nvPr/>
          </p:nvGrpSpPr>
          <p:grpSpPr>
            <a:xfrm>
              <a:off x="7956376" y="2564904"/>
              <a:ext cx="161245" cy="208180"/>
              <a:chOff x="4211960" y="4686477"/>
              <a:chExt cx="322490" cy="416359"/>
            </a:xfrm>
          </p:grpSpPr>
          <p:cxnSp>
            <p:nvCxnSpPr>
              <p:cNvPr id="444" name="Gerade Verbindung 73"/>
              <p:cNvCxnSpPr/>
              <p:nvPr/>
            </p:nvCxnSpPr>
            <p:spPr>
              <a:xfrm>
                <a:off x="4307770" y="4886836"/>
                <a:ext cx="0" cy="216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445" name="Oval 444"/>
              <p:cNvSpPr/>
              <p:nvPr/>
            </p:nvSpPr>
            <p:spPr>
              <a:xfrm>
                <a:off x="4264089" y="4856281"/>
                <a:ext cx="90038" cy="92396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6" name="Freeform 117"/>
              <p:cNvSpPr/>
              <p:nvPr/>
            </p:nvSpPr>
            <p:spPr>
              <a:xfrm>
                <a:off x="4220025" y="4754822"/>
                <a:ext cx="270114" cy="221751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7" name="Freeform 118"/>
              <p:cNvSpPr/>
              <p:nvPr/>
            </p:nvSpPr>
            <p:spPr>
              <a:xfrm>
                <a:off x="4258139" y="4720650"/>
                <a:ext cx="252106" cy="19403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8" name="Freeform 119"/>
              <p:cNvSpPr/>
              <p:nvPr/>
            </p:nvSpPr>
            <p:spPr>
              <a:xfrm>
                <a:off x="4309355" y="4686477"/>
                <a:ext cx="225095" cy="18479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9" name="Oval 120"/>
              <p:cNvSpPr/>
              <p:nvPr/>
            </p:nvSpPr>
            <p:spPr>
              <a:xfrm rot="5400000">
                <a:off x="4209602" y="4814379"/>
                <a:ext cx="184792" cy="180076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45" name="Group 475"/>
            <p:cNvGrpSpPr/>
            <p:nvPr/>
          </p:nvGrpSpPr>
          <p:grpSpPr>
            <a:xfrm>
              <a:off x="6950649" y="2723209"/>
              <a:ext cx="161246" cy="208180"/>
              <a:chOff x="6824351" y="2682540"/>
              <a:chExt cx="161246" cy="208180"/>
            </a:xfrm>
          </p:grpSpPr>
          <p:cxnSp>
            <p:nvCxnSpPr>
              <p:cNvPr id="438" name="Gerade Verbindung 73"/>
              <p:cNvCxnSpPr/>
              <p:nvPr/>
            </p:nvCxnSpPr>
            <p:spPr>
              <a:xfrm>
                <a:off x="6872256" y="2782720"/>
                <a:ext cx="0" cy="108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439" name="Oval 124"/>
              <p:cNvSpPr/>
              <p:nvPr/>
            </p:nvSpPr>
            <p:spPr>
              <a:xfrm>
                <a:off x="6850416" y="2767442"/>
                <a:ext cx="45019" cy="46198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0" name="Freeform 439"/>
              <p:cNvSpPr/>
              <p:nvPr/>
            </p:nvSpPr>
            <p:spPr>
              <a:xfrm>
                <a:off x="6828384" y="2716713"/>
                <a:ext cx="135057" cy="110876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1" name="Freeform 440"/>
              <p:cNvSpPr/>
              <p:nvPr/>
            </p:nvSpPr>
            <p:spPr>
              <a:xfrm>
                <a:off x="6847441" y="2699627"/>
                <a:ext cx="126053" cy="97016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2" name="Freeform 441"/>
              <p:cNvSpPr/>
              <p:nvPr/>
            </p:nvSpPr>
            <p:spPr>
              <a:xfrm>
                <a:off x="6873049" y="2682540"/>
                <a:ext cx="112548" cy="92396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3" name="Oval 442"/>
              <p:cNvSpPr/>
              <p:nvPr/>
            </p:nvSpPr>
            <p:spPr>
              <a:xfrm rot="5400000">
                <a:off x="6823172" y="2746491"/>
                <a:ext cx="92396" cy="9003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246" name="Gerade Verbindung 73"/>
            <p:cNvCxnSpPr/>
            <p:nvPr/>
          </p:nvCxnSpPr>
          <p:spPr>
            <a:xfrm>
              <a:off x="8598093" y="1836992"/>
              <a:ext cx="0" cy="1080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47" name="Oval 246"/>
            <p:cNvSpPr/>
            <p:nvPr/>
          </p:nvSpPr>
          <p:spPr>
            <a:xfrm>
              <a:off x="8576253" y="1821714"/>
              <a:ext cx="45019" cy="4619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8554221" y="1770985"/>
              <a:ext cx="135057" cy="11087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8573278" y="1753899"/>
              <a:ext cx="126053" cy="9701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8598886" y="1736812"/>
              <a:ext cx="112548" cy="9239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 rot="5400000">
              <a:off x="8549009" y="1800763"/>
              <a:ext cx="92396" cy="90038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solidFill>
                    <a:srgbClr val="FF0000"/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52" name="Group 146"/>
            <p:cNvGrpSpPr/>
            <p:nvPr/>
          </p:nvGrpSpPr>
          <p:grpSpPr>
            <a:xfrm>
              <a:off x="7164807" y="1340768"/>
              <a:ext cx="161245" cy="208180"/>
              <a:chOff x="4211960" y="4686477"/>
              <a:chExt cx="322490" cy="416359"/>
            </a:xfrm>
          </p:grpSpPr>
          <p:cxnSp>
            <p:nvCxnSpPr>
              <p:cNvPr id="432" name="Gerade Verbindung 73"/>
              <p:cNvCxnSpPr/>
              <p:nvPr/>
            </p:nvCxnSpPr>
            <p:spPr>
              <a:xfrm>
                <a:off x="4307770" y="4886836"/>
                <a:ext cx="0" cy="216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433" name="Oval 432"/>
              <p:cNvSpPr/>
              <p:nvPr/>
            </p:nvSpPr>
            <p:spPr>
              <a:xfrm>
                <a:off x="4264089" y="4856281"/>
                <a:ext cx="90038" cy="92396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4" name="Freeform 433"/>
              <p:cNvSpPr/>
              <p:nvPr/>
            </p:nvSpPr>
            <p:spPr>
              <a:xfrm>
                <a:off x="4220025" y="4754822"/>
                <a:ext cx="270114" cy="221751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5" name="Freeform 434"/>
              <p:cNvSpPr/>
              <p:nvPr/>
            </p:nvSpPr>
            <p:spPr>
              <a:xfrm>
                <a:off x="4258139" y="4720650"/>
                <a:ext cx="252106" cy="19403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6" name="Freeform 435"/>
              <p:cNvSpPr/>
              <p:nvPr/>
            </p:nvSpPr>
            <p:spPr>
              <a:xfrm>
                <a:off x="4309355" y="4686477"/>
                <a:ext cx="225095" cy="18479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7" name="Oval 436"/>
              <p:cNvSpPr/>
              <p:nvPr/>
            </p:nvSpPr>
            <p:spPr>
              <a:xfrm rot="5400000">
                <a:off x="4209602" y="4814379"/>
                <a:ext cx="184792" cy="180076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3" name="Rechteck 82"/>
            <p:cNvSpPr/>
            <p:nvPr/>
          </p:nvSpPr>
          <p:spPr>
            <a:xfrm>
              <a:off x="7431678" y="2024844"/>
              <a:ext cx="648072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Rechteck 83"/>
            <p:cNvSpPr/>
            <p:nvPr/>
          </p:nvSpPr>
          <p:spPr>
            <a:xfrm>
              <a:off x="7660335" y="2097142"/>
              <a:ext cx="190757" cy="21544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TV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55" name="Gerade Verbindung 73"/>
            <p:cNvCxnSpPr/>
            <p:nvPr/>
          </p:nvCxnSpPr>
          <p:spPr>
            <a:xfrm>
              <a:off x="7839623" y="1909000"/>
              <a:ext cx="0" cy="1080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56" name="Oval 255"/>
            <p:cNvSpPr/>
            <p:nvPr/>
          </p:nvSpPr>
          <p:spPr>
            <a:xfrm>
              <a:off x="7817783" y="1893722"/>
              <a:ext cx="45019" cy="4619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7795751" y="1842993"/>
              <a:ext cx="135057" cy="11087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7814808" y="1825907"/>
              <a:ext cx="126053" cy="9701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7840416" y="1808820"/>
              <a:ext cx="112548" cy="9239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 rot="5400000">
              <a:off x="7790539" y="1872771"/>
              <a:ext cx="92396" cy="90038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solidFill>
                    <a:srgbClr val="FF0000"/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61" name="Group 113"/>
            <p:cNvGrpSpPr/>
            <p:nvPr/>
          </p:nvGrpSpPr>
          <p:grpSpPr>
            <a:xfrm>
              <a:off x="7092799" y="2041515"/>
              <a:ext cx="161245" cy="208180"/>
              <a:chOff x="4211960" y="4686477"/>
              <a:chExt cx="322490" cy="416359"/>
            </a:xfrm>
          </p:grpSpPr>
          <p:cxnSp>
            <p:nvCxnSpPr>
              <p:cNvPr id="426" name="Gerade Verbindung 73"/>
              <p:cNvCxnSpPr/>
              <p:nvPr/>
            </p:nvCxnSpPr>
            <p:spPr>
              <a:xfrm>
                <a:off x="4307770" y="4886836"/>
                <a:ext cx="0" cy="216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427" name="Oval 426"/>
              <p:cNvSpPr/>
              <p:nvPr/>
            </p:nvSpPr>
            <p:spPr>
              <a:xfrm>
                <a:off x="4264089" y="4856281"/>
                <a:ext cx="90038" cy="92396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8" name="Freeform 427"/>
              <p:cNvSpPr/>
              <p:nvPr/>
            </p:nvSpPr>
            <p:spPr>
              <a:xfrm>
                <a:off x="4220025" y="4754822"/>
                <a:ext cx="270114" cy="221751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9" name="Freeform 109"/>
              <p:cNvSpPr/>
              <p:nvPr/>
            </p:nvSpPr>
            <p:spPr>
              <a:xfrm>
                <a:off x="4258139" y="4720650"/>
                <a:ext cx="252106" cy="19403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0" name="Freeform 429"/>
              <p:cNvSpPr/>
              <p:nvPr/>
            </p:nvSpPr>
            <p:spPr>
              <a:xfrm>
                <a:off x="4309355" y="4686477"/>
                <a:ext cx="225095" cy="18479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1" name="Oval 430"/>
              <p:cNvSpPr/>
              <p:nvPr/>
            </p:nvSpPr>
            <p:spPr>
              <a:xfrm rot="5400000">
                <a:off x="4209602" y="4814379"/>
                <a:ext cx="184792" cy="180076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2" name="Rectangle 261"/>
            <p:cNvSpPr/>
            <p:nvPr/>
          </p:nvSpPr>
          <p:spPr>
            <a:xfrm rot="10800000" flipV="1">
              <a:off x="6707380" y="2140853"/>
              <a:ext cx="399751" cy="280598"/>
            </a:xfrm>
            <a:prstGeom prst="rect">
              <a:avLst/>
            </a:prstGeom>
            <a:solidFill>
              <a:srgbClr val="EEECE1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rthographicFront">
                <a:rot lat="2229513" lon="20639214" rev="20075156"/>
              </a:camera>
              <a:lightRig rig="threePt" dir="t"/>
            </a:scene3d>
            <a:sp3d extrusionH="247650" contourW="12700">
              <a:extrusionClr>
                <a:sysClr val="window" lastClr="FFFFFF"/>
              </a:extrusionClr>
              <a:contourClr>
                <a:sysClr val="windowText" lastClr="000000"/>
              </a:contourClr>
            </a:sp3d>
          </p:spPr>
          <p:txBody>
            <a:bodyPr wrap="none" lIns="0" tIns="0" rIns="0" bIns="0" rtlCol="0" anchor="ctr">
              <a:no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HG</a:t>
              </a:r>
            </a:p>
          </p:txBody>
        </p:sp>
        <p:cxnSp>
          <p:nvCxnSpPr>
            <p:cNvPr id="263" name="Gerade Verbindung 162"/>
            <p:cNvCxnSpPr/>
            <p:nvPr/>
          </p:nvCxnSpPr>
          <p:spPr>
            <a:xfrm>
              <a:off x="8226152" y="2204864"/>
              <a:ext cx="1440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cxnSp>
          <p:nvCxnSpPr>
            <p:cNvPr id="264" name="Gerade Verbindung 162"/>
            <p:cNvCxnSpPr/>
            <p:nvPr/>
          </p:nvCxnSpPr>
          <p:spPr>
            <a:xfrm>
              <a:off x="8082136" y="2204864"/>
              <a:ext cx="1440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grpSp>
          <p:nvGrpSpPr>
            <p:cNvPr id="265" name="Group 233"/>
            <p:cNvGrpSpPr/>
            <p:nvPr/>
          </p:nvGrpSpPr>
          <p:grpSpPr>
            <a:xfrm>
              <a:off x="6930008" y="908720"/>
              <a:ext cx="1152128" cy="288032"/>
              <a:chOff x="3995936" y="1052736"/>
              <a:chExt cx="2304256" cy="648072"/>
            </a:xfrm>
          </p:grpSpPr>
          <p:cxnSp>
            <p:nvCxnSpPr>
              <p:cNvPr id="418" name="Gerade Verbindung 182"/>
              <p:cNvCxnSpPr/>
              <p:nvPr/>
            </p:nvCxnSpPr>
            <p:spPr>
              <a:xfrm flipV="1">
                <a:off x="3995936" y="1052736"/>
                <a:ext cx="936104" cy="64807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19" name="Gerade Verbindung 183"/>
              <p:cNvCxnSpPr/>
              <p:nvPr/>
            </p:nvCxnSpPr>
            <p:spPr>
              <a:xfrm flipV="1">
                <a:off x="5364088" y="1052736"/>
                <a:ext cx="936104" cy="64807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20" name="Gerade Verbindung 185"/>
              <p:cNvCxnSpPr/>
              <p:nvPr/>
            </p:nvCxnSpPr>
            <p:spPr>
              <a:xfrm>
                <a:off x="3995936" y="1700808"/>
                <a:ext cx="1368152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21" name="Gerade Verbindung 186"/>
              <p:cNvCxnSpPr/>
              <p:nvPr/>
            </p:nvCxnSpPr>
            <p:spPr>
              <a:xfrm>
                <a:off x="4932040" y="1052736"/>
                <a:ext cx="1368152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22" name="Gerade Verbindung 187"/>
              <p:cNvCxnSpPr/>
              <p:nvPr/>
            </p:nvCxnSpPr>
            <p:spPr>
              <a:xfrm>
                <a:off x="4572000" y="1268760"/>
                <a:ext cx="136815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23" name="Gerade Verbindung 188"/>
              <p:cNvCxnSpPr/>
              <p:nvPr/>
            </p:nvCxnSpPr>
            <p:spPr>
              <a:xfrm>
                <a:off x="4283968" y="1484784"/>
                <a:ext cx="136815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24" name="Gerade Verbindung 189"/>
              <p:cNvCxnSpPr/>
              <p:nvPr/>
            </p:nvCxnSpPr>
            <p:spPr>
              <a:xfrm flipV="1">
                <a:off x="4427984" y="1052736"/>
                <a:ext cx="936104" cy="64807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25" name="Gerade Verbindung 190"/>
              <p:cNvCxnSpPr/>
              <p:nvPr/>
            </p:nvCxnSpPr>
            <p:spPr>
              <a:xfrm flipV="1">
                <a:off x="4860032" y="1052736"/>
                <a:ext cx="936104" cy="64807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266" name="Parallelogramm 219"/>
            <p:cNvSpPr/>
            <p:nvPr/>
          </p:nvSpPr>
          <p:spPr>
            <a:xfrm>
              <a:off x="6930008" y="908720"/>
              <a:ext cx="1152128" cy="288032"/>
            </a:xfrm>
            <a:prstGeom prst="parallelogram">
              <a:avLst>
                <a:gd name="adj" fmla="val 168609"/>
              </a:avLst>
            </a:prstGeom>
            <a:solidFill>
              <a:srgbClr val="4F81BD">
                <a:alpha val="2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67" name="Gerade Verbindung 162"/>
            <p:cNvCxnSpPr/>
            <p:nvPr/>
          </p:nvCxnSpPr>
          <p:spPr>
            <a:xfrm flipV="1">
              <a:off x="6948818" y="1736812"/>
              <a:ext cx="127504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grpSp>
          <p:nvGrpSpPr>
            <p:cNvPr id="268" name="Group 474"/>
            <p:cNvGrpSpPr>
              <a:grpSpLocks/>
            </p:cNvGrpSpPr>
            <p:nvPr/>
          </p:nvGrpSpPr>
          <p:grpSpPr bwMode="auto">
            <a:xfrm>
              <a:off x="5920432" y="3150315"/>
              <a:ext cx="217488" cy="428626"/>
              <a:chOff x="1724" y="1198"/>
              <a:chExt cx="433" cy="528"/>
            </a:xfrm>
            <a:solidFill>
              <a:srgbClr val="4F81BD">
                <a:lumMod val="40000"/>
                <a:lumOff val="60000"/>
              </a:srgbClr>
            </a:solidFill>
          </p:grpSpPr>
          <p:sp>
            <p:nvSpPr>
              <p:cNvPr id="414" name="Freeform 475"/>
              <p:cNvSpPr>
                <a:spLocks/>
              </p:cNvSpPr>
              <p:nvPr/>
            </p:nvSpPr>
            <p:spPr bwMode="auto">
              <a:xfrm>
                <a:off x="1819" y="1199"/>
                <a:ext cx="338" cy="483"/>
              </a:xfrm>
              <a:custGeom>
                <a:avLst/>
                <a:gdLst/>
                <a:ahLst/>
                <a:cxnLst>
                  <a:cxn ang="0">
                    <a:pos x="0" y="483"/>
                  </a:cxn>
                  <a:cxn ang="0">
                    <a:pos x="0" y="1"/>
                  </a:cxn>
                  <a:cxn ang="0">
                    <a:pos x="333" y="0"/>
                  </a:cxn>
                  <a:cxn ang="0">
                    <a:pos x="338" y="424"/>
                  </a:cxn>
                  <a:cxn ang="0">
                    <a:pos x="0" y="483"/>
                  </a:cxn>
                </a:cxnLst>
                <a:rect l="0" t="0" r="r" b="b"/>
                <a:pathLst>
                  <a:path w="338" h="483">
                    <a:moveTo>
                      <a:pt x="0" y="483"/>
                    </a:moveTo>
                    <a:lnTo>
                      <a:pt x="0" y="1"/>
                    </a:lnTo>
                    <a:lnTo>
                      <a:pt x="333" y="0"/>
                    </a:lnTo>
                    <a:lnTo>
                      <a:pt x="338" y="424"/>
                    </a:lnTo>
                    <a:lnTo>
                      <a:pt x="0" y="483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5" name="Freeform 476"/>
              <p:cNvSpPr>
                <a:spLocks/>
              </p:cNvSpPr>
              <p:nvPr/>
            </p:nvSpPr>
            <p:spPr bwMode="auto">
              <a:xfrm>
                <a:off x="1724" y="1198"/>
                <a:ext cx="93" cy="485"/>
              </a:xfrm>
              <a:custGeom>
                <a:avLst/>
                <a:gdLst/>
                <a:ahLst/>
                <a:cxnLst>
                  <a:cxn ang="0">
                    <a:pos x="93" y="485"/>
                  </a:cxn>
                  <a:cxn ang="0">
                    <a:pos x="93" y="1"/>
                  </a:cxn>
                  <a:cxn ang="0">
                    <a:pos x="4" y="0"/>
                  </a:cxn>
                  <a:cxn ang="0">
                    <a:pos x="0" y="427"/>
                  </a:cxn>
                  <a:cxn ang="0">
                    <a:pos x="93" y="485"/>
                  </a:cxn>
                </a:cxnLst>
                <a:rect l="0" t="0" r="r" b="b"/>
                <a:pathLst>
                  <a:path w="93" h="485">
                    <a:moveTo>
                      <a:pt x="93" y="485"/>
                    </a:moveTo>
                    <a:lnTo>
                      <a:pt x="93" y="1"/>
                    </a:lnTo>
                    <a:lnTo>
                      <a:pt x="4" y="0"/>
                    </a:lnTo>
                    <a:lnTo>
                      <a:pt x="0" y="427"/>
                    </a:lnTo>
                    <a:lnTo>
                      <a:pt x="93" y="485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6" name="Freeform 477"/>
              <p:cNvSpPr>
                <a:spLocks/>
              </p:cNvSpPr>
              <p:nvPr/>
            </p:nvSpPr>
            <p:spPr bwMode="auto">
              <a:xfrm>
                <a:off x="1831" y="1624"/>
                <a:ext cx="304" cy="97"/>
              </a:xfrm>
              <a:custGeom>
                <a:avLst/>
                <a:gdLst/>
                <a:ahLst/>
                <a:cxnLst>
                  <a:cxn ang="0">
                    <a:pos x="307" y="0"/>
                  </a:cxn>
                  <a:cxn ang="0">
                    <a:pos x="307" y="39"/>
                  </a:cxn>
                  <a:cxn ang="0">
                    <a:pos x="0" y="96"/>
                  </a:cxn>
                </a:cxnLst>
                <a:rect l="0" t="0" r="r" b="b"/>
                <a:pathLst>
                  <a:path w="307" h="96">
                    <a:moveTo>
                      <a:pt x="307" y="0"/>
                    </a:moveTo>
                    <a:lnTo>
                      <a:pt x="307" y="39"/>
                    </a:lnTo>
                    <a:lnTo>
                      <a:pt x="0" y="96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7" name="Freeform 478"/>
              <p:cNvSpPr>
                <a:spLocks/>
              </p:cNvSpPr>
              <p:nvPr/>
            </p:nvSpPr>
            <p:spPr bwMode="auto">
              <a:xfrm>
                <a:off x="1756" y="1646"/>
                <a:ext cx="72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"/>
                  </a:cxn>
                  <a:cxn ang="0">
                    <a:pos x="72" y="80"/>
                  </a:cxn>
                  <a:cxn ang="0">
                    <a:pos x="71" y="42"/>
                  </a:cxn>
                </a:cxnLst>
                <a:rect l="0" t="0" r="r" b="b"/>
                <a:pathLst>
                  <a:path w="72" h="80">
                    <a:moveTo>
                      <a:pt x="0" y="0"/>
                    </a:moveTo>
                    <a:lnTo>
                      <a:pt x="0" y="38"/>
                    </a:lnTo>
                    <a:lnTo>
                      <a:pt x="72" y="80"/>
                    </a:lnTo>
                    <a:lnTo>
                      <a:pt x="71" y="42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69" name="Group 479"/>
            <p:cNvGrpSpPr>
              <a:grpSpLocks/>
            </p:cNvGrpSpPr>
            <p:nvPr/>
          </p:nvGrpSpPr>
          <p:grpSpPr bwMode="auto">
            <a:xfrm>
              <a:off x="5965674" y="3243184"/>
              <a:ext cx="152400" cy="178594"/>
              <a:chOff x="2745" y="1406"/>
              <a:chExt cx="350" cy="304"/>
            </a:xfrm>
            <a:solidFill>
              <a:srgbClr val="4F81BD">
                <a:lumMod val="40000"/>
                <a:lumOff val="60000"/>
              </a:srgbClr>
            </a:solidFill>
          </p:grpSpPr>
          <p:sp>
            <p:nvSpPr>
              <p:cNvPr id="393" name="Rectangle 480"/>
              <p:cNvSpPr>
                <a:spLocks noChangeArrowheads="1"/>
              </p:cNvSpPr>
              <p:nvPr/>
            </p:nvSpPr>
            <p:spPr bwMode="auto">
              <a:xfrm>
                <a:off x="2802" y="1518"/>
                <a:ext cx="118" cy="84"/>
              </a:xfrm>
              <a:prstGeom prst="rect">
                <a:avLst/>
              </a:prstGeom>
              <a:grpFill/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4" name="Rectangle 481"/>
              <p:cNvSpPr>
                <a:spLocks noChangeArrowheads="1"/>
              </p:cNvSpPr>
              <p:nvPr/>
            </p:nvSpPr>
            <p:spPr bwMode="auto">
              <a:xfrm>
                <a:off x="2977" y="1406"/>
                <a:ext cx="118" cy="90"/>
              </a:xfrm>
              <a:prstGeom prst="rect">
                <a:avLst/>
              </a:prstGeom>
              <a:grpFill/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95" name="Group 482"/>
              <p:cNvGrpSpPr>
                <a:grpSpLocks/>
              </p:cNvGrpSpPr>
              <p:nvPr/>
            </p:nvGrpSpPr>
            <p:grpSpPr bwMode="auto">
              <a:xfrm>
                <a:off x="2829" y="1618"/>
                <a:ext cx="103" cy="92"/>
                <a:chOff x="1877" y="1488"/>
                <a:chExt cx="94" cy="73"/>
              </a:xfrm>
              <a:grpFill/>
            </p:grpSpPr>
            <p:grpSp>
              <p:nvGrpSpPr>
                <p:cNvPr id="405" name="Group 483"/>
                <p:cNvGrpSpPr>
                  <a:grpSpLocks/>
                </p:cNvGrpSpPr>
                <p:nvPr/>
              </p:nvGrpSpPr>
              <p:grpSpPr bwMode="auto">
                <a:xfrm>
                  <a:off x="1877" y="1488"/>
                  <a:ext cx="18" cy="73"/>
                  <a:chOff x="2299" y="1515"/>
                  <a:chExt cx="18" cy="73"/>
                </a:xfrm>
                <a:grpFill/>
              </p:grpSpPr>
              <p:sp>
                <p:nvSpPr>
                  <p:cNvPr id="412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515"/>
                    <a:ext cx="0" cy="57"/>
                  </a:xfrm>
                  <a:prstGeom prst="line">
                    <a:avLst/>
                  </a:prstGeom>
                  <a:grp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3" name="Oval 485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1570"/>
                    <a:ext cx="18" cy="18"/>
                  </a:xfrm>
                  <a:prstGeom prst="ellipse">
                    <a:avLst/>
                  </a:prstGeom>
                  <a:grpFill/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06" name="Group 486"/>
                <p:cNvGrpSpPr>
                  <a:grpSpLocks/>
                </p:cNvGrpSpPr>
                <p:nvPr/>
              </p:nvGrpSpPr>
              <p:grpSpPr bwMode="auto">
                <a:xfrm>
                  <a:off x="1909" y="1488"/>
                  <a:ext cx="18" cy="68"/>
                  <a:chOff x="2299" y="1515"/>
                  <a:chExt cx="18" cy="68"/>
                </a:xfrm>
                <a:grpFill/>
              </p:grpSpPr>
              <p:sp>
                <p:nvSpPr>
                  <p:cNvPr id="410" name="Line 48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515"/>
                    <a:ext cx="0" cy="57"/>
                  </a:xfrm>
                  <a:prstGeom prst="line">
                    <a:avLst/>
                  </a:prstGeom>
                  <a:grp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1" name="Oval 488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1565"/>
                    <a:ext cx="18" cy="18"/>
                  </a:xfrm>
                  <a:prstGeom prst="ellipse">
                    <a:avLst/>
                  </a:prstGeom>
                  <a:grpFill/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07" name="Group 489"/>
                <p:cNvGrpSpPr>
                  <a:grpSpLocks/>
                </p:cNvGrpSpPr>
                <p:nvPr/>
              </p:nvGrpSpPr>
              <p:grpSpPr bwMode="auto">
                <a:xfrm>
                  <a:off x="1946" y="1488"/>
                  <a:ext cx="25" cy="68"/>
                  <a:chOff x="2304" y="1515"/>
                  <a:chExt cx="25" cy="68"/>
                </a:xfrm>
                <a:grpFill/>
              </p:grpSpPr>
              <p:sp>
                <p:nvSpPr>
                  <p:cNvPr id="408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515"/>
                    <a:ext cx="0" cy="57"/>
                  </a:xfrm>
                  <a:prstGeom prst="line">
                    <a:avLst/>
                  </a:prstGeom>
                  <a:grp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09" name="Oval 491"/>
                  <p:cNvSpPr>
                    <a:spLocks noChangeArrowheads="1"/>
                  </p:cNvSpPr>
                  <p:nvPr/>
                </p:nvSpPr>
                <p:spPr bwMode="auto">
                  <a:xfrm>
                    <a:off x="2311" y="1565"/>
                    <a:ext cx="18" cy="18"/>
                  </a:xfrm>
                  <a:prstGeom prst="ellipse">
                    <a:avLst/>
                  </a:prstGeom>
                  <a:grpFill/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396" name="Group 492"/>
              <p:cNvGrpSpPr>
                <a:grpSpLocks/>
              </p:cNvGrpSpPr>
              <p:nvPr/>
            </p:nvGrpSpPr>
            <p:grpSpPr bwMode="auto">
              <a:xfrm>
                <a:off x="2888" y="1411"/>
                <a:ext cx="114" cy="99"/>
                <a:chOff x="1950" y="1330"/>
                <a:chExt cx="104" cy="79"/>
              </a:xfrm>
              <a:grpFill/>
            </p:grpSpPr>
            <p:sp>
              <p:nvSpPr>
                <p:cNvPr id="403" name="Freeform 493"/>
                <p:cNvSpPr>
                  <a:spLocks/>
                </p:cNvSpPr>
                <p:nvPr/>
              </p:nvSpPr>
              <p:spPr bwMode="auto">
                <a:xfrm>
                  <a:off x="1950" y="1347"/>
                  <a:ext cx="96" cy="62"/>
                </a:xfrm>
                <a:custGeom>
                  <a:avLst/>
                  <a:gdLst/>
                  <a:ahLst/>
                  <a:cxnLst>
                    <a:cxn ang="0">
                      <a:pos x="0" y="62"/>
                    </a:cxn>
                    <a:cxn ang="0">
                      <a:pos x="0" y="19"/>
                    </a:cxn>
                    <a:cxn ang="0">
                      <a:pos x="95" y="18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95" h="62">
                      <a:moveTo>
                        <a:pt x="0" y="62"/>
                      </a:moveTo>
                      <a:lnTo>
                        <a:pt x="0" y="19"/>
                      </a:lnTo>
                      <a:lnTo>
                        <a:pt x="95" y="18"/>
                      </a:lnTo>
                      <a:lnTo>
                        <a:pt x="95" y="0"/>
                      </a:lnTo>
                    </a:path>
                  </a:pathLst>
                </a:custGeom>
                <a:grpFill/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4" name="Oval 494"/>
                <p:cNvSpPr>
                  <a:spLocks noChangeArrowheads="1"/>
                </p:cNvSpPr>
                <p:nvPr/>
              </p:nvSpPr>
              <p:spPr bwMode="auto">
                <a:xfrm rot="10800000">
                  <a:off x="2036" y="1330"/>
                  <a:ext cx="18" cy="18"/>
                </a:xfrm>
                <a:prstGeom prst="ellipse">
                  <a:avLst/>
                </a:prstGeom>
                <a:grpFill/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97" name="Group 495"/>
              <p:cNvGrpSpPr>
                <a:grpSpLocks/>
              </p:cNvGrpSpPr>
              <p:nvPr/>
            </p:nvGrpSpPr>
            <p:grpSpPr bwMode="auto">
              <a:xfrm rot="-10800000">
                <a:off x="2845" y="1429"/>
                <a:ext cx="19" cy="100"/>
                <a:chOff x="2287" y="1515"/>
                <a:chExt cx="18" cy="80"/>
              </a:xfrm>
              <a:grpFill/>
            </p:grpSpPr>
            <p:sp>
              <p:nvSpPr>
                <p:cNvPr id="401" name="Line 496"/>
                <p:cNvSpPr>
                  <a:spLocks noChangeShapeType="1"/>
                </p:cNvSpPr>
                <p:nvPr/>
              </p:nvSpPr>
              <p:spPr bwMode="auto">
                <a:xfrm>
                  <a:off x="2304" y="1515"/>
                  <a:ext cx="0" cy="57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2" name="Oval 497"/>
                <p:cNvSpPr>
                  <a:spLocks noChangeArrowheads="1"/>
                </p:cNvSpPr>
                <p:nvPr/>
              </p:nvSpPr>
              <p:spPr bwMode="auto">
                <a:xfrm>
                  <a:off x="2287" y="1577"/>
                  <a:ext cx="18" cy="18"/>
                </a:xfrm>
                <a:prstGeom prst="ellipse">
                  <a:avLst/>
                </a:prstGeom>
                <a:grpFill/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98" name="Group 498"/>
              <p:cNvGrpSpPr>
                <a:grpSpLocks/>
              </p:cNvGrpSpPr>
              <p:nvPr/>
            </p:nvGrpSpPr>
            <p:grpSpPr bwMode="auto">
              <a:xfrm>
                <a:off x="2745" y="1443"/>
                <a:ext cx="59" cy="65"/>
                <a:chOff x="1833" y="1356"/>
                <a:chExt cx="54" cy="52"/>
              </a:xfrm>
              <a:grpFill/>
            </p:grpSpPr>
            <p:sp>
              <p:nvSpPr>
                <p:cNvPr id="399" name="Freeform 499"/>
                <p:cNvSpPr>
                  <a:spLocks/>
                </p:cNvSpPr>
                <p:nvPr/>
              </p:nvSpPr>
              <p:spPr bwMode="auto">
                <a:xfrm>
                  <a:off x="1856" y="1365"/>
                  <a:ext cx="31" cy="43"/>
                </a:xfrm>
                <a:custGeom>
                  <a:avLst/>
                  <a:gdLst/>
                  <a:ahLst/>
                  <a:cxnLst>
                    <a:cxn ang="0">
                      <a:pos x="31" y="43"/>
                    </a:cxn>
                    <a:cxn ang="0">
                      <a:pos x="3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1" h="43">
                      <a:moveTo>
                        <a:pt x="31" y="43"/>
                      </a:moveTo>
                      <a:lnTo>
                        <a:pt x="31" y="0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0" name="Oval 500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833" y="1356"/>
                  <a:ext cx="18" cy="18"/>
                </a:xfrm>
                <a:prstGeom prst="ellipse">
                  <a:avLst/>
                </a:prstGeom>
                <a:grpFill/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70" name="Rectangle 352"/>
            <p:cNvSpPr>
              <a:spLocks noChangeArrowheads="1"/>
            </p:cNvSpPr>
            <p:nvPr/>
          </p:nvSpPr>
          <p:spPr bwMode="auto">
            <a:xfrm>
              <a:off x="8305638" y="1412776"/>
              <a:ext cx="230089" cy="122487"/>
            </a:xfrm>
            <a:prstGeom prst="rect">
              <a:avLst/>
            </a:prstGeom>
            <a:noFill/>
            <a:ln w="952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Line 355"/>
            <p:cNvSpPr>
              <a:spLocks noChangeShapeType="1"/>
            </p:cNvSpPr>
            <p:nvPr/>
          </p:nvSpPr>
          <p:spPr bwMode="auto">
            <a:xfrm>
              <a:off x="8306544" y="1473579"/>
              <a:ext cx="148561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Line 357"/>
            <p:cNvSpPr>
              <a:spLocks noChangeShapeType="1"/>
            </p:cNvSpPr>
            <p:nvPr/>
          </p:nvSpPr>
          <p:spPr bwMode="auto">
            <a:xfrm>
              <a:off x="8352743" y="1476993"/>
              <a:ext cx="0" cy="5827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Line 358"/>
            <p:cNvSpPr>
              <a:spLocks noChangeShapeType="1"/>
            </p:cNvSpPr>
            <p:nvPr/>
          </p:nvSpPr>
          <p:spPr bwMode="auto">
            <a:xfrm>
              <a:off x="8389883" y="1474460"/>
              <a:ext cx="0" cy="6080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868901" y="3546663"/>
              <a:ext cx="203582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TN</a:t>
              </a: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339229" y="2893277"/>
              <a:ext cx="229229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NG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276" name="Picture 357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97860" y="2816933"/>
              <a:ext cx="460822" cy="2160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cxnSp>
          <p:nvCxnSpPr>
            <p:cNvPr id="277" name="Gerade Verbindung 162"/>
            <p:cNvCxnSpPr/>
            <p:nvPr/>
          </p:nvCxnSpPr>
          <p:spPr>
            <a:xfrm>
              <a:off x="5309828" y="3327712"/>
              <a:ext cx="6120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cxnSp>
          <p:nvCxnSpPr>
            <p:cNvPr id="278" name="Gerade Verbindung 134"/>
            <p:cNvCxnSpPr/>
            <p:nvPr/>
          </p:nvCxnSpPr>
          <p:spPr>
            <a:xfrm>
              <a:off x="8028384" y="1052736"/>
              <a:ext cx="17748" cy="68407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sp>
          <p:nvSpPr>
            <p:cNvPr id="279" name="Rectangle 278"/>
            <p:cNvSpPr/>
            <p:nvPr/>
          </p:nvSpPr>
          <p:spPr>
            <a:xfrm>
              <a:off x="6275638" y="3001289"/>
              <a:ext cx="312586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ABD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6588224" y="2559907"/>
              <a:ext cx="208390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BD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81" name="Straight Arrow Connector 280"/>
            <p:cNvCxnSpPr/>
            <p:nvPr/>
          </p:nvCxnSpPr>
          <p:spPr>
            <a:xfrm flipH="1" flipV="1">
              <a:off x="6869876" y="2533237"/>
              <a:ext cx="0" cy="247691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cxnSp>
          <p:nvCxnSpPr>
            <p:cNvPr id="282" name="Straight Arrow Connector 281"/>
            <p:cNvCxnSpPr/>
            <p:nvPr/>
          </p:nvCxnSpPr>
          <p:spPr>
            <a:xfrm>
              <a:off x="7279726" y="1667467"/>
              <a:ext cx="586611" cy="21316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cxnSp>
          <p:nvCxnSpPr>
            <p:cNvPr id="283" name="Straight Arrow Connector 282"/>
            <p:cNvCxnSpPr/>
            <p:nvPr/>
          </p:nvCxnSpPr>
          <p:spPr>
            <a:xfrm flipH="1">
              <a:off x="6174432" y="3001289"/>
              <a:ext cx="341784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sp>
          <p:nvSpPr>
            <p:cNvPr id="284" name="Rectangle 283"/>
            <p:cNvSpPr/>
            <p:nvPr/>
          </p:nvSpPr>
          <p:spPr>
            <a:xfrm>
              <a:off x="7578080" y="3285564"/>
              <a:ext cx="559833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Raw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BD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85" name="Straight Arrow Connector 284"/>
            <p:cNvCxnSpPr/>
            <p:nvPr/>
          </p:nvCxnSpPr>
          <p:spPr>
            <a:xfrm flipH="1">
              <a:off x="7614084" y="3285564"/>
              <a:ext cx="252028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cxnSp>
          <p:nvCxnSpPr>
            <p:cNvPr id="286" name="Gerade Verbindung 211"/>
            <p:cNvCxnSpPr/>
            <p:nvPr/>
          </p:nvCxnSpPr>
          <p:spPr>
            <a:xfrm flipV="1">
              <a:off x="5885892" y="1489121"/>
              <a:ext cx="0" cy="607731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87" name="Gerade Verbindung 211"/>
            <p:cNvCxnSpPr/>
            <p:nvPr/>
          </p:nvCxnSpPr>
          <p:spPr>
            <a:xfrm flipH="1" flipV="1">
              <a:off x="5381836" y="1849161"/>
              <a:ext cx="360040" cy="216024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88" name="Gerade Verbindung 211"/>
            <p:cNvCxnSpPr/>
            <p:nvPr/>
          </p:nvCxnSpPr>
          <p:spPr>
            <a:xfrm flipV="1">
              <a:off x="5834281" y="2348880"/>
              <a:ext cx="0" cy="504056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89" name="Gerade Verbindung 211"/>
            <p:cNvCxnSpPr>
              <a:stCxn id="262" idx="3"/>
            </p:cNvCxnSpPr>
            <p:nvPr/>
          </p:nvCxnSpPr>
          <p:spPr>
            <a:xfrm flipH="1" flipV="1">
              <a:off x="6084964" y="2168860"/>
              <a:ext cx="622416" cy="112292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90" name="Wolke 126"/>
            <p:cNvSpPr/>
            <p:nvPr/>
          </p:nvSpPr>
          <p:spPr>
            <a:xfrm>
              <a:off x="5561856" y="2016272"/>
              <a:ext cx="720080" cy="468052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1" name="Picture 4" descr="Pocket_LOOX_moodside_new_klei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FF2F7"/>
                </a:clrFrom>
                <a:clrTo>
                  <a:srgbClr val="EFF2F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00824" y="1093077"/>
              <a:ext cx="418356" cy="418356"/>
            </a:xfrm>
            <a:prstGeom prst="rect">
              <a:avLst/>
            </a:prstGeom>
            <a:noFill/>
          </p:spPr>
        </p:pic>
        <p:sp>
          <p:nvSpPr>
            <p:cNvPr id="292" name="Freeform 1338"/>
            <p:cNvSpPr>
              <a:spLocks/>
            </p:cNvSpPr>
            <p:nvPr/>
          </p:nvSpPr>
          <p:spPr bwMode="auto">
            <a:xfrm>
              <a:off x="5058952" y="1592796"/>
              <a:ext cx="322500" cy="107986"/>
            </a:xfrm>
            <a:custGeom>
              <a:avLst/>
              <a:gdLst/>
              <a:ahLst/>
              <a:cxnLst>
                <a:cxn ang="0">
                  <a:pos x="0" y="307"/>
                </a:cxn>
                <a:cxn ang="0">
                  <a:pos x="577" y="448"/>
                </a:cxn>
                <a:cxn ang="0">
                  <a:pos x="1290" y="127"/>
                </a:cxn>
                <a:cxn ang="0">
                  <a:pos x="727" y="0"/>
                </a:cxn>
                <a:cxn ang="0">
                  <a:pos x="0" y="307"/>
                </a:cxn>
              </a:cxnLst>
              <a:rect l="0" t="0" r="r" b="b"/>
              <a:pathLst>
                <a:path w="1291" h="449">
                  <a:moveTo>
                    <a:pt x="0" y="307"/>
                  </a:moveTo>
                  <a:lnTo>
                    <a:pt x="577" y="448"/>
                  </a:lnTo>
                  <a:lnTo>
                    <a:pt x="1290" y="127"/>
                  </a:lnTo>
                  <a:lnTo>
                    <a:pt x="727" y="0"/>
                  </a:lnTo>
                  <a:lnTo>
                    <a:pt x="0" y="307"/>
                  </a:lnTo>
                </a:path>
              </a:pathLst>
            </a:custGeom>
            <a:solidFill>
              <a:srgbClr val="C0C0C0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Freeform 1339"/>
            <p:cNvSpPr>
              <a:spLocks/>
            </p:cNvSpPr>
            <p:nvPr/>
          </p:nvSpPr>
          <p:spPr bwMode="auto">
            <a:xfrm>
              <a:off x="5063943" y="1967787"/>
              <a:ext cx="312902" cy="129065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0" y="370"/>
                </a:cxn>
                <a:cxn ang="0">
                  <a:pos x="567" y="535"/>
                </a:cxn>
                <a:cxn ang="0">
                  <a:pos x="1251" y="92"/>
                </a:cxn>
                <a:cxn ang="0">
                  <a:pos x="1251" y="0"/>
                </a:cxn>
              </a:cxnLst>
              <a:rect l="0" t="0" r="r" b="b"/>
              <a:pathLst>
                <a:path w="1252" h="536">
                  <a:moveTo>
                    <a:pt x="0" y="292"/>
                  </a:moveTo>
                  <a:lnTo>
                    <a:pt x="0" y="370"/>
                  </a:lnTo>
                  <a:lnTo>
                    <a:pt x="567" y="535"/>
                  </a:lnTo>
                  <a:lnTo>
                    <a:pt x="1251" y="92"/>
                  </a:lnTo>
                  <a:lnTo>
                    <a:pt x="1251" y="0"/>
                  </a:lnTo>
                </a:path>
              </a:pathLst>
            </a:custGeom>
            <a:solidFill>
              <a:srgbClr val="969696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Freeform 1340"/>
            <p:cNvSpPr>
              <a:spLocks/>
            </p:cNvSpPr>
            <p:nvPr/>
          </p:nvSpPr>
          <p:spPr bwMode="auto">
            <a:xfrm>
              <a:off x="5199854" y="1622751"/>
              <a:ext cx="181982" cy="461527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4" y="1915"/>
                </a:cxn>
                <a:cxn ang="0">
                  <a:pos x="728" y="1456"/>
                </a:cxn>
                <a:cxn ang="0">
                  <a:pos x="728" y="0"/>
                </a:cxn>
                <a:cxn ang="0">
                  <a:pos x="0" y="328"/>
                </a:cxn>
              </a:cxnLst>
              <a:rect l="0" t="0" r="r" b="b"/>
              <a:pathLst>
                <a:path w="729" h="1916">
                  <a:moveTo>
                    <a:pt x="0" y="328"/>
                  </a:moveTo>
                  <a:lnTo>
                    <a:pt x="4" y="1915"/>
                  </a:lnTo>
                  <a:lnTo>
                    <a:pt x="728" y="1456"/>
                  </a:lnTo>
                  <a:lnTo>
                    <a:pt x="728" y="0"/>
                  </a:lnTo>
                  <a:lnTo>
                    <a:pt x="0" y="328"/>
                  </a:lnTo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B2B2B2">
                    <a:gamma/>
                    <a:tint val="34118"/>
                    <a:invGamma/>
                  </a:srgbClr>
                </a:gs>
              </a:gsLst>
              <a:path path="rect">
                <a:fillToRect l="100000" t="100000"/>
              </a:path>
            </a:gra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Freeform 1341"/>
            <p:cNvSpPr>
              <a:spLocks/>
            </p:cNvSpPr>
            <p:nvPr/>
          </p:nvSpPr>
          <p:spPr bwMode="auto">
            <a:xfrm>
              <a:off x="5057800" y="1666389"/>
              <a:ext cx="143973" cy="415671"/>
            </a:xfrm>
            <a:custGeom>
              <a:avLst/>
              <a:gdLst/>
              <a:ahLst/>
              <a:cxnLst>
                <a:cxn ang="0">
                  <a:pos x="576" y="140"/>
                </a:cxn>
                <a:cxn ang="0">
                  <a:pos x="576" y="1727"/>
                </a:cxn>
                <a:cxn ang="0">
                  <a:pos x="0" y="1568"/>
                </a:cxn>
                <a:cxn ang="0">
                  <a:pos x="0" y="0"/>
                </a:cxn>
                <a:cxn ang="0">
                  <a:pos x="576" y="140"/>
                </a:cxn>
              </a:cxnLst>
              <a:rect l="0" t="0" r="r" b="b"/>
              <a:pathLst>
                <a:path w="577" h="1728">
                  <a:moveTo>
                    <a:pt x="576" y="140"/>
                  </a:moveTo>
                  <a:lnTo>
                    <a:pt x="576" y="1727"/>
                  </a:lnTo>
                  <a:lnTo>
                    <a:pt x="0" y="1568"/>
                  </a:lnTo>
                  <a:lnTo>
                    <a:pt x="0" y="0"/>
                  </a:lnTo>
                  <a:lnTo>
                    <a:pt x="576" y="140"/>
                  </a:lnTo>
                </a:path>
              </a:pathLst>
            </a:custGeom>
            <a:gradFill rotWithShape="0">
              <a:gsLst>
                <a:gs pos="0">
                  <a:srgbClr val="B2B2B2">
                    <a:gamma/>
                    <a:tint val="23529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Line 1342"/>
            <p:cNvSpPr>
              <a:spLocks noChangeShapeType="1"/>
            </p:cNvSpPr>
            <p:nvPr/>
          </p:nvSpPr>
          <p:spPr bwMode="auto">
            <a:xfrm>
              <a:off x="5077764" y="2016233"/>
              <a:ext cx="99438" cy="25147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Oval 1343"/>
            <p:cNvSpPr>
              <a:spLocks noChangeArrowheads="1"/>
            </p:cNvSpPr>
            <p:nvPr/>
          </p:nvSpPr>
          <p:spPr bwMode="auto">
            <a:xfrm>
              <a:off x="5074309" y="1686729"/>
              <a:ext cx="16125" cy="8876"/>
            </a:xfrm>
            <a:prstGeom prst="ellipse">
              <a:avLst/>
            </a:prstGeom>
            <a:solidFill>
              <a:srgbClr val="3333CC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Line 1344"/>
            <p:cNvSpPr>
              <a:spLocks noChangeShapeType="1"/>
            </p:cNvSpPr>
            <p:nvPr/>
          </p:nvSpPr>
          <p:spPr bwMode="auto">
            <a:xfrm>
              <a:off x="5077764" y="1997002"/>
              <a:ext cx="99438" cy="25517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Line 1345"/>
            <p:cNvSpPr>
              <a:spLocks noChangeShapeType="1"/>
            </p:cNvSpPr>
            <p:nvPr/>
          </p:nvSpPr>
          <p:spPr bwMode="auto">
            <a:xfrm>
              <a:off x="5077764" y="1978142"/>
              <a:ext cx="99438" cy="25887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Line 1346"/>
            <p:cNvSpPr>
              <a:spLocks noChangeShapeType="1"/>
            </p:cNvSpPr>
            <p:nvPr/>
          </p:nvSpPr>
          <p:spPr bwMode="auto">
            <a:xfrm>
              <a:off x="5077764" y="1959651"/>
              <a:ext cx="99438" cy="25517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Line 1347"/>
            <p:cNvSpPr>
              <a:spLocks noChangeShapeType="1"/>
            </p:cNvSpPr>
            <p:nvPr/>
          </p:nvSpPr>
          <p:spPr bwMode="auto">
            <a:xfrm>
              <a:off x="5077764" y="1940421"/>
              <a:ext cx="99438" cy="25517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Freeform 1348"/>
            <p:cNvSpPr>
              <a:spLocks/>
            </p:cNvSpPr>
            <p:nvPr/>
          </p:nvSpPr>
          <p:spPr bwMode="auto">
            <a:xfrm>
              <a:off x="5079300" y="1759212"/>
              <a:ext cx="98670" cy="176771"/>
            </a:xfrm>
            <a:custGeom>
              <a:avLst/>
              <a:gdLst/>
              <a:ahLst/>
              <a:cxnLst>
                <a:cxn ang="0">
                  <a:pos x="0" y="628"/>
                </a:cxn>
                <a:cxn ang="0">
                  <a:pos x="396" y="732"/>
                </a:cxn>
                <a:cxn ang="0">
                  <a:pos x="396" y="0"/>
                </a:cxn>
              </a:cxnLst>
              <a:rect l="0" t="0" r="r" b="b"/>
              <a:pathLst>
                <a:path w="397" h="733">
                  <a:moveTo>
                    <a:pt x="0" y="628"/>
                  </a:moveTo>
                  <a:lnTo>
                    <a:pt x="396" y="732"/>
                  </a:lnTo>
                  <a:lnTo>
                    <a:pt x="396" y="0"/>
                  </a:lnTo>
                </a:path>
              </a:pathLst>
            </a:custGeom>
            <a:noFill/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Freeform 1349"/>
            <p:cNvSpPr>
              <a:spLocks/>
            </p:cNvSpPr>
            <p:nvPr/>
          </p:nvSpPr>
          <p:spPr bwMode="auto">
            <a:xfrm>
              <a:off x="5068934" y="1724080"/>
              <a:ext cx="112875" cy="308055"/>
            </a:xfrm>
            <a:custGeom>
              <a:avLst/>
              <a:gdLst/>
              <a:ahLst/>
              <a:cxnLst>
                <a:cxn ang="0">
                  <a:pos x="452" y="105"/>
                </a:cxn>
                <a:cxn ang="0">
                  <a:pos x="0" y="0"/>
                </a:cxn>
                <a:cxn ang="0">
                  <a:pos x="0" y="1277"/>
                </a:cxn>
              </a:cxnLst>
              <a:rect l="0" t="0" r="r" b="b"/>
              <a:pathLst>
                <a:path w="453" h="1278">
                  <a:moveTo>
                    <a:pt x="452" y="105"/>
                  </a:moveTo>
                  <a:lnTo>
                    <a:pt x="0" y="0"/>
                  </a:lnTo>
                  <a:lnTo>
                    <a:pt x="0" y="1277"/>
                  </a:lnTo>
                </a:path>
              </a:pathLst>
            </a:custGeom>
            <a:noFill/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Freeform 1350"/>
            <p:cNvSpPr>
              <a:spLocks/>
            </p:cNvSpPr>
            <p:nvPr/>
          </p:nvSpPr>
          <p:spPr bwMode="auto">
            <a:xfrm>
              <a:off x="5076229" y="1735914"/>
              <a:ext cx="100589" cy="174922"/>
            </a:xfrm>
            <a:custGeom>
              <a:avLst/>
              <a:gdLst/>
              <a:ahLst/>
              <a:cxnLst>
                <a:cxn ang="0">
                  <a:pos x="401" y="96"/>
                </a:cxn>
                <a:cxn ang="0">
                  <a:pos x="0" y="0"/>
                </a:cxn>
                <a:cxn ang="0">
                  <a:pos x="0" y="725"/>
                </a:cxn>
              </a:cxnLst>
              <a:rect l="0" t="0" r="r" b="b"/>
              <a:pathLst>
                <a:path w="402" h="726">
                  <a:moveTo>
                    <a:pt x="401" y="96"/>
                  </a:moveTo>
                  <a:lnTo>
                    <a:pt x="0" y="0"/>
                  </a:lnTo>
                  <a:lnTo>
                    <a:pt x="0" y="725"/>
                  </a:lnTo>
                </a:path>
              </a:pathLst>
            </a:custGeom>
            <a:noFill/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Line 1351"/>
            <p:cNvSpPr>
              <a:spLocks noChangeShapeType="1"/>
            </p:cNvSpPr>
            <p:nvPr/>
          </p:nvSpPr>
          <p:spPr bwMode="auto">
            <a:xfrm>
              <a:off x="5076996" y="1775854"/>
              <a:ext cx="96750" cy="2144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Line 1352"/>
            <p:cNvSpPr>
              <a:spLocks noChangeShapeType="1"/>
            </p:cNvSpPr>
            <p:nvPr/>
          </p:nvSpPr>
          <p:spPr bwMode="auto">
            <a:xfrm>
              <a:off x="5076996" y="1813575"/>
              <a:ext cx="97902" cy="2107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Line 1353"/>
            <p:cNvSpPr>
              <a:spLocks noChangeShapeType="1"/>
            </p:cNvSpPr>
            <p:nvPr/>
          </p:nvSpPr>
          <p:spPr bwMode="auto">
            <a:xfrm>
              <a:off x="5076996" y="1859801"/>
              <a:ext cx="93295" cy="2144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Freeform 1354"/>
            <p:cNvSpPr>
              <a:spLocks/>
            </p:cNvSpPr>
            <p:nvPr/>
          </p:nvSpPr>
          <p:spPr bwMode="auto">
            <a:xfrm>
              <a:off x="5105791" y="1757733"/>
              <a:ext cx="38393" cy="199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151" y="81"/>
                </a:cxn>
                <a:cxn ang="0">
                  <a:pos x="151" y="33"/>
                </a:cxn>
                <a:cxn ang="0">
                  <a:pos x="0" y="0"/>
                </a:cxn>
              </a:cxnLst>
              <a:rect l="0" t="0" r="r" b="b"/>
              <a:pathLst>
                <a:path w="152" h="82">
                  <a:moveTo>
                    <a:pt x="0" y="0"/>
                  </a:moveTo>
                  <a:lnTo>
                    <a:pt x="0" y="48"/>
                  </a:lnTo>
                  <a:lnTo>
                    <a:pt x="151" y="81"/>
                  </a:lnTo>
                  <a:lnTo>
                    <a:pt x="151" y="33"/>
                  </a:lnTo>
                  <a:lnTo>
                    <a:pt x="0" y="0"/>
                  </a:lnTo>
                </a:path>
              </a:pathLst>
            </a:custGeom>
            <a:solidFill>
              <a:srgbClr val="A9A9A9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Line 1355"/>
            <p:cNvSpPr>
              <a:spLocks noChangeShapeType="1"/>
            </p:cNvSpPr>
            <p:nvPr/>
          </p:nvSpPr>
          <p:spPr bwMode="auto">
            <a:xfrm>
              <a:off x="5090818" y="1760691"/>
              <a:ext cx="71411" cy="14793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Freeform 1356"/>
            <p:cNvSpPr>
              <a:spLocks/>
            </p:cNvSpPr>
            <p:nvPr/>
          </p:nvSpPr>
          <p:spPr bwMode="auto">
            <a:xfrm>
              <a:off x="5083907" y="1829107"/>
              <a:ext cx="86000" cy="37351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0"/>
                </a:cxn>
                <a:cxn ang="0">
                  <a:pos x="350" y="93"/>
                </a:cxn>
                <a:cxn ang="0">
                  <a:pos x="350" y="182"/>
                </a:cxn>
                <a:cxn ang="0">
                  <a:pos x="0" y="85"/>
                </a:cxn>
              </a:cxnLst>
              <a:rect l="0" t="0" r="r" b="b"/>
              <a:pathLst>
                <a:path w="351" h="183">
                  <a:moveTo>
                    <a:pt x="0" y="85"/>
                  </a:moveTo>
                  <a:lnTo>
                    <a:pt x="0" y="0"/>
                  </a:lnTo>
                  <a:lnTo>
                    <a:pt x="350" y="93"/>
                  </a:lnTo>
                  <a:lnTo>
                    <a:pt x="350" y="182"/>
                  </a:lnTo>
                  <a:lnTo>
                    <a:pt x="0" y="85"/>
                  </a:lnTo>
                </a:path>
              </a:pathLst>
            </a:custGeom>
            <a:solidFill>
              <a:srgbClr val="B2B2B2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Freeform 1357"/>
            <p:cNvSpPr>
              <a:spLocks/>
            </p:cNvSpPr>
            <p:nvPr/>
          </p:nvSpPr>
          <p:spPr bwMode="auto">
            <a:xfrm>
              <a:off x="5083907" y="1875334"/>
              <a:ext cx="86384" cy="41419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0"/>
                </a:cxn>
                <a:cxn ang="0">
                  <a:pos x="350" y="93"/>
                </a:cxn>
                <a:cxn ang="0">
                  <a:pos x="350" y="181"/>
                </a:cxn>
                <a:cxn ang="0">
                  <a:pos x="0" y="85"/>
                </a:cxn>
              </a:cxnLst>
              <a:rect l="0" t="0" r="r" b="b"/>
              <a:pathLst>
                <a:path w="351" h="182">
                  <a:moveTo>
                    <a:pt x="0" y="85"/>
                  </a:moveTo>
                  <a:lnTo>
                    <a:pt x="0" y="0"/>
                  </a:lnTo>
                  <a:lnTo>
                    <a:pt x="350" y="93"/>
                  </a:lnTo>
                  <a:lnTo>
                    <a:pt x="350" y="181"/>
                  </a:lnTo>
                  <a:lnTo>
                    <a:pt x="0" y="85"/>
                  </a:lnTo>
                </a:path>
              </a:pathLst>
            </a:custGeom>
            <a:solidFill>
              <a:srgbClr val="B2B2B2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Freeform 1358"/>
            <p:cNvSpPr>
              <a:spLocks/>
            </p:cNvSpPr>
            <p:nvPr/>
          </p:nvSpPr>
          <p:spPr bwMode="auto">
            <a:xfrm>
              <a:off x="5147639" y="1850926"/>
              <a:ext cx="13821" cy="702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53" y="15"/>
                </a:cxn>
                <a:cxn ang="0">
                  <a:pos x="53" y="29"/>
                </a:cxn>
                <a:cxn ang="0">
                  <a:pos x="0" y="14"/>
                </a:cxn>
              </a:cxnLst>
              <a:rect l="0" t="0" r="r" b="b"/>
              <a:pathLst>
                <a:path w="54" h="30">
                  <a:moveTo>
                    <a:pt x="0" y="14"/>
                  </a:moveTo>
                  <a:lnTo>
                    <a:pt x="0" y="0"/>
                  </a:lnTo>
                  <a:lnTo>
                    <a:pt x="53" y="15"/>
                  </a:lnTo>
                  <a:lnTo>
                    <a:pt x="53" y="29"/>
                  </a:lnTo>
                  <a:lnTo>
                    <a:pt x="0" y="14"/>
                  </a:lnTo>
                </a:path>
              </a:pathLst>
            </a:custGeom>
            <a:solidFill>
              <a:srgbClr val="3333CC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Freeform 1359"/>
            <p:cNvSpPr>
              <a:spLocks/>
            </p:cNvSpPr>
            <p:nvPr/>
          </p:nvSpPr>
          <p:spPr bwMode="auto">
            <a:xfrm>
              <a:off x="5149943" y="1897153"/>
              <a:ext cx="13438" cy="7396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0"/>
                </a:cxn>
                <a:cxn ang="0">
                  <a:pos x="53" y="16"/>
                </a:cxn>
                <a:cxn ang="0">
                  <a:pos x="53" y="31"/>
                </a:cxn>
                <a:cxn ang="0">
                  <a:pos x="0" y="15"/>
                </a:cxn>
              </a:cxnLst>
              <a:rect l="0" t="0" r="r" b="b"/>
              <a:pathLst>
                <a:path w="54" h="32">
                  <a:moveTo>
                    <a:pt x="0" y="15"/>
                  </a:moveTo>
                  <a:lnTo>
                    <a:pt x="0" y="0"/>
                  </a:lnTo>
                  <a:lnTo>
                    <a:pt x="53" y="16"/>
                  </a:lnTo>
                  <a:lnTo>
                    <a:pt x="53" y="31"/>
                  </a:lnTo>
                  <a:lnTo>
                    <a:pt x="0" y="15"/>
                  </a:lnTo>
                </a:path>
              </a:pathLst>
            </a:custGeom>
            <a:solidFill>
              <a:srgbClr val="3333CC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Freeform 1360"/>
            <p:cNvSpPr>
              <a:spLocks/>
            </p:cNvSpPr>
            <p:nvPr/>
          </p:nvSpPr>
          <p:spPr bwMode="auto">
            <a:xfrm>
              <a:off x="5082371" y="1786948"/>
              <a:ext cx="87536" cy="38461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0"/>
                </a:cxn>
                <a:cxn ang="0">
                  <a:pos x="350" y="93"/>
                </a:cxn>
                <a:cxn ang="0">
                  <a:pos x="350" y="181"/>
                </a:cxn>
                <a:cxn ang="0">
                  <a:pos x="0" y="85"/>
                </a:cxn>
              </a:cxnLst>
              <a:rect l="0" t="0" r="r" b="b"/>
              <a:pathLst>
                <a:path w="351" h="182">
                  <a:moveTo>
                    <a:pt x="0" y="85"/>
                  </a:moveTo>
                  <a:lnTo>
                    <a:pt x="0" y="0"/>
                  </a:lnTo>
                  <a:lnTo>
                    <a:pt x="350" y="93"/>
                  </a:lnTo>
                  <a:lnTo>
                    <a:pt x="350" y="181"/>
                  </a:lnTo>
                  <a:lnTo>
                    <a:pt x="0" y="85"/>
                  </a:lnTo>
                </a:path>
              </a:pathLst>
            </a:custGeom>
            <a:solidFill>
              <a:srgbClr val="B2B2B2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Freeform 1361"/>
            <p:cNvSpPr>
              <a:spLocks/>
            </p:cNvSpPr>
            <p:nvPr/>
          </p:nvSpPr>
          <p:spPr bwMode="auto">
            <a:xfrm>
              <a:off x="5146872" y="1807658"/>
              <a:ext cx="13438" cy="702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53" y="15"/>
                </a:cxn>
                <a:cxn ang="0">
                  <a:pos x="53" y="29"/>
                </a:cxn>
                <a:cxn ang="0">
                  <a:pos x="0" y="14"/>
                </a:cxn>
              </a:cxnLst>
              <a:rect l="0" t="0" r="r" b="b"/>
              <a:pathLst>
                <a:path w="54" h="30">
                  <a:moveTo>
                    <a:pt x="0" y="14"/>
                  </a:moveTo>
                  <a:lnTo>
                    <a:pt x="0" y="0"/>
                  </a:lnTo>
                  <a:lnTo>
                    <a:pt x="53" y="15"/>
                  </a:lnTo>
                  <a:lnTo>
                    <a:pt x="53" y="29"/>
                  </a:lnTo>
                  <a:lnTo>
                    <a:pt x="0" y="14"/>
                  </a:lnTo>
                </a:path>
              </a:pathLst>
            </a:custGeom>
            <a:solidFill>
              <a:srgbClr val="3333CC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16" name="Gerade Verbindung 211"/>
            <p:cNvCxnSpPr/>
            <p:nvPr/>
          </p:nvCxnSpPr>
          <p:spPr>
            <a:xfrm flipH="1" flipV="1">
              <a:off x="5705872" y="2029181"/>
              <a:ext cx="144016" cy="432048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17" name="Gerade Verbindung 211"/>
            <p:cNvCxnSpPr>
              <a:stCxn id="290" idx="0"/>
            </p:cNvCxnSpPr>
            <p:nvPr/>
          </p:nvCxnSpPr>
          <p:spPr>
            <a:xfrm flipH="1" flipV="1">
              <a:off x="5885893" y="2016272"/>
              <a:ext cx="395444" cy="234026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18" name="Rectangle 317"/>
            <p:cNvSpPr/>
            <p:nvPr/>
          </p:nvSpPr>
          <p:spPr>
            <a:xfrm>
              <a:off x="5576881" y="953834"/>
              <a:ext cx="421590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REMS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5013966" y="1381109"/>
              <a:ext cx="249940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ESS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20" name="Gerade Verbindung 211"/>
            <p:cNvCxnSpPr/>
            <p:nvPr/>
          </p:nvCxnSpPr>
          <p:spPr>
            <a:xfrm flipH="1" flipV="1">
              <a:off x="5381836" y="1705145"/>
              <a:ext cx="504056" cy="319699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21" name="Straight Arrow Connector 320"/>
            <p:cNvCxnSpPr/>
            <p:nvPr/>
          </p:nvCxnSpPr>
          <p:spPr>
            <a:xfrm>
              <a:off x="6012160" y="1525125"/>
              <a:ext cx="0" cy="324036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sp>
          <p:nvSpPr>
            <p:cNvPr id="322" name="Rectangle 321"/>
            <p:cNvSpPr/>
            <p:nvPr/>
          </p:nvSpPr>
          <p:spPr>
            <a:xfrm>
              <a:off x="6062912" y="1575072"/>
              <a:ext cx="299762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S&amp;C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23" name="Straight Arrow Connector 322"/>
            <p:cNvCxnSpPr/>
            <p:nvPr/>
          </p:nvCxnSpPr>
          <p:spPr>
            <a:xfrm flipH="1" flipV="1">
              <a:off x="5417840" y="1921169"/>
              <a:ext cx="239944" cy="127471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sp>
          <p:nvSpPr>
            <p:cNvPr id="324" name="Rectangle 323"/>
            <p:cNvSpPr/>
            <p:nvPr/>
          </p:nvSpPr>
          <p:spPr>
            <a:xfrm>
              <a:off x="5267526" y="1974129"/>
              <a:ext cx="312586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ABD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517268" y="1586439"/>
              <a:ext cx="290144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BDF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26" name="Straight Arrow Connector 325"/>
            <p:cNvCxnSpPr/>
            <p:nvPr/>
          </p:nvCxnSpPr>
          <p:spPr>
            <a:xfrm flipH="1" flipV="1">
              <a:off x="5436096" y="1696045"/>
              <a:ext cx="360040" cy="23040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327" name="Gerade Verbindung 211"/>
            <p:cNvCxnSpPr/>
            <p:nvPr/>
          </p:nvCxnSpPr>
          <p:spPr>
            <a:xfrm flipH="1" flipV="1">
              <a:off x="5345832" y="2497233"/>
              <a:ext cx="396044" cy="313793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28" name="Rectangle 327"/>
            <p:cNvSpPr/>
            <p:nvPr/>
          </p:nvSpPr>
          <p:spPr>
            <a:xfrm rot="19031072">
              <a:off x="7365263" y="1317999"/>
              <a:ext cx="129614" cy="518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29" name="Straight Arrow Connector 328"/>
            <p:cNvCxnSpPr/>
            <p:nvPr/>
          </p:nvCxnSpPr>
          <p:spPr>
            <a:xfrm rot="19031072" flipV="1">
              <a:off x="7268069" y="1343919"/>
              <a:ext cx="324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cxnSp>
          <p:nvCxnSpPr>
            <p:cNvPr id="330" name="Gerade Verbindung 162"/>
            <p:cNvCxnSpPr/>
            <p:nvPr/>
          </p:nvCxnSpPr>
          <p:spPr>
            <a:xfrm>
              <a:off x="7110028" y="3249560"/>
              <a:ext cx="1116108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sp>
          <p:nvSpPr>
            <p:cNvPr id="331" name="Freeform 106"/>
            <p:cNvSpPr>
              <a:spLocks/>
            </p:cNvSpPr>
            <p:nvPr/>
          </p:nvSpPr>
          <p:spPr bwMode="auto">
            <a:xfrm>
              <a:off x="6715343" y="2933618"/>
              <a:ext cx="408333" cy="559202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94" y="337"/>
                </a:cxn>
                <a:cxn ang="0">
                  <a:pos x="183" y="309"/>
                </a:cxn>
                <a:cxn ang="0">
                  <a:pos x="184" y="169"/>
                </a:cxn>
                <a:cxn ang="0">
                  <a:pos x="183" y="34"/>
                </a:cxn>
                <a:cxn ang="0">
                  <a:pos x="102" y="0"/>
                </a:cxn>
                <a:cxn ang="0">
                  <a:pos x="1" y="31"/>
                </a:cxn>
                <a:cxn ang="0">
                  <a:pos x="0" y="162"/>
                </a:cxn>
                <a:cxn ang="0">
                  <a:pos x="0" y="309"/>
                </a:cxn>
              </a:cxnLst>
              <a:rect l="0" t="0" r="r" b="b"/>
              <a:pathLst>
                <a:path w="184" h="337">
                  <a:moveTo>
                    <a:pt x="0" y="309"/>
                  </a:moveTo>
                  <a:cubicBezTo>
                    <a:pt x="15" y="336"/>
                    <a:pt x="64" y="337"/>
                    <a:pt x="94" y="337"/>
                  </a:cubicBezTo>
                  <a:cubicBezTo>
                    <a:pt x="124" y="337"/>
                    <a:pt x="168" y="337"/>
                    <a:pt x="183" y="309"/>
                  </a:cubicBezTo>
                  <a:lnTo>
                    <a:pt x="184" y="169"/>
                  </a:lnTo>
                  <a:lnTo>
                    <a:pt x="183" y="34"/>
                  </a:lnTo>
                  <a:cubicBezTo>
                    <a:pt x="169" y="6"/>
                    <a:pt x="133" y="0"/>
                    <a:pt x="102" y="0"/>
                  </a:cubicBezTo>
                  <a:cubicBezTo>
                    <a:pt x="72" y="0"/>
                    <a:pt x="18" y="4"/>
                    <a:pt x="1" y="31"/>
                  </a:cubicBezTo>
                  <a:lnTo>
                    <a:pt x="0" y="162"/>
                  </a:lnTo>
                  <a:lnTo>
                    <a:pt x="0" y="309"/>
                  </a:lnTo>
                  <a:close/>
                </a:path>
              </a:pathLst>
            </a:custGeom>
            <a:gradFill rotWithShape="1">
              <a:gsLst>
                <a:gs pos="0">
                  <a:srgbClr val="FF8F8F"/>
                </a:gs>
                <a:gs pos="50000">
                  <a:srgbClr val="FF8F8F">
                    <a:gamma/>
                    <a:tint val="19216"/>
                    <a:invGamma/>
                  </a:srgbClr>
                </a:gs>
                <a:gs pos="100000">
                  <a:srgbClr val="FF8F8F"/>
                </a:gs>
              </a:gsLst>
              <a:lin ang="0" scaled="1"/>
            </a:gradFill>
            <a:ln w="9525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Rectangle 109"/>
            <p:cNvSpPr>
              <a:spLocks noChangeArrowheads="1"/>
            </p:cNvSpPr>
            <p:nvPr/>
          </p:nvSpPr>
          <p:spPr bwMode="auto">
            <a:xfrm rot="16200000">
              <a:off x="6707189" y="3085972"/>
              <a:ext cx="425955" cy="253403"/>
            </a:xfrm>
            <a:prstGeom prst="rect">
              <a:avLst/>
            </a:prstGeom>
            <a:solidFill>
              <a:sysClr val="window" lastClr="FFFFFF"/>
            </a:solidFill>
            <a:ln w="952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33" name="Group 118"/>
            <p:cNvGrpSpPr>
              <a:grpSpLocks/>
            </p:cNvGrpSpPr>
            <p:nvPr/>
          </p:nvGrpSpPr>
          <p:grpSpPr bwMode="auto">
            <a:xfrm>
              <a:off x="6783617" y="3015531"/>
              <a:ext cx="242899" cy="132155"/>
              <a:chOff x="2777" y="981"/>
              <a:chExt cx="93" cy="82"/>
            </a:xfrm>
          </p:grpSpPr>
          <p:sp>
            <p:nvSpPr>
              <p:cNvPr id="391" name="AutoShape 114"/>
              <p:cNvSpPr>
                <a:spLocks noChangeArrowheads="1"/>
              </p:cNvSpPr>
              <p:nvPr/>
            </p:nvSpPr>
            <p:spPr bwMode="auto">
              <a:xfrm rot="5400000">
                <a:off x="2786" y="972"/>
                <a:ext cx="76" cy="93"/>
              </a:xfrm>
              <a:prstGeom prst="moon">
                <a:avLst>
                  <a:gd name="adj" fmla="val 87500"/>
                </a:avLst>
              </a:prstGeom>
              <a:solidFill>
                <a:sysClr val="window" lastClr="FFFFFF"/>
              </a:solidFill>
              <a:ln w="9525" algn="ctr">
                <a:solidFill>
                  <a:srgbClr val="C0504D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2" name="Oval 116"/>
              <p:cNvSpPr>
                <a:spLocks noChangeArrowheads="1"/>
              </p:cNvSpPr>
              <p:nvPr/>
            </p:nvSpPr>
            <p:spPr bwMode="auto">
              <a:xfrm>
                <a:off x="2781" y="1034"/>
                <a:ext cx="88" cy="29"/>
              </a:xfrm>
              <a:prstGeom prst="ellipse">
                <a:avLst/>
              </a:prstGeom>
              <a:solidFill>
                <a:sysClr val="window" lastClr="FFFFFF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34" name="Line 110"/>
            <p:cNvSpPr>
              <a:spLocks noChangeShapeType="1"/>
            </p:cNvSpPr>
            <p:nvPr/>
          </p:nvSpPr>
          <p:spPr bwMode="auto">
            <a:xfrm rot="16200000">
              <a:off x="6924105" y="3018267"/>
              <a:ext cx="0" cy="24027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Text Box 108"/>
            <p:cNvSpPr txBox="1">
              <a:spLocks noChangeArrowheads="1"/>
            </p:cNvSpPr>
            <p:nvPr/>
          </p:nvSpPr>
          <p:spPr bwMode="auto">
            <a:xfrm>
              <a:off x="6799373" y="3371587"/>
              <a:ext cx="86656" cy="37135"/>
            </a:xfrm>
            <a:prstGeom prst="rect">
              <a:avLst/>
            </a:prstGeom>
            <a:solidFill>
              <a:sysClr val="window" lastClr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Solar</a:t>
              </a:r>
            </a:p>
          </p:txBody>
        </p:sp>
        <p:grpSp>
          <p:nvGrpSpPr>
            <p:cNvPr id="336" name="Group 129"/>
            <p:cNvGrpSpPr>
              <a:grpSpLocks/>
            </p:cNvGrpSpPr>
            <p:nvPr/>
          </p:nvGrpSpPr>
          <p:grpSpPr bwMode="auto">
            <a:xfrm rot="1922030">
              <a:off x="6924107" y="3026451"/>
              <a:ext cx="70900" cy="92836"/>
              <a:chOff x="2367" y="845"/>
              <a:chExt cx="27" cy="58"/>
            </a:xfrm>
          </p:grpSpPr>
          <p:sp>
            <p:nvSpPr>
              <p:cNvPr id="389" name="AutoShape 125"/>
              <p:cNvSpPr>
                <a:spLocks noChangeArrowheads="1"/>
              </p:cNvSpPr>
              <p:nvPr/>
            </p:nvSpPr>
            <p:spPr bwMode="auto">
              <a:xfrm flipH="1">
                <a:off x="2367" y="845"/>
                <a:ext cx="27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Line 127"/>
              <p:cNvSpPr>
                <a:spLocks noChangeShapeType="1"/>
              </p:cNvSpPr>
              <p:nvPr/>
            </p:nvSpPr>
            <p:spPr bwMode="auto">
              <a:xfrm flipH="1">
                <a:off x="2383" y="862"/>
                <a:ext cx="0" cy="41"/>
              </a:xfrm>
              <a:prstGeom prst="line">
                <a:avLst/>
              </a:prstGeom>
              <a:noFill/>
              <a:ln w="9525">
                <a:solidFill>
                  <a:srgbClr val="DE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37" name="Rectangle 294"/>
            <p:cNvSpPr>
              <a:spLocks noChangeArrowheads="1"/>
            </p:cNvSpPr>
            <p:nvPr/>
          </p:nvSpPr>
          <p:spPr bwMode="auto">
            <a:xfrm>
              <a:off x="6790182" y="3363941"/>
              <a:ext cx="256029" cy="60071"/>
            </a:xfrm>
            <a:prstGeom prst="rect">
              <a:avLst/>
            </a:prstGeom>
            <a:noFill/>
            <a:ln w="9525" algn="ctr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Rectangle 295"/>
            <p:cNvSpPr>
              <a:spLocks noChangeArrowheads="1"/>
            </p:cNvSpPr>
            <p:nvPr/>
          </p:nvSpPr>
          <p:spPr bwMode="auto">
            <a:xfrm>
              <a:off x="6790182" y="3301687"/>
              <a:ext cx="256029" cy="60071"/>
            </a:xfrm>
            <a:prstGeom prst="rect">
              <a:avLst/>
            </a:prstGeom>
            <a:noFill/>
            <a:ln w="9525" algn="ctr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Rectangle 296"/>
            <p:cNvSpPr>
              <a:spLocks noChangeArrowheads="1"/>
            </p:cNvSpPr>
            <p:nvPr/>
          </p:nvSpPr>
          <p:spPr bwMode="auto">
            <a:xfrm>
              <a:off x="6790182" y="3239432"/>
              <a:ext cx="256029" cy="60071"/>
            </a:xfrm>
            <a:prstGeom prst="rect">
              <a:avLst/>
            </a:prstGeom>
            <a:noFill/>
            <a:ln w="9525" algn="ctr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Rectangle 297"/>
            <p:cNvSpPr>
              <a:spLocks noChangeArrowheads="1"/>
            </p:cNvSpPr>
            <p:nvPr/>
          </p:nvSpPr>
          <p:spPr bwMode="auto">
            <a:xfrm>
              <a:off x="6790182" y="3177177"/>
              <a:ext cx="256029" cy="60071"/>
            </a:xfrm>
            <a:prstGeom prst="rect">
              <a:avLst/>
            </a:prstGeom>
            <a:noFill/>
            <a:ln w="9525" algn="ctr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Line 298"/>
            <p:cNvSpPr>
              <a:spLocks noChangeShapeType="1"/>
            </p:cNvSpPr>
            <p:nvPr/>
          </p:nvSpPr>
          <p:spPr bwMode="auto">
            <a:xfrm flipV="1">
              <a:off x="6954303" y="3138950"/>
              <a:ext cx="0" cy="286154"/>
            </a:xfrm>
            <a:prstGeom prst="line">
              <a:avLst/>
            </a:prstGeom>
            <a:noFill/>
            <a:ln w="9525">
              <a:solidFill>
                <a:srgbClr val="C0504D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Freeform 438"/>
            <p:cNvSpPr>
              <a:spLocks/>
            </p:cNvSpPr>
            <p:nvPr/>
          </p:nvSpPr>
          <p:spPr bwMode="auto">
            <a:xfrm>
              <a:off x="5132417" y="3164605"/>
              <a:ext cx="66156" cy="494984"/>
            </a:xfrm>
            <a:custGeom>
              <a:avLst/>
              <a:gdLst/>
              <a:ahLst/>
              <a:cxnLst>
                <a:cxn ang="0">
                  <a:pos x="0" y="766"/>
                </a:cxn>
                <a:cxn ang="0">
                  <a:pos x="108" y="0"/>
                </a:cxn>
              </a:cxnLst>
              <a:rect l="0" t="0" r="r" b="b"/>
              <a:pathLst>
                <a:path w="108" h="766">
                  <a:moveTo>
                    <a:pt x="0" y="766"/>
                  </a:moveTo>
                  <a:lnTo>
                    <a:pt x="108" y="0"/>
                  </a:lnTo>
                </a:path>
              </a:pathLst>
            </a:custGeom>
            <a:noFill/>
            <a:ln w="28575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Freeform 439"/>
            <p:cNvSpPr>
              <a:spLocks/>
            </p:cNvSpPr>
            <p:nvPr/>
          </p:nvSpPr>
          <p:spPr bwMode="auto">
            <a:xfrm>
              <a:off x="5237375" y="3169992"/>
              <a:ext cx="48345" cy="489597"/>
            </a:xfrm>
            <a:custGeom>
              <a:avLst/>
              <a:gdLst/>
              <a:ahLst/>
              <a:cxnLst>
                <a:cxn ang="0">
                  <a:pos x="80" y="758"/>
                </a:cxn>
                <a:cxn ang="0">
                  <a:pos x="0" y="0"/>
                </a:cxn>
              </a:cxnLst>
              <a:rect l="0" t="0" r="r" b="b"/>
              <a:pathLst>
                <a:path w="80" h="758">
                  <a:moveTo>
                    <a:pt x="80" y="758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44" name="Group 440"/>
            <p:cNvGrpSpPr>
              <a:grpSpLocks/>
            </p:cNvGrpSpPr>
            <p:nvPr/>
          </p:nvGrpSpPr>
          <p:grpSpPr bwMode="auto">
            <a:xfrm>
              <a:off x="5147683" y="3441726"/>
              <a:ext cx="127223" cy="119107"/>
              <a:chOff x="2232" y="3455"/>
              <a:chExt cx="209" cy="184"/>
            </a:xfrm>
          </p:grpSpPr>
          <p:sp>
            <p:nvSpPr>
              <p:cNvPr id="387" name="Line 441"/>
              <p:cNvSpPr>
                <a:spLocks noChangeShapeType="1"/>
              </p:cNvSpPr>
              <p:nvPr/>
            </p:nvSpPr>
            <p:spPr bwMode="auto">
              <a:xfrm>
                <a:off x="2257" y="3455"/>
                <a:ext cx="184" cy="18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Freeform 442"/>
              <p:cNvSpPr>
                <a:spLocks/>
              </p:cNvSpPr>
              <p:nvPr/>
            </p:nvSpPr>
            <p:spPr bwMode="auto">
              <a:xfrm>
                <a:off x="2232" y="3469"/>
                <a:ext cx="180" cy="154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0" y="154"/>
                  </a:cxn>
                </a:cxnLst>
                <a:rect l="0" t="0" r="r" b="b"/>
                <a:pathLst>
                  <a:path w="180" h="154">
                    <a:moveTo>
                      <a:pt x="180" y="0"/>
                    </a:moveTo>
                    <a:lnTo>
                      <a:pt x="0" y="154"/>
                    </a:lnTo>
                  </a:path>
                </a:pathLst>
              </a:custGeom>
              <a:noFill/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45" name="Group 443"/>
            <p:cNvGrpSpPr>
              <a:grpSpLocks/>
            </p:cNvGrpSpPr>
            <p:nvPr/>
          </p:nvGrpSpPr>
          <p:grpSpPr bwMode="auto">
            <a:xfrm>
              <a:off x="5172492" y="3335187"/>
              <a:ext cx="85239" cy="83196"/>
              <a:chOff x="2237" y="3455"/>
              <a:chExt cx="204" cy="184"/>
            </a:xfrm>
          </p:grpSpPr>
          <p:sp>
            <p:nvSpPr>
              <p:cNvPr id="385" name="Line 444"/>
              <p:cNvSpPr>
                <a:spLocks noChangeShapeType="1"/>
              </p:cNvSpPr>
              <p:nvPr/>
            </p:nvSpPr>
            <p:spPr bwMode="auto">
              <a:xfrm>
                <a:off x="2257" y="3455"/>
                <a:ext cx="184" cy="18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Freeform 385"/>
              <p:cNvSpPr>
                <a:spLocks/>
              </p:cNvSpPr>
              <p:nvPr/>
            </p:nvSpPr>
            <p:spPr bwMode="auto">
              <a:xfrm>
                <a:off x="2237" y="3484"/>
                <a:ext cx="180" cy="154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0" y="154"/>
                  </a:cxn>
                </a:cxnLst>
                <a:rect l="0" t="0" r="r" b="b"/>
                <a:pathLst>
                  <a:path w="180" h="154">
                    <a:moveTo>
                      <a:pt x="180" y="0"/>
                    </a:moveTo>
                    <a:lnTo>
                      <a:pt x="0" y="154"/>
                    </a:lnTo>
                  </a:path>
                </a:pathLst>
              </a:custGeom>
              <a:noFill/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46" name="Group 446"/>
            <p:cNvGrpSpPr>
              <a:grpSpLocks/>
            </p:cNvGrpSpPr>
            <p:nvPr/>
          </p:nvGrpSpPr>
          <p:grpSpPr bwMode="auto">
            <a:xfrm>
              <a:off x="5188394" y="3232240"/>
              <a:ext cx="56614" cy="57459"/>
              <a:chOff x="2237" y="3455"/>
              <a:chExt cx="204" cy="184"/>
            </a:xfrm>
          </p:grpSpPr>
          <p:sp>
            <p:nvSpPr>
              <p:cNvPr id="383" name="Line 447"/>
              <p:cNvSpPr>
                <a:spLocks noChangeShapeType="1"/>
              </p:cNvSpPr>
              <p:nvPr/>
            </p:nvSpPr>
            <p:spPr bwMode="auto">
              <a:xfrm>
                <a:off x="2257" y="3455"/>
                <a:ext cx="184" cy="184"/>
              </a:xfrm>
              <a:prstGeom prst="line">
                <a:avLst/>
              </a:prstGeom>
              <a:noFill/>
              <a:ln w="635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4" name="Freeform 448"/>
              <p:cNvSpPr>
                <a:spLocks/>
              </p:cNvSpPr>
              <p:nvPr/>
            </p:nvSpPr>
            <p:spPr bwMode="auto">
              <a:xfrm>
                <a:off x="2237" y="3469"/>
                <a:ext cx="180" cy="154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0" y="154"/>
                  </a:cxn>
                </a:cxnLst>
                <a:rect l="0" t="0" r="r" b="b"/>
                <a:pathLst>
                  <a:path w="180" h="154">
                    <a:moveTo>
                      <a:pt x="180" y="0"/>
                    </a:moveTo>
                    <a:lnTo>
                      <a:pt x="0" y="154"/>
                    </a:lnTo>
                  </a:path>
                </a:pathLst>
              </a:custGeom>
              <a:noFill/>
              <a:ln w="63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47" name="Group 449"/>
            <p:cNvGrpSpPr>
              <a:grpSpLocks/>
            </p:cNvGrpSpPr>
            <p:nvPr/>
          </p:nvGrpSpPr>
          <p:grpSpPr bwMode="auto">
            <a:xfrm>
              <a:off x="5195392" y="3149642"/>
              <a:ext cx="46436" cy="20949"/>
              <a:chOff x="1847" y="180"/>
              <a:chExt cx="76" cy="32"/>
            </a:xfrm>
          </p:grpSpPr>
          <p:sp>
            <p:nvSpPr>
              <p:cNvPr id="381" name="Line 450"/>
              <p:cNvSpPr>
                <a:spLocks noChangeShapeType="1"/>
              </p:cNvSpPr>
              <p:nvPr/>
            </p:nvSpPr>
            <p:spPr bwMode="auto">
              <a:xfrm flipH="1">
                <a:off x="1847" y="180"/>
                <a:ext cx="38" cy="2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2" name="Line 451"/>
              <p:cNvSpPr>
                <a:spLocks noChangeShapeType="1"/>
              </p:cNvSpPr>
              <p:nvPr/>
            </p:nvSpPr>
            <p:spPr bwMode="auto">
              <a:xfrm>
                <a:off x="1889" y="182"/>
                <a:ext cx="34" cy="3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48" name="Group 452"/>
            <p:cNvGrpSpPr>
              <a:grpSpLocks/>
            </p:cNvGrpSpPr>
            <p:nvPr/>
          </p:nvGrpSpPr>
          <p:grpSpPr bwMode="auto">
            <a:xfrm>
              <a:off x="5148955" y="3275933"/>
              <a:ext cx="135492" cy="26934"/>
              <a:chOff x="1770" y="376"/>
              <a:chExt cx="222" cy="41"/>
            </a:xfrm>
          </p:grpSpPr>
          <p:sp>
            <p:nvSpPr>
              <p:cNvPr id="378" name="Line 453"/>
              <p:cNvSpPr>
                <a:spLocks noChangeShapeType="1"/>
              </p:cNvSpPr>
              <p:nvPr/>
            </p:nvSpPr>
            <p:spPr bwMode="auto">
              <a:xfrm flipV="1">
                <a:off x="1770" y="376"/>
                <a:ext cx="222" cy="4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9" name="Freeform 454"/>
              <p:cNvSpPr>
                <a:spLocks/>
              </p:cNvSpPr>
              <p:nvPr/>
            </p:nvSpPr>
            <p:spPr bwMode="auto">
              <a:xfrm>
                <a:off x="1771" y="379"/>
                <a:ext cx="27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0" name="Freeform 455"/>
              <p:cNvSpPr>
                <a:spLocks/>
              </p:cNvSpPr>
              <p:nvPr/>
            </p:nvSpPr>
            <p:spPr bwMode="auto">
              <a:xfrm flipH="1">
                <a:off x="1963" y="378"/>
                <a:ext cx="27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49" name="Group 456"/>
            <p:cNvGrpSpPr>
              <a:grpSpLocks/>
            </p:cNvGrpSpPr>
            <p:nvPr/>
          </p:nvGrpSpPr>
          <p:grpSpPr bwMode="auto">
            <a:xfrm>
              <a:off x="5158497" y="3197525"/>
              <a:ext cx="120225" cy="27532"/>
              <a:chOff x="1785" y="254"/>
              <a:chExt cx="198" cy="43"/>
            </a:xfrm>
          </p:grpSpPr>
          <p:sp>
            <p:nvSpPr>
              <p:cNvPr id="375" name="Freeform 457"/>
              <p:cNvSpPr>
                <a:spLocks/>
              </p:cNvSpPr>
              <p:nvPr/>
            </p:nvSpPr>
            <p:spPr bwMode="auto">
              <a:xfrm flipH="1">
                <a:off x="1786" y="260"/>
                <a:ext cx="27" cy="3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6" name="Freeform 458"/>
              <p:cNvSpPr>
                <a:spLocks/>
              </p:cNvSpPr>
              <p:nvPr/>
            </p:nvSpPr>
            <p:spPr bwMode="auto">
              <a:xfrm>
                <a:off x="1953" y="259"/>
                <a:ext cx="27" cy="3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7" name="Line 459"/>
              <p:cNvSpPr>
                <a:spLocks noChangeShapeType="1"/>
              </p:cNvSpPr>
              <p:nvPr/>
            </p:nvSpPr>
            <p:spPr bwMode="auto">
              <a:xfrm flipV="1">
                <a:off x="1785" y="254"/>
                <a:ext cx="198" cy="3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50" name="Group 460"/>
            <p:cNvGrpSpPr>
              <a:grpSpLocks/>
            </p:cNvGrpSpPr>
            <p:nvPr/>
          </p:nvGrpSpPr>
          <p:grpSpPr bwMode="auto">
            <a:xfrm>
              <a:off x="5202389" y="3151438"/>
              <a:ext cx="32442" cy="17956"/>
              <a:chOff x="1847" y="180"/>
              <a:chExt cx="76" cy="32"/>
            </a:xfrm>
          </p:grpSpPr>
          <p:sp>
            <p:nvSpPr>
              <p:cNvPr id="373" name="Line 461"/>
              <p:cNvSpPr>
                <a:spLocks noChangeShapeType="1"/>
              </p:cNvSpPr>
              <p:nvPr/>
            </p:nvSpPr>
            <p:spPr bwMode="auto">
              <a:xfrm flipH="1">
                <a:off x="1847" y="180"/>
                <a:ext cx="38" cy="2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4" name="Line 462"/>
              <p:cNvSpPr>
                <a:spLocks noChangeShapeType="1"/>
              </p:cNvSpPr>
              <p:nvPr/>
            </p:nvSpPr>
            <p:spPr bwMode="auto">
              <a:xfrm>
                <a:off x="1889" y="182"/>
                <a:ext cx="34" cy="3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51" name="Group 463"/>
            <p:cNvGrpSpPr>
              <a:grpSpLocks/>
            </p:cNvGrpSpPr>
            <p:nvPr/>
          </p:nvGrpSpPr>
          <p:grpSpPr bwMode="auto">
            <a:xfrm>
              <a:off x="5130508" y="3374690"/>
              <a:ext cx="163481" cy="26335"/>
              <a:chOff x="1770" y="376"/>
              <a:chExt cx="222" cy="41"/>
            </a:xfrm>
          </p:grpSpPr>
          <p:sp>
            <p:nvSpPr>
              <p:cNvPr id="370" name="Line 464"/>
              <p:cNvSpPr>
                <a:spLocks noChangeShapeType="1"/>
              </p:cNvSpPr>
              <p:nvPr/>
            </p:nvSpPr>
            <p:spPr bwMode="auto">
              <a:xfrm flipV="1">
                <a:off x="1770" y="376"/>
                <a:ext cx="222" cy="4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Freeform 465"/>
              <p:cNvSpPr>
                <a:spLocks/>
              </p:cNvSpPr>
              <p:nvPr/>
            </p:nvSpPr>
            <p:spPr bwMode="auto">
              <a:xfrm>
                <a:off x="1771" y="379"/>
                <a:ext cx="27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Freeform 466"/>
              <p:cNvSpPr>
                <a:spLocks/>
              </p:cNvSpPr>
              <p:nvPr/>
            </p:nvSpPr>
            <p:spPr bwMode="auto">
              <a:xfrm flipH="1">
                <a:off x="1963" y="378"/>
                <a:ext cx="27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52" name="Freeform 467"/>
            <p:cNvSpPr>
              <a:spLocks/>
            </p:cNvSpPr>
            <p:nvPr/>
          </p:nvSpPr>
          <p:spPr bwMode="auto">
            <a:xfrm>
              <a:off x="5039544" y="3402820"/>
              <a:ext cx="252537" cy="19153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58" y="27"/>
                </a:cxn>
                <a:cxn ang="0">
                  <a:pos x="103" y="20"/>
                </a:cxn>
                <a:cxn ang="0">
                  <a:pos x="136" y="6"/>
                </a:cxn>
                <a:cxn ang="0">
                  <a:pos x="149" y="0"/>
                </a:cxn>
                <a:cxn ang="0">
                  <a:pos x="162" y="5"/>
                </a:cxn>
                <a:cxn ang="0">
                  <a:pos x="223" y="23"/>
                </a:cxn>
                <a:cxn ang="0">
                  <a:pos x="302" y="26"/>
                </a:cxn>
                <a:cxn ang="0">
                  <a:pos x="415" y="6"/>
                </a:cxn>
              </a:cxnLst>
              <a:rect l="0" t="0" r="r" b="b"/>
              <a:pathLst>
                <a:path w="415" h="29">
                  <a:moveTo>
                    <a:pt x="0" y="15"/>
                  </a:moveTo>
                  <a:cubicBezTo>
                    <a:pt x="10" y="17"/>
                    <a:pt x="41" y="26"/>
                    <a:pt x="58" y="27"/>
                  </a:cubicBezTo>
                  <a:cubicBezTo>
                    <a:pt x="75" y="28"/>
                    <a:pt x="90" y="23"/>
                    <a:pt x="103" y="20"/>
                  </a:cubicBezTo>
                  <a:cubicBezTo>
                    <a:pt x="116" y="17"/>
                    <a:pt x="128" y="9"/>
                    <a:pt x="136" y="6"/>
                  </a:cubicBezTo>
                  <a:cubicBezTo>
                    <a:pt x="144" y="3"/>
                    <a:pt x="145" y="0"/>
                    <a:pt x="149" y="0"/>
                  </a:cubicBezTo>
                  <a:cubicBezTo>
                    <a:pt x="153" y="0"/>
                    <a:pt x="150" y="1"/>
                    <a:pt x="162" y="5"/>
                  </a:cubicBezTo>
                  <a:cubicBezTo>
                    <a:pt x="174" y="9"/>
                    <a:pt x="200" y="20"/>
                    <a:pt x="223" y="23"/>
                  </a:cubicBezTo>
                  <a:cubicBezTo>
                    <a:pt x="246" y="26"/>
                    <a:pt x="270" y="29"/>
                    <a:pt x="302" y="26"/>
                  </a:cubicBezTo>
                  <a:cubicBezTo>
                    <a:pt x="334" y="23"/>
                    <a:pt x="392" y="10"/>
                    <a:pt x="415" y="6"/>
                  </a:cubicBezTo>
                </a:path>
              </a:pathLst>
            </a:custGeom>
            <a:noFill/>
            <a:ln w="3175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Freeform 468"/>
            <p:cNvSpPr>
              <a:spLocks/>
            </p:cNvSpPr>
            <p:nvPr/>
          </p:nvSpPr>
          <p:spPr bwMode="auto">
            <a:xfrm>
              <a:off x="5053538" y="3305260"/>
              <a:ext cx="257626" cy="1915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8" y="23"/>
                </a:cxn>
                <a:cxn ang="0">
                  <a:pos x="111" y="20"/>
                </a:cxn>
                <a:cxn ang="0">
                  <a:pos x="144" y="6"/>
                </a:cxn>
                <a:cxn ang="0">
                  <a:pos x="157" y="0"/>
                </a:cxn>
                <a:cxn ang="0">
                  <a:pos x="170" y="5"/>
                </a:cxn>
                <a:cxn ang="0">
                  <a:pos x="231" y="23"/>
                </a:cxn>
                <a:cxn ang="0">
                  <a:pos x="310" y="26"/>
                </a:cxn>
                <a:cxn ang="0">
                  <a:pos x="423" y="6"/>
                </a:cxn>
              </a:cxnLst>
              <a:rect l="0" t="0" r="r" b="b"/>
              <a:pathLst>
                <a:path w="423" h="29">
                  <a:moveTo>
                    <a:pt x="0" y="13"/>
                  </a:moveTo>
                  <a:cubicBezTo>
                    <a:pt x="6" y="15"/>
                    <a:pt x="20" y="22"/>
                    <a:pt x="38" y="23"/>
                  </a:cubicBezTo>
                  <a:cubicBezTo>
                    <a:pt x="56" y="24"/>
                    <a:pt x="93" y="23"/>
                    <a:pt x="111" y="20"/>
                  </a:cubicBezTo>
                  <a:cubicBezTo>
                    <a:pt x="129" y="17"/>
                    <a:pt x="136" y="9"/>
                    <a:pt x="144" y="6"/>
                  </a:cubicBezTo>
                  <a:cubicBezTo>
                    <a:pt x="152" y="3"/>
                    <a:pt x="153" y="0"/>
                    <a:pt x="157" y="0"/>
                  </a:cubicBezTo>
                  <a:cubicBezTo>
                    <a:pt x="161" y="0"/>
                    <a:pt x="158" y="1"/>
                    <a:pt x="170" y="5"/>
                  </a:cubicBezTo>
                  <a:cubicBezTo>
                    <a:pt x="182" y="9"/>
                    <a:pt x="208" y="20"/>
                    <a:pt x="231" y="23"/>
                  </a:cubicBezTo>
                  <a:cubicBezTo>
                    <a:pt x="254" y="26"/>
                    <a:pt x="278" y="29"/>
                    <a:pt x="310" y="26"/>
                  </a:cubicBezTo>
                  <a:cubicBezTo>
                    <a:pt x="342" y="23"/>
                    <a:pt x="400" y="10"/>
                    <a:pt x="423" y="6"/>
                  </a:cubicBezTo>
                </a:path>
              </a:pathLst>
            </a:custGeom>
            <a:noFill/>
            <a:ln w="2540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Freeform 469"/>
            <p:cNvSpPr>
              <a:spLocks/>
            </p:cNvSpPr>
            <p:nvPr/>
          </p:nvSpPr>
          <p:spPr bwMode="auto">
            <a:xfrm>
              <a:off x="5066261" y="3226254"/>
              <a:ext cx="267804" cy="1855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23"/>
                </a:cxn>
                <a:cxn ang="0">
                  <a:pos x="129" y="20"/>
                </a:cxn>
                <a:cxn ang="0">
                  <a:pos x="162" y="6"/>
                </a:cxn>
                <a:cxn ang="0">
                  <a:pos x="175" y="0"/>
                </a:cxn>
                <a:cxn ang="0">
                  <a:pos x="188" y="5"/>
                </a:cxn>
                <a:cxn ang="0">
                  <a:pos x="249" y="23"/>
                </a:cxn>
                <a:cxn ang="0">
                  <a:pos x="328" y="26"/>
                </a:cxn>
                <a:cxn ang="0">
                  <a:pos x="441" y="6"/>
                </a:cxn>
              </a:cxnLst>
              <a:rect l="0" t="0" r="r" b="b"/>
              <a:pathLst>
                <a:path w="441" h="29">
                  <a:moveTo>
                    <a:pt x="0" y="8"/>
                  </a:moveTo>
                  <a:cubicBezTo>
                    <a:pt x="9" y="10"/>
                    <a:pt x="35" y="21"/>
                    <a:pt x="56" y="23"/>
                  </a:cubicBezTo>
                  <a:cubicBezTo>
                    <a:pt x="77" y="25"/>
                    <a:pt x="111" y="23"/>
                    <a:pt x="129" y="20"/>
                  </a:cubicBezTo>
                  <a:cubicBezTo>
                    <a:pt x="147" y="17"/>
                    <a:pt x="154" y="9"/>
                    <a:pt x="162" y="6"/>
                  </a:cubicBezTo>
                  <a:cubicBezTo>
                    <a:pt x="170" y="3"/>
                    <a:pt x="171" y="0"/>
                    <a:pt x="175" y="0"/>
                  </a:cubicBezTo>
                  <a:cubicBezTo>
                    <a:pt x="179" y="0"/>
                    <a:pt x="176" y="1"/>
                    <a:pt x="188" y="5"/>
                  </a:cubicBezTo>
                  <a:cubicBezTo>
                    <a:pt x="200" y="9"/>
                    <a:pt x="226" y="20"/>
                    <a:pt x="249" y="23"/>
                  </a:cubicBezTo>
                  <a:cubicBezTo>
                    <a:pt x="272" y="26"/>
                    <a:pt x="296" y="29"/>
                    <a:pt x="328" y="26"/>
                  </a:cubicBezTo>
                  <a:cubicBezTo>
                    <a:pt x="360" y="23"/>
                    <a:pt x="418" y="10"/>
                    <a:pt x="441" y="6"/>
                  </a:cubicBezTo>
                </a:path>
              </a:pathLst>
            </a:custGeom>
            <a:noFill/>
            <a:ln w="1905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Freeform 470"/>
            <p:cNvSpPr>
              <a:spLocks/>
            </p:cNvSpPr>
            <p:nvPr/>
          </p:nvSpPr>
          <p:spPr bwMode="auto">
            <a:xfrm>
              <a:off x="5153408" y="3226852"/>
              <a:ext cx="222003" cy="1735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23"/>
                </a:cxn>
                <a:cxn ang="0">
                  <a:pos x="129" y="20"/>
                </a:cxn>
                <a:cxn ang="0">
                  <a:pos x="162" y="6"/>
                </a:cxn>
                <a:cxn ang="0">
                  <a:pos x="175" y="0"/>
                </a:cxn>
                <a:cxn ang="0">
                  <a:pos x="188" y="5"/>
                </a:cxn>
                <a:cxn ang="0">
                  <a:pos x="249" y="23"/>
                </a:cxn>
                <a:cxn ang="0">
                  <a:pos x="328" y="26"/>
                </a:cxn>
                <a:cxn ang="0">
                  <a:pos x="366" y="22"/>
                </a:cxn>
              </a:cxnLst>
              <a:rect l="0" t="0" r="r" b="b"/>
              <a:pathLst>
                <a:path w="366" h="26">
                  <a:moveTo>
                    <a:pt x="0" y="8"/>
                  </a:moveTo>
                  <a:cubicBezTo>
                    <a:pt x="9" y="10"/>
                    <a:pt x="35" y="21"/>
                    <a:pt x="56" y="23"/>
                  </a:cubicBezTo>
                  <a:cubicBezTo>
                    <a:pt x="77" y="25"/>
                    <a:pt x="111" y="23"/>
                    <a:pt x="129" y="20"/>
                  </a:cubicBezTo>
                  <a:cubicBezTo>
                    <a:pt x="147" y="17"/>
                    <a:pt x="154" y="9"/>
                    <a:pt x="162" y="6"/>
                  </a:cubicBezTo>
                  <a:cubicBezTo>
                    <a:pt x="170" y="3"/>
                    <a:pt x="171" y="0"/>
                    <a:pt x="175" y="0"/>
                  </a:cubicBezTo>
                  <a:cubicBezTo>
                    <a:pt x="179" y="0"/>
                    <a:pt x="176" y="1"/>
                    <a:pt x="188" y="5"/>
                  </a:cubicBezTo>
                  <a:cubicBezTo>
                    <a:pt x="200" y="9"/>
                    <a:pt x="226" y="20"/>
                    <a:pt x="249" y="23"/>
                  </a:cubicBezTo>
                  <a:cubicBezTo>
                    <a:pt x="272" y="26"/>
                    <a:pt x="309" y="26"/>
                    <a:pt x="328" y="26"/>
                  </a:cubicBezTo>
                  <a:cubicBezTo>
                    <a:pt x="347" y="26"/>
                    <a:pt x="360" y="23"/>
                    <a:pt x="366" y="22"/>
                  </a:cubicBezTo>
                </a:path>
              </a:pathLst>
            </a:custGeom>
            <a:noFill/>
            <a:ln w="1270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Freeform 471"/>
            <p:cNvSpPr>
              <a:spLocks/>
            </p:cNvSpPr>
            <p:nvPr/>
          </p:nvSpPr>
          <p:spPr bwMode="auto">
            <a:xfrm>
              <a:off x="5176944" y="3303464"/>
              <a:ext cx="220731" cy="1675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23"/>
                </a:cxn>
                <a:cxn ang="0">
                  <a:pos x="129" y="20"/>
                </a:cxn>
                <a:cxn ang="0">
                  <a:pos x="162" y="6"/>
                </a:cxn>
                <a:cxn ang="0">
                  <a:pos x="175" y="0"/>
                </a:cxn>
                <a:cxn ang="0">
                  <a:pos x="188" y="5"/>
                </a:cxn>
                <a:cxn ang="0">
                  <a:pos x="249" y="23"/>
                </a:cxn>
                <a:cxn ang="0">
                  <a:pos x="328" y="26"/>
                </a:cxn>
                <a:cxn ang="0">
                  <a:pos x="364" y="22"/>
                </a:cxn>
              </a:cxnLst>
              <a:rect l="0" t="0" r="r" b="b"/>
              <a:pathLst>
                <a:path w="364" h="26">
                  <a:moveTo>
                    <a:pt x="0" y="8"/>
                  </a:moveTo>
                  <a:cubicBezTo>
                    <a:pt x="9" y="10"/>
                    <a:pt x="35" y="21"/>
                    <a:pt x="56" y="23"/>
                  </a:cubicBezTo>
                  <a:cubicBezTo>
                    <a:pt x="77" y="25"/>
                    <a:pt x="111" y="23"/>
                    <a:pt x="129" y="20"/>
                  </a:cubicBezTo>
                  <a:cubicBezTo>
                    <a:pt x="147" y="17"/>
                    <a:pt x="154" y="9"/>
                    <a:pt x="162" y="6"/>
                  </a:cubicBezTo>
                  <a:cubicBezTo>
                    <a:pt x="170" y="3"/>
                    <a:pt x="171" y="0"/>
                    <a:pt x="175" y="0"/>
                  </a:cubicBezTo>
                  <a:cubicBezTo>
                    <a:pt x="179" y="0"/>
                    <a:pt x="176" y="1"/>
                    <a:pt x="188" y="5"/>
                  </a:cubicBezTo>
                  <a:cubicBezTo>
                    <a:pt x="200" y="9"/>
                    <a:pt x="226" y="20"/>
                    <a:pt x="249" y="23"/>
                  </a:cubicBezTo>
                  <a:cubicBezTo>
                    <a:pt x="272" y="26"/>
                    <a:pt x="309" y="26"/>
                    <a:pt x="328" y="26"/>
                  </a:cubicBezTo>
                  <a:cubicBezTo>
                    <a:pt x="347" y="26"/>
                    <a:pt x="357" y="23"/>
                    <a:pt x="364" y="22"/>
                  </a:cubicBezTo>
                </a:path>
              </a:pathLst>
            </a:custGeom>
            <a:noFill/>
            <a:ln w="1270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Freeform 472"/>
            <p:cNvSpPr>
              <a:spLocks/>
            </p:cNvSpPr>
            <p:nvPr/>
          </p:nvSpPr>
          <p:spPr bwMode="auto">
            <a:xfrm>
              <a:off x="5185214" y="3404017"/>
              <a:ext cx="214370" cy="1616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23"/>
                </a:cxn>
                <a:cxn ang="0">
                  <a:pos x="129" y="20"/>
                </a:cxn>
                <a:cxn ang="0">
                  <a:pos x="162" y="6"/>
                </a:cxn>
                <a:cxn ang="0">
                  <a:pos x="175" y="0"/>
                </a:cxn>
                <a:cxn ang="0">
                  <a:pos x="188" y="5"/>
                </a:cxn>
                <a:cxn ang="0">
                  <a:pos x="249" y="23"/>
                </a:cxn>
                <a:cxn ang="0">
                  <a:pos x="314" y="25"/>
                </a:cxn>
                <a:cxn ang="0">
                  <a:pos x="353" y="22"/>
                </a:cxn>
              </a:cxnLst>
              <a:rect l="0" t="0" r="r" b="b"/>
              <a:pathLst>
                <a:path w="353" h="26">
                  <a:moveTo>
                    <a:pt x="0" y="8"/>
                  </a:moveTo>
                  <a:cubicBezTo>
                    <a:pt x="9" y="10"/>
                    <a:pt x="35" y="21"/>
                    <a:pt x="56" y="23"/>
                  </a:cubicBezTo>
                  <a:cubicBezTo>
                    <a:pt x="77" y="25"/>
                    <a:pt x="111" y="23"/>
                    <a:pt x="129" y="20"/>
                  </a:cubicBezTo>
                  <a:cubicBezTo>
                    <a:pt x="147" y="17"/>
                    <a:pt x="154" y="9"/>
                    <a:pt x="162" y="6"/>
                  </a:cubicBezTo>
                  <a:cubicBezTo>
                    <a:pt x="170" y="3"/>
                    <a:pt x="171" y="0"/>
                    <a:pt x="175" y="0"/>
                  </a:cubicBezTo>
                  <a:cubicBezTo>
                    <a:pt x="179" y="0"/>
                    <a:pt x="176" y="1"/>
                    <a:pt x="188" y="5"/>
                  </a:cubicBezTo>
                  <a:cubicBezTo>
                    <a:pt x="200" y="9"/>
                    <a:pt x="228" y="20"/>
                    <a:pt x="249" y="23"/>
                  </a:cubicBezTo>
                  <a:cubicBezTo>
                    <a:pt x="270" y="26"/>
                    <a:pt x="297" y="25"/>
                    <a:pt x="314" y="25"/>
                  </a:cubicBezTo>
                  <a:cubicBezTo>
                    <a:pt x="331" y="25"/>
                    <a:pt x="345" y="23"/>
                    <a:pt x="353" y="22"/>
                  </a:cubicBezTo>
                </a:path>
              </a:pathLst>
            </a:custGeom>
            <a:noFill/>
            <a:ln w="1270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7508252" y="1310520"/>
              <a:ext cx="299762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S&amp;C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7341645" y="1792431"/>
              <a:ext cx="299762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S&amp;C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5012448" y="2233442"/>
              <a:ext cx="184346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3P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Line 354"/>
            <p:cNvSpPr>
              <a:spLocks noChangeShapeType="1"/>
            </p:cNvSpPr>
            <p:nvPr/>
          </p:nvSpPr>
          <p:spPr bwMode="auto">
            <a:xfrm>
              <a:off x="8459635" y="1413657"/>
              <a:ext cx="0" cy="1172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AutoShape 359"/>
            <p:cNvSpPr>
              <a:spLocks noChangeArrowheads="1"/>
            </p:cNvSpPr>
            <p:nvPr/>
          </p:nvSpPr>
          <p:spPr bwMode="auto">
            <a:xfrm>
              <a:off x="8474128" y="1423350"/>
              <a:ext cx="48917" cy="44060"/>
            </a:xfrm>
            <a:prstGeom prst="upArrow">
              <a:avLst>
                <a:gd name="adj1" fmla="val 49630"/>
                <a:gd name="adj2" fmla="val 56250"/>
              </a:avLst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AutoShape 360"/>
            <p:cNvSpPr>
              <a:spLocks noChangeArrowheads="1"/>
            </p:cNvSpPr>
            <p:nvPr/>
          </p:nvSpPr>
          <p:spPr bwMode="auto">
            <a:xfrm rot="10800000">
              <a:off x="8474128" y="1481510"/>
              <a:ext cx="48917" cy="44060"/>
            </a:xfrm>
            <a:prstGeom prst="upArrow">
              <a:avLst>
                <a:gd name="adj1" fmla="val 49630"/>
                <a:gd name="adj2" fmla="val 56250"/>
              </a:avLst>
            </a:prstGeom>
            <a:solidFill>
              <a:srgbClr val="C0504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64" name="Group 473"/>
            <p:cNvGrpSpPr/>
            <p:nvPr/>
          </p:nvGrpSpPr>
          <p:grpSpPr>
            <a:xfrm>
              <a:off x="6735314" y="1556792"/>
              <a:ext cx="475478" cy="336225"/>
              <a:chOff x="2488531" y="2209626"/>
              <a:chExt cx="475478" cy="336225"/>
            </a:xfrm>
          </p:grpSpPr>
          <p:sp>
            <p:nvSpPr>
              <p:cNvPr id="368" name="Rechteck 84"/>
              <p:cNvSpPr/>
              <p:nvPr/>
            </p:nvSpPr>
            <p:spPr>
              <a:xfrm>
                <a:off x="2537282" y="2260744"/>
                <a:ext cx="377976" cy="23398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EMS</a:t>
                </a:r>
                <a:endPara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9" name="Abgerundetes Rechteck 85"/>
              <p:cNvSpPr/>
              <p:nvPr/>
            </p:nvSpPr>
            <p:spPr>
              <a:xfrm>
                <a:off x="2488531" y="2209626"/>
                <a:ext cx="475478" cy="336225"/>
              </a:xfrm>
              <a:prstGeom prst="round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65" name="Rectangle 364"/>
            <p:cNvSpPr/>
            <p:nvPr/>
          </p:nvSpPr>
          <p:spPr>
            <a:xfrm>
              <a:off x="5316458" y="2278015"/>
              <a:ext cx="314189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PDD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66" name="Straight Arrow Connector 365"/>
            <p:cNvCxnSpPr/>
            <p:nvPr/>
          </p:nvCxnSpPr>
          <p:spPr>
            <a:xfrm flipH="1" flipV="1">
              <a:off x="5220072" y="2348880"/>
              <a:ext cx="250440" cy="202874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sp>
          <p:nvSpPr>
            <p:cNvPr id="367" name="Text Box 320"/>
            <p:cNvSpPr txBox="1">
              <a:spLocks noChangeArrowheads="1"/>
            </p:cNvSpPr>
            <p:nvPr/>
          </p:nvSpPr>
          <p:spPr bwMode="auto">
            <a:xfrm>
              <a:off x="6801441" y="3474820"/>
              <a:ext cx="235642" cy="215444"/>
            </a:xfrm>
            <a:prstGeom prst="rect">
              <a:avLst/>
            </a:prstGeom>
            <a:solidFill>
              <a:sysClr val="window" lastClr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SM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51" name="Rectangle 450"/>
          <p:cNvSpPr/>
          <p:nvPr/>
        </p:nvSpPr>
        <p:spPr>
          <a:xfrm>
            <a:off x="4860032" y="4319805"/>
            <a:ext cx="406794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4"/>
              </a:buBlip>
            </a:pPr>
            <a:r>
              <a:rPr lang="en-US" sz="20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PDD (data for power generation and distribution purposes)</a:t>
            </a:r>
          </a:p>
          <a:p>
            <a:pPr marL="541338" lvl="1" indent="-274638" eaLnBrk="0" hangingPunct="0">
              <a:lnSpc>
                <a:spcPct val="110000"/>
              </a:lnSpc>
              <a:spcBef>
                <a:spcPts val="600"/>
              </a:spcBef>
              <a:buSzPct val="12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Aggregated by ES from ABD of several households</a:t>
            </a:r>
          </a:p>
          <a:p>
            <a:pPr marL="541338" lvl="1" indent="-274638" eaLnBrk="0" hangingPunct="0">
              <a:lnSpc>
                <a:spcPct val="110000"/>
              </a:lnSpc>
              <a:spcBef>
                <a:spcPts val="600"/>
              </a:spcBef>
              <a:buSzPct val="12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Purpose: usage forecasts for certain sectors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4104456" cy="554461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BDF (Billing Data Feedback Information)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Every ± 5 minutes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Users are informed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Energy usage, generation volume, costs, revenues, and current rates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S&amp;C (Status and Control)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Local logon to the EMS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View the smart appliances’ status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Control of the Smart Appliances or modification of the energy management policies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US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GB" dirty="0" smtClean="0"/>
          </a:p>
          <a:p>
            <a:pPr lvl="1">
              <a:lnSpc>
                <a:spcPct val="120000"/>
              </a:lnSpc>
              <a:spcBef>
                <a:spcPts val="600"/>
              </a:spcBef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80618-FD48-4DD0-9128-18AAB429A704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624736" cy="576064"/>
          </a:xfrm>
        </p:spPr>
        <p:txBody>
          <a:bodyPr/>
          <a:lstStyle/>
          <a:p>
            <a:r>
              <a:rPr lang="en-US" sz="2600" dirty="0" smtClean="0"/>
              <a:t>Data Flow</a:t>
            </a:r>
            <a:endParaRPr lang="en-GB" sz="2600" dirty="0" smtClean="0"/>
          </a:p>
        </p:txBody>
      </p:sp>
      <p:grpSp>
        <p:nvGrpSpPr>
          <p:cNvPr id="2" name="Group 227"/>
          <p:cNvGrpSpPr/>
          <p:nvPr/>
        </p:nvGrpSpPr>
        <p:grpSpPr>
          <a:xfrm>
            <a:off x="5012448" y="836712"/>
            <a:ext cx="3789768" cy="3141419"/>
            <a:chOff x="5012448" y="620688"/>
            <a:chExt cx="3789768" cy="3141419"/>
          </a:xfrm>
        </p:grpSpPr>
        <p:sp>
          <p:nvSpPr>
            <p:cNvPr id="229" name="Wolke 126"/>
            <p:cNvSpPr/>
            <p:nvPr/>
          </p:nvSpPr>
          <p:spPr>
            <a:xfrm>
              <a:off x="5021796" y="2533237"/>
              <a:ext cx="1062372" cy="679739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DCN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0" name="Gerade Verbindung 211"/>
            <p:cNvCxnSpPr/>
            <p:nvPr/>
          </p:nvCxnSpPr>
          <p:spPr>
            <a:xfrm flipH="1">
              <a:off x="5813884" y="2960948"/>
              <a:ext cx="900100" cy="0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31" name="Gleichschenkliges Dreieck 3"/>
            <p:cNvSpPr/>
            <p:nvPr/>
          </p:nvSpPr>
          <p:spPr>
            <a:xfrm>
              <a:off x="6461956" y="620688"/>
              <a:ext cx="2340260" cy="756084"/>
            </a:xfrm>
            <a:prstGeom prst="triangl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Rechteck 4"/>
            <p:cNvSpPr/>
            <p:nvPr/>
          </p:nvSpPr>
          <p:spPr>
            <a:xfrm>
              <a:off x="6461956" y="1376772"/>
              <a:ext cx="2340260" cy="2232248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3" name="Gerade Verbindung 6"/>
            <p:cNvCxnSpPr>
              <a:stCxn id="232" idx="1"/>
              <a:endCxn id="232" idx="3"/>
            </p:cNvCxnSpPr>
            <p:nvPr/>
          </p:nvCxnSpPr>
          <p:spPr>
            <a:xfrm>
              <a:off x="6461956" y="2492896"/>
              <a:ext cx="234026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234" name="Rechteck 101"/>
            <p:cNvSpPr/>
            <p:nvPr/>
          </p:nvSpPr>
          <p:spPr>
            <a:xfrm>
              <a:off x="8658200" y="1988840"/>
              <a:ext cx="36004" cy="36004"/>
            </a:xfrm>
            <a:prstGeom prst="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Rechteck 96"/>
            <p:cNvSpPr/>
            <p:nvPr/>
          </p:nvSpPr>
          <p:spPr>
            <a:xfrm>
              <a:off x="8370168" y="1952836"/>
              <a:ext cx="396044" cy="46805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Ellipse 97"/>
            <p:cNvSpPr/>
            <p:nvPr/>
          </p:nvSpPr>
          <p:spPr>
            <a:xfrm>
              <a:off x="8442176" y="2132856"/>
              <a:ext cx="252028" cy="25202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Rechteck 98"/>
            <p:cNvSpPr/>
            <p:nvPr/>
          </p:nvSpPr>
          <p:spPr>
            <a:xfrm>
              <a:off x="8370168" y="2024844"/>
              <a:ext cx="108012" cy="36004"/>
            </a:xfrm>
            <a:prstGeom prst="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Rechteck 99"/>
            <p:cNvSpPr/>
            <p:nvPr/>
          </p:nvSpPr>
          <p:spPr>
            <a:xfrm>
              <a:off x="8514184" y="2024844"/>
              <a:ext cx="36004" cy="36004"/>
            </a:xfrm>
            <a:prstGeom prst="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Rechteck 100"/>
            <p:cNvSpPr/>
            <p:nvPr/>
          </p:nvSpPr>
          <p:spPr>
            <a:xfrm>
              <a:off x="8590384" y="2024844"/>
              <a:ext cx="36004" cy="36004"/>
            </a:xfrm>
            <a:prstGeom prst="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40" name="Gerade Verbindung 134"/>
            <p:cNvCxnSpPr/>
            <p:nvPr/>
          </p:nvCxnSpPr>
          <p:spPr>
            <a:xfrm>
              <a:off x="8226152" y="1736812"/>
              <a:ext cx="0" cy="15120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cxnSp>
          <p:nvCxnSpPr>
            <p:cNvPr id="241" name="Gerade Verbindung 195"/>
            <p:cNvCxnSpPr>
              <a:stCxn id="266" idx="2"/>
            </p:cNvCxnSpPr>
            <p:nvPr/>
          </p:nvCxnSpPr>
          <p:spPr>
            <a:xfrm flipV="1">
              <a:off x="7839312" y="1050349"/>
              <a:ext cx="206820" cy="238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cxnSp>
          <p:nvCxnSpPr>
            <p:cNvPr id="242" name="Elbow Connector 241"/>
            <p:cNvCxnSpPr/>
            <p:nvPr/>
          </p:nvCxnSpPr>
          <p:spPr>
            <a:xfrm flipV="1">
              <a:off x="6117802" y="3284984"/>
              <a:ext cx="560179" cy="30848"/>
            </a:xfrm>
            <a:prstGeom prst="bentConnector3">
              <a:avLst>
                <a:gd name="adj1" fmla="val 31996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sp>
          <p:nvSpPr>
            <p:cNvPr id="243" name="Wolke 126"/>
            <p:cNvSpPr/>
            <p:nvPr/>
          </p:nvSpPr>
          <p:spPr>
            <a:xfrm>
              <a:off x="7524328" y="2724961"/>
              <a:ext cx="505114" cy="327958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HAN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" name="Group 114"/>
            <p:cNvGrpSpPr/>
            <p:nvPr/>
          </p:nvGrpSpPr>
          <p:grpSpPr>
            <a:xfrm>
              <a:off x="7956376" y="2564904"/>
              <a:ext cx="161245" cy="208180"/>
              <a:chOff x="4211960" y="4686477"/>
              <a:chExt cx="322490" cy="416359"/>
            </a:xfrm>
          </p:grpSpPr>
          <p:cxnSp>
            <p:nvCxnSpPr>
              <p:cNvPr id="444" name="Gerade Verbindung 73"/>
              <p:cNvCxnSpPr/>
              <p:nvPr/>
            </p:nvCxnSpPr>
            <p:spPr>
              <a:xfrm>
                <a:off x="4307770" y="4886836"/>
                <a:ext cx="0" cy="216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445" name="Oval 444"/>
              <p:cNvSpPr/>
              <p:nvPr/>
            </p:nvSpPr>
            <p:spPr>
              <a:xfrm>
                <a:off x="4264089" y="4856281"/>
                <a:ext cx="90038" cy="92396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6" name="Freeform 117"/>
              <p:cNvSpPr/>
              <p:nvPr/>
            </p:nvSpPr>
            <p:spPr>
              <a:xfrm>
                <a:off x="4220025" y="4754822"/>
                <a:ext cx="270114" cy="221751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7" name="Freeform 118"/>
              <p:cNvSpPr/>
              <p:nvPr/>
            </p:nvSpPr>
            <p:spPr>
              <a:xfrm>
                <a:off x="4258139" y="4720650"/>
                <a:ext cx="252106" cy="19403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8" name="Freeform 119"/>
              <p:cNvSpPr/>
              <p:nvPr/>
            </p:nvSpPr>
            <p:spPr>
              <a:xfrm>
                <a:off x="4309355" y="4686477"/>
                <a:ext cx="225095" cy="18479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9" name="Oval 120"/>
              <p:cNvSpPr/>
              <p:nvPr/>
            </p:nvSpPr>
            <p:spPr>
              <a:xfrm rot="5400000">
                <a:off x="4209602" y="4814379"/>
                <a:ext cx="184792" cy="180076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475"/>
            <p:cNvGrpSpPr/>
            <p:nvPr/>
          </p:nvGrpSpPr>
          <p:grpSpPr>
            <a:xfrm>
              <a:off x="6950649" y="2723209"/>
              <a:ext cx="161246" cy="208180"/>
              <a:chOff x="6824351" y="2682540"/>
              <a:chExt cx="161246" cy="208180"/>
            </a:xfrm>
          </p:grpSpPr>
          <p:cxnSp>
            <p:nvCxnSpPr>
              <p:cNvPr id="438" name="Gerade Verbindung 73"/>
              <p:cNvCxnSpPr/>
              <p:nvPr/>
            </p:nvCxnSpPr>
            <p:spPr>
              <a:xfrm>
                <a:off x="6872256" y="2782720"/>
                <a:ext cx="0" cy="108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439" name="Oval 124"/>
              <p:cNvSpPr/>
              <p:nvPr/>
            </p:nvSpPr>
            <p:spPr>
              <a:xfrm>
                <a:off x="6850416" y="2767442"/>
                <a:ext cx="45019" cy="46198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0" name="Freeform 439"/>
              <p:cNvSpPr/>
              <p:nvPr/>
            </p:nvSpPr>
            <p:spPr>
              <a:xfrm>
                <a:off x="6828384" y="2716713"/>
                <a:ext cx="135057" cy="110876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1" name="Freeform 440"/>
              <p:cNvSpPr/>
              <p:nvPr/>
            </p:nvSpPr>
            <p:spPr>
              <a:xfrm>
                <a:off x="6847441" y="2699627"/>
                <a:ext cx="126053" cy="97016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2" name="Freeform 441"/>
              <p:cNvSpPr/>
              <p:nvPr/>
            </p:nvSpPr>
            <p:spPr>
              <a:xfrm>
                <a:off x="6873049" y="2682540"/>
                <a:ext cx="112548" cy="92396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3" name="Oval 442"/>
              <p:cNvSpPr/>
              <p:nvPr/>
            </p:nvSpPr>
            <p:spPr>
              <a:xfrm rot="5400000">
                <a:off x="6823172" y="2746491"/>
                <a:ext cx="92396" cy="9003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246" name="Gerade Verbindung 73"/>
            <p:cNvCxnSpPr/>
            <p:nvPr/>
          </p:nvCxnSpPr>
          <p:spPr>
            <a:xfrm>
              <a:off x="8598093" y="1836992"/>
              <a:ext cx="0" cy="1080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47" name="Oval 246"/>
            <p:cNvSpPr/>
            <p:nvPr/>
          </p:nvSpPr>
          <p:spPr>
            <a:xfrm>
              <a:off x="8576253" y="1821714"/>
              <a:ext cx="45019" cy="4619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8554221" y="1770985"/>
              <a:ext cx="135057" cy="11087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8573278" y="1753899"/>
              <a:ext cx="126053" cy="9701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8598886" y="1736812"/>
              <a:ext cx="112548" cy="9239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 rot="5400000">
              <a:off x="8549009" y="1800763"/>
              <a:ext cx="92396" cy="90038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solidFill>
                    <a:srgbClr val="FF0000"/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146"/>
            <p:cNvGrpSpPr/>
            <p:nvPr/>
          </p:nvGrpSpPr>
          <p:grpSpPr>
            <a:xfrm>
              <a:off x="7164807" y="1340768"/>
              <a:ext cx="161245" cy="208180"/>
              <a:chOff x="4211960" y="4686477"/>
              <a:chExt cx="322490" cy="416359"/>
            </a:xfrm>
          </p:grpSpPr>
          <p:cxnSp>
            <p:nvCxnSpPr>
              <p:cNvPr id="432" name="Gerade Verbindung 73"/>
              <p:cNvCxnSpPr/>
              <p:nvPr/>
            </p:nvCxnSpPr>
            <p:spPr>
              <a:xfrm>
                <a:off x="4307770" y="4886836"/>
                <a:ext cx="0" cy="216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433" name="Oval 432"/>
              <p:cNvSpPr/>
              <p:nvPr/>
            </p:nvSpPr>
            <p:spPr>
              <a:xfrm>
                <a:off x="4264089" y="4856281"/>
                <a:ext cx="90038" cy="92396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4" name="Freeform 433"/>
              <p:cNvSpPr/>
              <p:nvPr/>
            </p:nvSpPr>
            <p:spPr>
              <a:xfrm>
                <a:off x="4220025" y="4754822"/>
                <a:ext cx="270114" cy="221751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5" name="Freeform 434"/>
              <p:cNvSpPr/>
              <p:nvPr/>
            </p:nvSpPr>
            <p:spPr>
              <a:xfrm>
                <a:off x="4258139" y="4720650"/>
                <a:ext cx="252106" cy="19403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6" name="Freeform 435"/>
              <p:cNvSpPr/>
              <p:nvPr/>
            </p:nvSpPr>
            <p:spPr>
              <a:xfrm>
                <a:off x="4309355" y="4686477"/>
                <a:ext cx="225095" cy="18479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7" name="Oval 436"/>
              <p:cNvSpPr/>
              <p:nvPr/>
            </p:nvSpPr>
            <p:spPr>
              <a:xfrm rot="5400000">
                <a:off x="4209602" y="4814379"/>
                <a:ext cx="184792" cy="180076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3" name="Rechteck 82"/>
            <p:cNvSpPr/>
            <p:nvPr/>
          </p:nvSpPr>
          <p:spPr>
            <a:xfrm>
              <a:off x="7431678" y="2024844"/>
              <a:ext cx="648072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Rechteck 83"/>
            <p:cNvSpPr/>
            <p:nvPr/>
          </p:nvSpPr>
          <p:spPr>
            <a:xfrm>
              <a:off x="7660335" y="2097142"/>
              <a:ext cx="190757" cy="21544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TV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55" name="Gerade Verbindung 73"/>
            <p:cNvCxnSpPr/>
            <p:nvPr/>
          </p:nvCxnSpPr>
          <p:spPr>
            <a:xfrm>
              <a:off x="7839623" y="1909000"/>
              <a:ext cx="0" cy="1080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56" name="Oval 255"/>
            <p:cNvSpPr/>
            <p:nvPr/>
          </p:nvSpPr>
          <p:spPr>
            <a:xfrm>
              <a:off x="7817783" y="1893722"/>
              <a:ext cx="45019" cy="4619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7795751" y="1842993"/>
              <a:ext cx="135057" cy="11087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7814808" y="1825907"/>
              <a:ext cx="126053" cy="9701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7840416" y="1808820"/>
              <a:ext cx="112548" cy="9239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 rot="5400000">
              <a:off x="7790539" y="1872771"/>
              <a:ext cx="92396" cy="90038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solidFill>
                    <a:srgbClr val="FF0000"/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" name="Group 113"/>
            <p:cNvGrpSpPr/>
            <p:nvPr/>
          </p:nvGrpSpPr>
          <p:grpSpPr>
            <a:xfrm>
              <a:off x="7092799" y="2041515"/>
              <a:ext cx="161245" cy="208180"/>
              <a:chOff x="4211960" y="4686477"/>
              <a:chExt cx="322490" cy="416359"/>
            </a:xfrm>
          </p:grpSpPr>
          <p:cxnSp>
            <p:nvCxnSpPr>
              <p:cNvPr id="426" name="Gerade Verbindung 73"/>
              <p:cNvCxnSpPr/>
              <p:nvPr/>
            </p:nvCxnSpPr>
            <p:spPr>
              <a:xfrm>
                <a:off x="4307770" y="4886836"/>
                <a:ext cx="0" cy="216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427" name="Oval 426"/>
              <p:cNvSpPr/>
              <p:nvPr/>
            </p:nvSpPr>
            <p:spPr>
              <a:xfrm>
                <a:off x="4264089" y="4856281"/>
                <a:ext cx="90038" cy="92396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8" name="Freeform 427"/>
              <p:cNvSpPr/>
              <p:nvPr/>
            </p:nvSpPr>
            <p:spPr>
              <a:xfrm>
                <a:off x="4220025" y="4754822"/>
                <a:ext cx="270114" cy="221751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9" name="Freeform 109"/>
              <p:cNvSpPr/>
              <p:nvPr/>
            </p:nvSpPr>
            <p:spPr>
              <a:xfrm>
                <a:off x="4258139" y="4720650"/>
                <a:ext cx="252106" cy="19403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0" name="Freeform 429"/>
              <p:cNvSpPr/>
              <p:nvPr/>
            </p:nvSpPr>
            <p:spPr>
              <a:xfrm>
                <a:off x="4309355" y="4686477"/>
                <a:ext cx="225095" cy="18479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1" name="Oval 430"/>
              <p:cNvSpPr/>
              <p:nvPr/>
            </p:nvSpPr>
            <p:spPr>
              <a:xfrm rot="5400000">
                <a:off x="4209602" y="4814379"/>
                <a:ext cx="184792" cy="180076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2" name="Rectangle 261"/>
            <p:cNvSpPr/>
            <p:nvPr/>
          </p:nvSpPr>
          <p:spPr>
            <a:xfrm rot="10800000" flipV="1">
              <a:off x="6707380" y="2140853"/>
              <a:ext cx="399751" cy="280598"/>
            </a:xfrm>
            <a:prstGeom prst="rect">
              <a:avLst/>
            </a:prstGeom>
            <a:solidFill>
              <a:srgbClr val="EEECE1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rthographicFront">
                <a:rot lat="2229513" lon="20639214" rev="20075156"/>
              </a:camera>
              <a:lightRig rig="threePt" dir="t"/>
            </a:scene3d>
            <a:sp3d extrusionH="247650" contourW="12700">
              <a:extrusionClr>
                <a:sysClr val="window" lastClr="FFFFFF"/>
              </a:extrusionClr>
              <a:contourClr>
                <a:sysClr val="windowText" lastClr="000000"/>
              </a:contourClr>
            </a:sp3d>
          </p:spPr>
          <p:txBody>
            <a:bodyPr wrap="none" lIns="0" tIns="0" rIns="0" bIns="0" rtlCol="0" anchor="ctr">
              <a:no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HG</a:t>
              </a:r>
            </a:p>
          </p:txBody>
        </p:sp>
        <p:cxnSp>
          <p:nvCxnSpPr>
            <p:cNvPr id="263" name="Gerade Verbindung 162"/>
            <p:cNvCxnSpPr/>
            <p:nvPr/>
          </p:nvCxnSpPr>
          <p:spPr>
            <a:xfrm>
              <a:off x="8226152" y="2204864"/>
              <a:ext cx="1440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cxnSp>
          <p:nvCxnSpPr>
            <p:cNvPr id="264" name="Gerade Verbindung 162"/>
            <p:cNvCxnSpPr/>
            <p:nvPr/>
          </p:nvCxnSpPr>
          <p:spPr>
            <a:xfrm>
              <a:off x="8082136" y="2204864"/>
              <a:ext cx="1440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grpSp>
          <p:nvGrpSpPr>
            <p:cNvPr id="10" name="Group 233"/>
            <p:cNvGrpSpPr/>
            <p:nvPr/>
          </p:nvGrpSpPr>
          <p:grpSpPr>
            <a:xfrm>
              <a:off x="6930008" y="908720"/>
              <a:ext cx="1152128" cy="288032"/>
              <a:chOff x="3995936" y="1052736"/>
              <a:chExt cx="2304256" cy="648072"/>
            </a:xfrm>
          </p:grpSpPr>
          <p:cxnSp>
            <p:nvCxnSpPr>
              <p:cNvPr id="418" name="Gerade Verbindung 182"/>
              <p:cNvCxnSpPr/>
              <p:nvPr/>
            </p:nvCxnSpPr>
            <p:spPr>
              <a:xfrm flipV="1">
                <a:off x="3995936" y="1052736"/>
                <a:ext cx="936104" cy="64807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19" name="Gerade Verbindung 183"/>
              <p:cNvCxnSpPr/>
              <p:nvPr/>
            </p:nvCxnSpPr>
            <p:spPr>
              <a:xfrm flipV="1">
                <a:off x="5364088" y="1052736"/>
                <a:ext cx="936104" cy="64807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20" name="Gerade Verbindung 185"/>
              <p:cNvCxnSpPr/>
              <p:nvPr/>
            </p:nvCxnSpPr>
            <p:spPr>
              <a:xfrm>
                <a:off x="3995936" y="1700808"/>
                <a:ext cx="1368152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21" name="Gerade Verbindung 186"/>
              <p:cNvCxnSpPr/>
              <p:nvPr/>
            </p:nvCxnSpPr>
            <p:spPr>
              <a:xfrm>
                <a:off x="4932040" y="1052736"/>
                <a:ext cx="1368152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22" name="Gerade Verbindung 187"/>
              <p:cNvCxnSpPr/>
              <p:nvPr/>
            </p:nvCxnSpPr>
            <p:spPr>
              <a:xfrm>
                <a:off x="4572000" y="1268760"/>
                <a:ext cx="136815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23" name="Gerade Verbindung 188"/>
              <p:cNvCxnSpPr/>
              <p:nvPr/>
            </p:nvCxnSpPr>
            <p:spPr>
              <a:xfrm>
                <a:off x="4283968" y="1484784"/>
                <a:ext cx="136815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24" name="Gerade Verbindung 189"/>
              <p:cNvCxnSpPr/>
              <p:nvPr/>
            </p:nvCxnSpPr>
            <p:spPr>
              <a:xfrm flipV="1">
                <a:off x="4427984" y="1052736"/>
                <a:ext cx="936104" cy="64807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25" name="Gerade Verbindung 190"/>
              <p:cNvCxnSpPr/>
              <p:nvPr/>
            </p:nvCxnSpPr>
            <p:spPr>
              <a:xfrm flipV="1">
                <a:off x="4860032" y="1052736"/>
                <a:ext cx="936104" cy="64807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266" name="Parallelogramm 219"/>
            <p:cNvSpPr/>
            <p:nvPr/>
          </p:nvSpPr>
          <p:spPr>
            <a:xfrm>
              <a:off x="6930008" y="908720"/>
              <a:ext cx="1152128" cy="288032"/>
            </a:xfrm>
            <a:prstGeom prst="parallelogram">
              <a:avLst>
                <a:gd name="adj" fmla="val 168609"/>
              </a:avLst>
            </a:prstGeom>
            <a:solidFill>
              <a:srgbClr val="4F81BD">
                <a:alpha val="2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67" name="Gerade Verbindung 162"/>
            <p:cNvCxnSpPr/>
            <p:nvPr/>
          </p:nvCxnSpPr>
          <p:spPr>
            <a:xfrm flipV="1">
              <a:off x="6948818" y="1736812"/>
              <a:ext cx="127504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grpSp>
          <p:nvGrpSpPr>
            <p:cNvPr id="11" name="Group 474"/>
            <p:cNvGrpSpPr>
              <a:grpSpLocks/>
            </p:cNvGrpSpPr>
            <p:nvPr/>
          </p:nvGrpSpPr>
          <p:grpSpPr bwMode="auto">
            <a:xfrm>
              <a:off x="5920432" y="3150315"/>
              <a:ext cx="217488" cy="428626"/>
              <a:chOff x="1724" y="1198"/>
              <a:chExt cx="433" cy="528"/>
            </a:xfrm>
            <a:solidFill>
              <a:srgbClr val="4F81BD">
                <a:lumMod val="40000"/>
                <a:lumOff val="60000"/>
              </a:srgbClr>
            </a:solidFill>
          </p:grpSpPr>
          <p:sp>
            <p:nvSpPr>
              <p:cNvPr id="414" name="Freeform 475"/>
              <p:cNvSpPr>
                <a:spLocks/>
              </p:cNvSpPr>
              <p:nvPr/>
            </p:nvSpPr>
            <p:spPr bwMode="auto">
              <a:xfrm>
                <a:off x="1819" y="1199"/>
                <a:ext cx="338" cy="483"/>
              </a:xfrm>
              <a:custGeom>
                <a:avLst/>
                <a:gdLst/>
                <a:ahLst/>
                <a:cxnLst>
                  <a:cxn ang="0">
                    <a:pos x="0" y="483"/>
                  </a:cxn>
                  <a:cxn ang="0">
                    <a:pos x="0" y="1"/>
                  </a:cxn>
                  <a:cxn ang="0">
                    <a:pos x="333" y="0"/>
                  </a:cxn>
                  <a:cxn ang="0">
                    <a:pos x="338" y="424"/>
                  </a:cxn>
                  <a:cxn ang="0">
                    <a:pos x="0" y="483"/>
                  </a:cxn>
                </a:cxnLst>
                <a:rect l="0" t="0" r="r" b="b"/>
                <a:pathLst>
                  <a:path w="338" h="483">
                    <a:moveTo>
                      <a:pt x="0" y="483"/>
                    </a:moveTo>
                    <a:lnTo>
                      <a:pt x="0" y="1"/>
                    </a:lnTo>
                    <a:lnTo>
                      <a:pt x="333" y="0"/>
                    </a:lnTo>
                    <a:lnTo>
                      <a:pt x="338" y="424"/>
                    </a:lnTo>
                    <a:lnTo>
                      <a:pt x="0" y="483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5" name="Freeform 476"/>
              <p:cNvSpPr>
                <a:spLocks/>
              </p:cNvSpPr>
              <p:nvPr/>
            </p:nvSpPr>
            <p:spPr bwMode="auto">
              <a:xfrm>
                <a:off x="1724" y="1198"/>
                <a:ext cx="93" cy="485"/>
              </a:xfrm>
              <a:custGeom>
                <a:avLst/>
                <a:gdLst/>
                <a:ahLst/>
                <a:cxnLst>
                  <a:cxn ang="0">
                    <a:pos x="93" y="485"/>
                  </a:cxn>
                  <a:cxn ang="0">
                    <a:pos x="93" y="1"/>
                  </a:cxn>
                  <a:cxn ang="0">
                    <a:pos x="4" y="0"/>
                  </a:cxn>
                  <a:cxn ang="0">
                    <a:pos x="0" y="427"/>
                  </a:cxn>
                  <a:cxn ang="0">
                    <a:pos x="93" y="485"/>
                  </a:cxn>
                </a:cxnLst>
                <a:rect l="0" t="0" r="r" b="b"/>
                <a:pathLst>
                  <a:path w="93" h="485">
                    <a:moveTo>
                      <a:pt x="93" y="485"/>
                    </a:moveTo>
                    <a:lnTo>
                      <a:pt x="93" y="1"/>
                    </a:lnTo>
                    <a:lnTo>
                      <a:pt x="4" y="0"/>
                    </a:lnTo>
                    <a:lnTo>
                      <a:pt x="0" y="427"/>
                    </a:lnTo>
                    <a:lnTo>
                      <a:pt x="93" y="485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6" name="Freeform 477"/>
              <p:cNvSpPr>
                <a:spLocks/>
              </p:cNvSpPr>
              <p:nvPr/>
            </p:nvSpPr>
            <p:spPr bwMode="auto">
              <a:xfrm>
                <a:off x="1831" y="1624"/>
                <a:ext cx="304" cy="97"/>
              </a:xfrm>
              <a:custGeom>
                <a:avLst/>
                <a:gdLst/>
                <a:ahLst/>
                <a:cxnLst>
                  <a:cxn ang="0">
                    <a:pos x="307" y="0"/>
                  </a:cxn>
                  <a:cxn ang="0">
                    <a:pos x="307" y="39"/>
                  </a:cxn>
                  <a:cxn ang="0">
                    <a:pos x="0" y="96"/>
                  </a:cxn>
                </a:cxnLst>
                <a:rect l="0" t="0" r="r" b="b"/>
                <a:pathLst>
                  <a:path w="307" h="96">
                    <a:moveTo>
                      <a:pt x="307" y="0"/>
                    </a:moveTo>
                    <a:lnTo>
                      <a:pt x="307" y="39"/>
                    </a:lnTo>
                    <a:lnTo>
                      <a:pt x="0" y="96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7" name="Freeform 478"/>
              <p:cNvSpPr>
                <a:spLocks/>
              </p:cNvSpPr>
              <p:nvPr/>
            </p:nvSpPr>
            <p:spPr bwMode="auto">
              <a:xfrm>
                <a:off x="1756" y="1646"/>
                <a:ext cx="72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"/>
                  </a:cxn>
                  <a:cxn ang="0">
                    <a:pos x="72" y="80"/>
                  </a:cxn>
                  <a:cxn ang="0">
                    <a:pos x="71" y="42"/>
                  </a:cxn>
                </a:cxnLst>
                <a:rect l="0" t="0" r="r" b="b"/>
                <a:pathLst>
                  <a:path w="72" h="80">
                    <a:moveTo>
                      <a:pt x="0" y="0"/>
                    </a:moveTo>
                    <a:lnTo>
                      <a:pt x="0" y="38"/>
                    </a:lnTo>
                    <a:lnTo>
                      <a:pt x="72" y="80"/>
                    </a:lnTo>
                    <a:lnTo>
                      <a:pt x="71" y="42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" name="Group 479"/>
            <p:cNvGrpSpPr>
              <a:grpSpLocks/>
            </p:cNvGrpSpPr>
            <p:nvPr/>
          </p:nvGrpSpPr>
          <p:grpSpPr bwMode="auto">
            <a:xfrm>
              <a:off x="5965674" y="3243184"/>
              <a:ext cx="152400" cy="178594"/>
              <a:chOff x="2745" y="1406"/>
              <a:chExt cx="350" cy="304"/>
            </a:xfrm>
            <a:solidFill>
              <a:srgbClr val="4F81BD">
                <a:lumMod val="40000"/>
                <a:lumOff val="60000"/>
              </a:srgbClr>
            </a:solidFill>
          </p:grpSpPr>
          <p:sp>
            <p:nvSpPr>
              <p:cNvPr id="393" name="Rectangle 480"/>
              <p:cNvSpPr>
                <a:spLocks noChangeArrowheads="1"/>
              </p:cNvSpPr>
              <p:nvPr/>
            </p:nvSpPr>
            <p:spPr bwMode="auto">
              <a:xfrm>
                <a:off x="2802" y="1518"/>
                <a:ext cx="118" cy="84"/>
              </a:xfrm>
              <a:prstGeom prst="rect">
                <a:avLst/>
              </a:prstGeom>
              <a:grpFill/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4" name="Rectangle 481"/>
              <p:cNvSpPr>
                <a:spLocks noChangeArrowheads="1"/>
              </p:cNvSpPr>
              <p:nvPr/>
            </p:nvSpPr>
            <p:spPr bwMode="auto">
              <a:xfrm>
                <a:off x="2977" y="1406"/>
                <a:ext cx="118" cy="90"/>
              </a:xfrm>
              <a:prstGeom prst="rect">
                <a:avLst/>
              </a:prstGeom>
              <a:grpFill/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3" name="Group 482"/>
              <p:cNvGrpSpPr>
                <a:grpSpLocks/>
              </p:cNvGrpSpPr>
              <p:nvPr/>
            </p:nvGrpSpPr>
            <p:grpSpPr bwMode="auto">
              <a:xfrm>
                <a:off x="2829" y="1618"/>
                <a:ext cx="103" cy="92"/>
                <a:chOff x="1877" y="1488"/>
                <a:chExt cx="94" cy="73"/>
              </a:xfrm>
              <a:grpFill/>
            </p:grpSpPr>
            <p:grpSp>
              <p:nvGrpSpPr>
                <p:cNvPr id="14" name="Group 483"/>
                <p:cNvGrpSpPr>
                  <a:grpSpLocks/>
                </p:cNvGrpSpPr>
                <p:nvPr/>
              </p:nvGrpSpPr>
              <p:grpSpPr bwMode="auto">
                <a:xfrm>
                  <a:off x="1877" y="1488"/>
                  <a:ext cx="18" cy="73"/>
                  <a:chOff x="2299" y="1515"/>
                  <a:chExt cx="18" cy="73"/>
                </a:xfrm>
                <a:grpFill/>
              </p:grpSpPr>
              <p:sp>
                <p:nvSpPr>
                  <p:cNvPr id="412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515"/>
                    <a:ext cx="0" cy="57"/>
                  </a:xfrm>
                  <a:prstGeom prst="line">
                    <a:avLst/>
                  </a:prstGeom>
                  <a:grp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3" name="Oval 485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1570"/>
                    <a:ext cx="18" cy="18"/>
                  </a:xfrm>
                  <a:prstGeom prst="ellipse">
                    <a:avLst/>
                  </a:prstGeom>
                  <a:grpFill/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5" name="Group 486"/>
                <p:cNvGrpSpPr>
                  <a:grpSpLocks/>
                </p:cNvGrpSpPr>
                <p:nvPr/>
              </p:nvGrpSpPr>
              <p:grpSpPr bwMode="auto">
                <a:xfrm>
                  <a:off x="1909" y="1488"/>
                  <a:ext cx="18" cy="68"/>
                  <a:chOff x="2299" y="1515"/>
                  <a:chExt cx="18" cy="68"/>
                </a:xfrm>
                <a:grpFill/>
              </p:grpSpPr>
              <p:sp>
                <p:nvSpPr>
                  <p:cNvPr id="410" name="Line 48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515"/>
                    <a:ext cx="0" cy="57"/>
                  </a:xfrm>
                  <a:prstGeom prst="line">
                    <a:avLst/>
                  </a:prstGeom>
                  <a:grp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1" name="Oval 488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1565"/>
                    <a:ext cx="18" cy="18"/>
                  </a:xfrm>
                  <a:prstGeom prst="ellipse">
                    <a:avLst/>
                  </a:prstGeom>
                  <a:grpFill/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6" name="Group 489"/>
                <p:cNvGrpSpPr>
                  <a:grpSpLocks/>
                </p:cNvGrpSpPr>
                <p:nvPr/>
              </p:nvGrpSpPr>
              <p:grpSpPr bwMode="auto">
                <a:xfrm>
                  <a:off x="1946" y="1488"/>
                  <a:ext cx="25" cy="68"/>
                  <a:chOff x="2304" y="1515"/>
                  <a:chExt cx="25" cy="68"/>
                </a:xfrm>
                <a:grpFill/>
              </p:grpSpPr>
              <p:sp>
                <p:nvSpPr>
                  <p:cNvPr id="408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515"/>
                    <a:ext cx="0" cy="57"/>
                  </a:xfrm>
                  <a:prstGeom prst="line">
                    <a:avLst/>
                  </a:prstGeom>
                  <a:grp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09" name="Oval 491"/>
                  <p:cNvSpPr>
                    <a:spLocks noChangeArrowheads="1"/>
                  </p:cNvSpPr>
                  <p:nvPr/>
                </p:nvSpPr>
                <p:spPr bwMode="auto">
                  <a:xfrm>
                    <a:off x="2311" y="1565"/>
                    <a:ext cx="18" cy="18"/>
                  </a:xfrm>
                  <a:prstGeom prst="ellipse">
                    <a:avLst/>
                  </a:prstGeom>
                  <a:grpFill/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17" name="Group 492"/>
              <p:cNvGrpSpPr>
                <a:grpSpLocks/>
              </p:cNvGrpSpPr>
              <p:nvPr/>
            </p:nvGrpSpPr>
            <p:grpSpPr bwMode="auto">
              <a:xfrm>
                <a:off x="2888" y="1411"/>
                <a:ext cx="114" cy="99"/>
                <a:chOff x="1950" y="1330"/>
                <a:chExt cx="104" cy="79"/>
              </a:xfrm>
              <a:grpFill/>
            </p:grpSpPr>
            <p:sp>
              <p:nvSpPr>
                <p:cNvPr id="403" name="Freeform 493"/>
                <p:cNvSpPr>
                  <a:spLocks/>
                </p:cNvSpPr>
                <p:nvPr/>
              </p:nvSpPr>
              <p:spPr bwMode="auto">
                <a:xfrm>
                  <a:off x="1950" y="1347"/>
                  <a:ext cx="96" cy="62"/>
                </a:xfrm>
                <a:custGeom>
                  <a:avLst/>
                  <a:gdLst/>
                  <a:ahLst/>
                  <a:cxnLst>
                    <a:cxn ang="0">
                      <a:pos x="0" y="62"/>
                    </a:cxn>
                    <a:cxn ang="0">
                      <a:pos x="0" y="19"/>
                    </a:cxn>
                    <a:cxn ang="0">
                      <a:pos x="95" y="18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95" h="62">
                      <a:moveTo>
                        <a:pt x="0" y="62"/>
                      </a:moveTo>
                      <a:lnTo>
                        <a:pt x="0" y="19"/>
                      </a:lnTo>
                      <a:lnTo>
                        <a:pt x="95" y="18"/>
                      </a:lnTo>
                      <a:lnTo>
                        <a:pt x="95" y="0"/>
                      </a:lnTo>
                    </a:path>
                  </a:pathLst>
                </a:custGeom>
                <a:grpFill/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4" name="Oval 494"/>
                <p:cNvSpPr>
                  <a:spLocks noChangeArrowheads="1"/>
                </p:cNvSpPr>
                <p:nvPr/>
              </p:nvSpPr>
              <p:spPr bwMode="auto">
                <a:xfrm rot="10800000">
                  <a:off x="2036" y="1330"/>
                  <a:ext cx="18" cy="18"/>
                </a:xfrm>
                <a:prstGeom prst="ellipse">
                  <a:avLst/>
                </a:prstGeom>
                <a:grpFill/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" name="Group 495"/>
              <p:cNvGrpSpPr>
                <a:grpSpLocks/>
              </p:cNvGrpSpPr>
              <p:nvPr/>
            </p:nvGrpSpPr>
            <p:grpSpPr bwMode="auto">
              <a:xfrm rot="-10800000">
                <a:off x="2845" y="1429"/>
                <a:ext cx="19" cy="100"/>
                <a:chOff x="2287" y="1515"/>
                <a:chExt cx="18" cy="80"/>
              </a:xfrm>
              <a:grpFill/>
            </p:grpSpPr>
            <p:sp>
              <p:nvSpPr>
                <p:cNvPr id="401" name="Line 496"/>
                <p:cNvSpPr>
                  <a:spLocks noChangeShapeType="1"/>
                </p:cNvSpPr>
                <p:nvPr/>
              </p:nvSpPr>
              <p:spPr bwMode="auto">
                <a:xfrm>
                  <a:off x="2304" y="1515"/>
                  <a:ext cx="0" cy="57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2" name="Oval 497"/>
                <p:cNvSpPr>
                  <a:spLocks noChangeArrowheads="1"/>
                </p:cNvSpPr>
                <p:nvPr/>
              </p:nvSpPr>
              <p:spPr bwMode="auto">
                <a:xfrm>
                  <a:off x="2287" y="1577"/>
                  <a:ext cx="18" cy="18"/>
                </a:xfrm>
                <a:prstGeom prst="ellipse">
                  <a:avLst/>
                </a:prstGeom>
                <a:grpFill/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9" name="Group 498"/>
              <p:cNvGrpSpPr>
                <a:grpSpLocks/>
              </p:cNvGrpSpPr>
              <p:nvPr/>
            </p:nvGrpSpPr>
            <p:grpSpPr bwMode="auto">
              <a:xfrm>
                <a:off x="2745" y="1443"/>
                <a:ext cx="59" cy="65"/>
                <a:chOff x="1833" y="1356"/>
                <a:chExt cx="54" cy="52"/>
              </a:xfrm>
              <a:grpFill/>
            </p:grpSpPr>
            <p:sp>
              <p:nvSpPr>
                <p:cNvPr id="399" name="Freeform 499"/>
                <p:cNvSpPr>
                  <a:spLocks/>
                </p:cNvSpPr>
                <p:nvPr/>
              </p:nvSpPr>
              <p:spPr bwMode="auto">
                <a:xfrm>
                  <a:off x="1856" y="1365"/>
                  <a:ext cx="31" cy="43"/>
                </a:xfrm>
                <a:custGeom>
                  <a:avLst/>
                  <a:gdLst/>
                  <a:ahLst/>
                  <a:cxnLst>
                    <a:cxn ang="0">
                      <a:pos x="31" y="43"/>
                    </a:cxn>
                    <a:cxn ang="0">
                      <a:pos x="3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1" h="43">
                      <a:moveTo>
                        <a:pt x="31" y="43"/>
                      </a:moveTo>
                      <a:lnTo>
                        <a:pt x="31" y="0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0" name="Oval 500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833" y="1356"/>
                  <a:ext cx="18" cy="18"/>
                </a:xfrm>
                <a:prstGeom prst="ellipse">
                  <a:avLst/>
                </a:prstGeom>
                <a:grpFill/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70" name="Rectangle 352"/>
            <p:cNvSpPr>
              <a:spLocks noChangeArrowheads="1"/>
            </p:cNvSpPr>
            <p:nvPr/>
          </p:nvSpPr>
          <p:spPr bwMode="auto">
            <a:xfrm>
              <a:off x="8305638" y="1412776"/>
              <a:ext cx="230089" cy="122487"/>
            </a:xfrm>
            <a:prstGeom prst="rect">
              <a:avLst/>
            </a:prstGeom>
            <a:noFill/>
            <a:ln w="952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Line 355"/>
            <p:cNvSpPr>
              <a:spLocks noChangeShapeType="1"/>
            </p:cNvSpPr>
            <p:nvPr/>
          </p:nvSpPr>
          <p:spPr bwMode="auto">
            <a:xfrm>
              <a:off x="8306544" y="1473579"/>
              <a:ext cx="148561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Line 357"/>
            <p:cNvSpPr>
              <a:spLocks noChangeShapeType="1"/>
            </p:cNvSpPr>
            <p:nvPr/>
          </p:nvSpPr>
          <p:spPr bwMode="auto">
            <a:xfrm>
              <a:off x="8352743" y="1476993"/>
              <a:ext cx="0" cy="5827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Line 358"/>
            <p:cNvSpPr>
              <a:spLocks noChangeShapeType="1"/>
            </p:cNvSpPr>
            <p:nvPr/>
          </p:nvSpPr>
          <p:spPr bwMode="auto">
            <a:xfrm>
              <a:off x="8389883" y="1474460"/>
              <a:ext cx="0" cy="6080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868901" y="3546663"/>
              <a:ext cx="203582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TN</a:t>
              </a: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339229" y="2893277"/>
              <a:ext cx="229229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NG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276" name="Picture 357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97860" y="2816933"/>
              <a:ext cx="460822" cy="2160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cxnSp>
          <p:nvCxnSpPr>
            <p:cNvPr id="277" name="Gerade Verbindung 162"/>
            <p:cNvCxnSpPr/>
            <p:nvPr/>
          </p:nvCxnSpPr>
          <p:spPr>
            <a:xfrm>
              <a:off x="5309828" y="3327712"/>
              <a:ext cx="6120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cxnSp>
          <p:nvCxnSpPr>
            <p:cNvPr id="278" name="Gerade Verbindung 134"/>
            <p:cNvCxnSpPr/>
            <p:nvPr/>
          </p:nvCxnSpPr>
          <p:spPr>
            <a:xfrm>
              <a:off x="8028384" y="1052736"/>
              <a:ext cx="17748" cy="68407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sp>
          <p:nvSpPr>
            <p:cNvPr id="279" name="Rectangle 278"/>
            <p:cNvSpPr/>
            <p:nvPr/>
          </p:nvSpPr>
          <p:spPr>
            <a:xfrm>
              <a:off x="6275638" y="3001289"/>
              <a:ext cx="312586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ABD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6588224" y="2559907"/>
              <a:ext cx="208390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BD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81" name="Straight Arrow Connector 280"/>
            <p:cNvCxnSpPr/>
            <p:nvPr/>
          </p:nvCxnSpPr>
          <p:spPr>
            <a:xfrm flipH="1" flipV="1">
              <a:off x="6869876" y="2533237"/>
              <a:ext cx="0" cy="247691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cxnSp>
          <p:nvCxnSpPr>
            <p:cNvPr id="282" name="Straight Arrow Connector 281"/>
            <p:cNvCxnSpPr/>
            <p:nvPr/>
          </p:nvCxnSpPr>
          <p:spPr>
            <a:xfrm>
              <a:off x="7279726" y="1667467"/>
              <a:ext cx="586611" cy="21316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cxnSp>
          <p:nvCxnSpPr>
            <p:cNvPr id="283" name="Straight Arrow Connector 282"/>
            <p:cNvCxnSpPr/>
            <p:nvPr/>
          </p:nvCxnSpPr>
          <p:spPr>
            <a:xfrm flipH="1">
              <a:off x="6174432" y="3001289"/>
              <a:ext cx="341784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sp>
          <p:nvSpPr>
            <p:cNvPr id="284" name="Rectangle 283"/>
            <p:cNvSpPr/>
            <p:nvPr/>
          </p:nvSpPr>
          <p:spPr>
            <a:xfrm>
              <a:off x="7578080" y="3285564"/>
              <a:ext cx="559833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Raw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BD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85" name="Straight Arrow Connector 284"/>
            <p:cNvCxnSpPr/>
            <p:nvPr/>
          </p:nvCxnSpPr>
          <p:spPr>
            <a:xfrm flipH="1">
              <a:off x="7614084" y="3285564"/>
              <a:ext cx="252028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cxnSp>
          <p:nvCxnSpPr>
            <p:cNvPr id="286" name="Gerade Verbindung 211"/>
            <p:cNvCxnSpPr/>
            <p:nvPr/>
          </p:nvCxnSpPr>
          <p:spPr>
            <a:xfrm flipV="1">
              <a:off x="5885892" y="1489121"/>
              <a:ext cx="0" cy="607731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87" name="Gerade Verbindung 211"/>
            <p:cNvCxnSpPr/>
            <p:nvPr/>
          </p:nvCxnSpPr>
          <p:spPr>
            <a:xfrm flipH="1" flipV="1">
              <a:off x="5381836" y="1849161"/>
              <a:ext cx="360040" cy="216024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88" name="Gerade Verbindung 211"/>
            <p:cNvCxnSpPr/>
            <p:nvPr/>
          </p:nvCxnSpPr>
          <p:spPr>
            <a:xfrm flipV="1">
              <a:off x="5834281" y="2348880"/>
              <a:ext cx="0" cy="504056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89" name="Gerade Verbindung 211"/>
            <p:cNvCxnSpPr>
              <a:stCxn id="262" idx="3"/>
            </p:cNvCxnSpPr>
            <p:nvPr/>
          </p:nvCxnSpPr>
          <p:spPr>
            <a:xfrm flipH="1" flipV="1">
              <a:off x="6084964" y="2168860"/>
              <a:ext cx="622416" cy="112292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90" name="Wolke 126"/>
            <p:cNvSpPr/>
            <p:nvPr/>
          </p:nvSpPr>
          <p:spPr>
            <a:xfrm>
              <a:off x="5561856" y="2016272"/>
              <a:ext cx="720080" cy="468052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1" name="Picture 4" descr="Pocket_LOOX_moodside_new_klei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FF2F7"/>
                </a:clrFrom>
                <a:clrTo>
                  <a:srgbClr val="EFF2F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00824" y="1093077"/>
              <a:ext cx="418356" cy="418356"/>
            </a:xfrm>
            <a:prstGeom prst="rect">
              <a:avLst/>
            </a:prstGeom>
            <a:noFill/>
          </p:spPr>
        </p:pic>
        <p:sp>
          <p:nvSpPr>
            <p:cNvPr id="292" name="Freeform 1338"/>
            <p:cNvSpPr>
              <a:spLocks/>
            </p:cNvSpPr>
            <p:nvPr/>
          </p:nvSpPr>
          <p:spPr bwMode="auto">
            <a:xfrm>
              <a:off x="5058952" y="1592796"/>
              <a:ext cx="322500" cy="107986"/>
            </a:xfrm>
            <a:custGeom>
              <a:avLst/>
              <a:gdLst/>
              <a:ahLst/>
              <a:cxnLst>
                <a:cxn ang="0">
                  <a:pos x="0" y="307"/>
                </a:cxn>
                <a:cxn ang="0">
                  <a:pos x="577" y="448"/>
                </a:cxn>
                <a:cxn ang="0">
                  <a:pos x="1290" y="127"/>
                </a:cxn>
                <a:cxn ang="0">
                  <a:pos x="727" y="0"/>
                </a:cxn>
                <a:cxn ang="0">
                  <a:pos x="0" y="307"/>
                </a:cxn>
              </a:cxnLst>
              <a:rect l="0" t="0" r="r" b="b"/>
              <a:pathLst>
                <a:path w="1291" h="449">
                  <a:moveTo>
                    <a:pt x="0" y="307"/>
                  </a:moveTo>
                  <a:lnTo>
                    <a:pt x="577" y="448"/>
                  </a:lnTo>
                  <a:lnTo>
                    <a:pt x="1290" y="127"/>
                  </a:lnTo>
                  <a:lnTo>
                    <a:pt x="727" y="0"/>
                  </a:lnTo>
                  <a:lnTo>
                    <a:pt x="0" y="307"/>
                  </a:lnTo>
                </a:path>
              </a:pathLst>
            </a:custGeom>
            <a:solidFill>
              <a:srgbClr val="C0C0C0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Freeform 1339"/>
            <p:cNvSpPr>
              <a:spLocks/>
            </p:cNvSpPr>
            <p:nvPr/>
          </p:nvSpPr>
          <p:spPr bwMode="auto">
            <a:xfrm>
              <a:off x="5063943" y="1967787"/>
              <a:ext cx="312902" cy="129065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0" y="370"/>
                </a:cxn>
                <a:cxn ang="0">
                  <a:pos x="567" y="535"/>
                </a:cxn>
                <a:cxn ang="0">
                  <a:pos x="1251" y="92"/>
                </a:cxn>
                <a:cxn ang="0">
                  <a:pos x="1251" y="0"/>
                </a:cxn>
              </a:cxnLst>
              <a:rect l="0" t="0" r="r" b="b"/>
              <a:pathLst>
                <a:path w="1252" h="536">
                  <a:moveTo>
                    <a:pt x="0" y="292"/>
                  </a:moveTo>
                  <a:lnTo>
                    <a:pt x="0" y="370"/>
                  </a:lnTo>
                  <a:lnTo>
                    <a:pt x="567" y="535"/>
                  </a:lnTo>
                  <a:lnTo>
                    <a:pt x="1251" y="92"/>
                  </a:lnTo>
                  <a:lnTo>
                    <a:pt x="1251" y="0"/>
                  </a:lnTo>
                </a:path>
              </a:pathLst>
            </a:custGeom>
            <a:solidFill>
              <a:srgbClr val="969696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Freeform 1340"/>
            <p:cNvSpPr>
              <a:spLocks/>
            </p:cNvSpPr>
            <p:nvPr/>
          </p:nvSpPr>
          <p:spPr bwMode="auto">
            <a:xfrm>
              <a:off x="5199854" y="1622751"/>
              <a:ext cx="181982" cy="461527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4" y="1915"/>
                </a:cxn>
                <a:cxn ang="0">
                  <a:pos x="728" y="1456"/>
                </a:cxn>
                <a:cxn ang="0">
                  <a:pos x="728" y="0"/>
                </a:cxn>
                <a:cxn ang="0">
                  <a:pos x="0" y="328"/>
                </a:cxn>
              </a:cxnLst>
              <a:rect l="0" t="0" r="r" b="b"/>
              <a:pathLst>
                <a:path w="729" h="1916">
                  <a:moveTo>
                    <a:pt x="0" y="328"/>
                  </a:moveTo>
                  <a:lnTo>
                    <a:pt x="4" y="1915"/>
                  </a:lnTo>
                  <a:lnTo>
                    <a:pt x="728" y="1456"/>
                  </a:lnTo>
                  <a:lnTo>
                    <a:pt x="728" y="0"/>
                  </a:lnTo>
                  <a:lnTo>
                    <a:pt x="0" y="328"/>
                  </a:lnTo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B2B2B2">
                    <a:gamma/>
                    <a:tint val="34118"/>
                    <a:invGamma/>
                  </a:srgbClr>
                </a:gs>
              </a:gsLst>
              <a:path path="rect">
                <a:fillToRect l="100000" t="100000"/>
              </a:path>
            </a:gra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Freeform 1341"/>
            <p:cNvSpPr>
              <a:spLocks/>
            </p:cNvSpPr>
            <p:nvPr/>
          </p:nvSpPr>
          <p:spPr bwMode="auto">
            <a:xfrm>
              <a:off x="5057800" y="1666389"/>
              <a:ext cx="143973" cy="415671"/>
            </a:xfrm>
            <a:custGeom>
              <a:avLst/>
              <a:gdLst/>
              <a:ahLst/>
              <a:cxnLst>
                <a:cxn ang="0">
                  <a:pos x="576" y="140"/>
                </a:cxn>
                <a:cxn ang="0">
                  <a:pos x="576" y="1727"/>
                </a:cxn>
                <a:cxn ang="0">
                  <a:pos x="0" y="1568"/>
                </a:cxn>
                <a:cxn ang="0">
                  <a:pos x="0" y="0"/>
                </a:cxn>
                <a:cxn ang="0">
                  <a:pos x="576" y="140"/>
                </a:cxn>
              </a:cxnLst>
              <a:rect l="0" t="0" r="r" b="b"/>
              <a:pathLst>
                <a:path w="577" h="1728">
                  <a:moveTo>
                    <a:pt x="576" y="140"/>
                  </a:moveTo>
                  <a:lnTo>
                    <a:pt x="576" y="1727"/>
                  </a:lnTo>
                  <a:lnTo>
                    <a:pt x="0" y="1568"/>
                  </a:lnTo>
                  <a:lnTo>
                    <a:pt x="0" y="0"/>
                  </a:lnTo>
                  <a:lnTo>
                    <a:pt x="576" y="140"/>
                  </a:lnTo>
                </a:path>
              </a:pathLst>
            </a:custGeom>
            <a:gradFill rotWithShape="0">
              <a:gsLst>
                <a:gs pos="0">
                  <a:srgbClr val="B2B2B2">
                    <a:gamma/>
                    <a:tint val="23529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Line 1342"/>
            <p:cNvSpPr>
              <a:spLocks noChangeShapeType="1"/>
            </p:cNvSpPr>
            <p:nvPr/>
          </p:nvSpPr>
          <p:spPr bwMode="auto">
            <a:xfrm>
              <a:off x="5077764" y="2016233"/>
              <a:ext cx="99438" cy="25147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Oval 1343"/>
            <p:cNvSpPr>
              <a:spLocks noChangeArrowheads="1"/>
            </p:cNvSpPr>
            <p:nvPr/>
          </p:nvSpPr>
          <p:spPr bwMode="auto">
            <a:xfrm>
              <a:off x="5074309" y="1686729"/>
              <a:ext cx="16125" cy="8876"/>
            </a:xfrm>
            <a:prstGeom prst="ellipse">
              <a:avLst/>
            </a:prstGeom>
            <a:solidFill>
              <a:srgbClr val="3333CC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Line 1344"/>
            <p:cNvSpPr>
              <a:spLocks noChangeShapeType="1"/>
            </p:cNvSpPr>
            <p:nvPr/>
          </p:nvSpPr>
          <p:spPr bwMode="auto">
            <a:xfrm>
              <a:off x="5077764" y="1997002"/>
              <a:ext cx="99438" cy="25517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Line 1345"/>
            <p:cNvSpPr>
              <a:spLocks noChangeShapeType="1"/>
            </p:cNvSpPr>
            <p:nvPr/>
          </p:nvSpPr>
          <p:spPr bwMode="auto">
            <a:xfrm>
              <a:off x="5077764" y="1978142"/>
              <a:ext cx="99438" cy="25887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Line 1346"/>
            <p:cNvSpPr>
              <a:spLocks noChangeShapeType="1"/>
            </p:cNvSpPr>
            <p:nvPr/>
          </p:nvSpPr>
          <p:spPr bwMode="auto">
            <a:xfrm>
              <a:off x="5077764" y="1959651"/>
              <a:ext cx="99438" cy="25517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Line 1347"/>
            <p:cNvSpPr>
              <a:spLocks noChangeShapeType="1"/>
            </p:cNvSpPr>
            <p:nvPr/>
          </p:nvSpPr>
          <p:spPr bwMode="auto">
            <a:xfrm>
              <a:off x="5077764" y="1940421"/>
              <a:ext cx="99438" cy="25517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Freeform 1348"/>
            <p:cNvSpPr>
              <a:spLocks/>
            </p:cNvSpPr>
            <p:nvPr/>
          </p:nvSpPr>
          <p:spPr bwMode="auto">
            <a:xfrm>
              <a:off x="5079300" y="1759212"/>
              <a:ext cx="98670" cy="176771"/>
            </a:xfrm>
            <a:custGeom>
              <a:avLst/>
              <a:gdLst/>
              <a:ahLst/>
              <a:cxnLst>
                <a:cxn ang="0">
                  <a:pos x="0" y="628"/>
                </a:cxn>
                <a:cxn ang="0">
                  <a:pos x="396" y="732"/>
                </a:cxn>
                <a:cxn ang="0">
                  <a:pos x="396" y="0"/>
                </a:cxn>
              </a:cxnLst>
              <a:rect l="0" t="0" r="r" b="b"/>
              <a:pathLst>
                <a:path w="397" h="733">
                  <a:moveTo>
                    <a:pt x="0" y="628"/>
                  </a:moveTo>
                  <a:lnTo>
                    <a:pt x="396" y="732"/>
                  </a:lnTo>
                  <a:lnTo>
                    <a:pt x="396" y="0"/>
                  </a:lnTo>
                </a:path>
              </a:pathLst>
            </a:custGeom>
            <a:noFill/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Freeform 1349"/>
            <p:cNvSpPr>
              <a:spLocks/>
            </p:cNvSpPr>
            <p:nvPr/>
          </p:nvSpPr>
          <p:spPr bwMode="auto">
            <a:xfrm>
              <a:off x="5068934" y="1724080"/>
              <a:ext cx="112875" cy="308055"/>
            </a:xfrm>
            <a:custGeom>
              <a:avLst/>
              <a:gdLst/>
              <a:ahLst/>
              <a:cxnLst>
                <a:cxn ang="0">
                  <a:pos x="452" y="105"/>
                </a:cxn>
                <a:cxn ang="0">
                  <a:pos x="0" y="0"/>
                </a:cxn>
                <a:cxn ang="0">
                  <a:pos x="0" y="1277"/>
                </a:cxn>
              </a:cxnLst>
              <a:rect l="0" t="0" r="r" b="b"/>
              <a:pathLst>
                <a:path w="453" h="1278">
                  <a:moveTo>
                    <a:pt x="452" y="105"/>
                  </a:moveTo>
                  <a:lnTo>
                    <a:pt x="0" y="0"/>
                  </a:lnTo>
                  <a:lnTo>
                    <a:pt x="0" y="1277"/>
                  </a:lnTo>
                </a:path>
              </a:pathLst>
            </a:custGeom>
            <a:noFill/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Freeform 1350"/>
            <p:cNvSpPr>
              <a:spLocks/>
            </p:cNvSpPr>
            <p:nvPr/>
          </p:nvSpPr>
          <p:spPr bwMode="auto">
            <a:xfrm>
              <a:off x="5076229" y="1735914"/>
              <a:ext cx="100589" cy="174922"/>
            </a:xfrm>
            <a:custGeom>
              <a:avLst/>
              <a:gdLst/>
              <a:ahLst/>
              <a:cxnLst>
                <a:cxn ang="0">
                  <a:pos x="401" y="96"/>
                </a:cxn>
                <a:cxn ang="0">
                  <a:pos x="0" y="0"/>
                </a:cxn>
                <a:cxn ang="0">
                  <a:pos x="0" y="725"/>
                </a:cxn>
              </a:cxnLst>
              <a:rect l="0" t="0" r="r" b="b"/>
              <a:pathLst>
                <a:path w="402" h="726">
                  <a:moveTo>
                    <a:pt x="401" y="96"/>
                  </a:moveTo>
                  <a:lnTo>
                    <a:pt x="0" y="0"/>
                  </a:lnTo>
                  <a:lnTo>
                    <a:pt x="0" y="725"/>
                  </a:lnTo>
                </a:path>
              </a:pathLst>
            </a:custGeom>
            <a:noFill/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Line 1351"/>
            <p:cNvSpPr>
              <a:spLocks noChangeShapeType="1"/>
            </p:cNvSpPr>
            <p:nvPr/>
          </p:nvSpPr>
          <p:spPr bwMode="auto">
            <a:xfrm>
              <a:off x="5076996" y="1775854"/>
              <a:ext cx="96750" cy="2144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Line 1352"/>
            <p:cNvSpPr>
              <a:spLocks noChangeShapeType="1"/>
            </p:cNvSpPr>
            <p:nvPr/>
          </p:nvSpPr>
          <p:spPr bwMode="auto">
            <a:xfrm>
              <a:off x="5076996" y="1813575"/>
              <a:ext cx="97902" cy="2107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Line 1353"/>
            <p:cNvSpPr>
              <a:spLocks noChangeShapeType="1"/>
            </p:cNvSpPr>
            <p:nvPr/>
          </p:nvSpPr>
          <p:spPr bwMode="auto">
            <a:xfrm>
              <a:off x="5076996" y="1859801"/>
              <a:ext cx="93295" cy="2144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Freeform 1354"/>
            <p:cNvSpPr>
              <a:spLocks/>
            </p:cNvSpPr>
            <p:nvPr/>
          </p:nvSpPr>
          <p:spPr bwMode="auto">
            <a:xfrm>
              <a:off x="5105791" y="1757733"/>
              <a:ext cx="38393" cy="199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151" y="81"/>
                </a:cxn>
                <a:cxn ang="0">
                  <a:pos x="151" y="33"/>
                </a:cxn>
                <a:cxn ang="0">
                  <a:pos x="0" y="0"/>
                </a:cxn>
              </a:cxnLst>
              <a:rect l="0" t="0" r="r" b="b"/>
              <a:pathLst>
                <a:path w="152" h="82">
                  <a:moveTo>
                    <a:pt x="0" y="0"/>
                  </a:moveTo>
                  <a:lnTo>
                    <a:pt x="0" y="48"/>
                  </a:lnTo>
                  <a:lnTo>
                    <a:pt x="151" y="81"/>
                  </a:lnTo>
                  <a:lnTo>
                    <a:pt x="151" y="33"/>
                  </a:lnTo>
                  <a:lnTo>
                    <a:pt x="0" y="0"/>
                  </a:lnTo>
                </a:path>
              </a:pathLst>
            </a:custGeom>
            <a:solidFill>
              <a:srgbClr val="A9A9A9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Line 1355"/>
            <p:cNvSpPr>
              <a:spLocks noChangeShapeType="1"/>
            </p:cNvSpPr>
            <p:nvPr/>
          </p:nvSpPr>
          <p:spPr bwMode="auto">
            <a:xfrm>
              <a:off x="5090818" y="1760691"/>
              <a:ext cx="71411" cy="14793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Freeform 1356"/>
            <p:cNvSpPr>
              <a:spLocks/>
            </p:cNvSpPr>
            <p:nvPr/>
          </p:nvSpPr>
          <p:spPr bwMode="auto">
            <a:xfrm>
              <a:off x="5083907" y="1829107"/>
              <a:ext cx="86000" cy="37351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0"/>
                </a:cxn>
                <a:cxn ang="0">
                  <a:pos x="350" y="93"/>
                </a:cxn>
                <a:cxn ang="0">
                  <a:pos x="350" y="182"/>
                </a:cxn>
                <a:cxn ang="0">
                  <a:pos x="0" y="85"/>
                </a:cxn>
              </a:cxnLst>
              <a:rect l="0" t="0" r="r" b="b"/>
              <a:pathLst>
                <a:path w="351" h="183">
                  <a:moveTo>
                    <a:pt x="0" y="85"/>
                  </a:moveTo>
                  <a:lnTo>
                    <a:pt x="0" y="0"/>
                  </a:lnTo>
                  <a:lnTo>
                    <a:pt x="350" y="93"/>
                  </a:lnTo>
                  <a:lnTo>
                    <a:pt x="350" y="182"/>
                  </a:lnTo>
                  <a:lnTo>
                    <a:pt x="0" y="85"/>
                  </a:lnTo>
                </a:path>
              </a:pathLst>
            </a:custGeom>
            <a:solidFill>
              <a:srgbClr val="B2B2B2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Freeform 1357"/>
            <p:cNvSpPr>
              <a:spLocks/>
            </p:cNvSpPr>
            <p:nvPr/>
          </p:nvSpPr>
          <p:spPr bwMode="auto">
            <a:xfrm>
              <a:off x="5083907" y="1875334"/>
              <a:ext cx="86384" cy="41419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0"/>
                </a:cxn>
                <a:cxn ang="0">
                  <a:pos x="350" y="93"/>
                </a:cxn>
                <a:cxn ang="0">
                  <a:pos x="350" y="181"/>
                </a:cxn>
                <a:cxn ang="0">
                  <a:pos x="0" y="85"/>
                </a:cxn>
              </a:cxnLst>
              <a:rect l="0" t="0" r="r" b="b"/>
              <a:pathLst>
                <a:path w="351" h="182">
                  <a:moveTo>
                    <a:pt x="0" y="85"/>
                  </a:moveTo>
                  <a:lnTo>
                    <a:pt x="0" y="0"/>
                  </a:lnTo>
                  <a:lnTo>
                    <a:pt x="350" y="93"/>
                  </a:lnTo>
                  <a:lnTo>
                    <a:pt x="350" y="181"/>
                  </a:lnTo>
                  <a:lnTo>
                    <a:pt x="0" y="85"/>
                  </a:lnTo>
                </a:path>
              </a:pathLst>
            </a:custGeom>
            <a:solidFill>
              <a:srgbClr val="B2B2B2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Freeform 1358"/>
            <p:cNvSpPr>
              <a:spLocks/>
            </p:cNvSpPr>
            <p:nvPr/>
          </p:nvSpPr>
          <p:spPr bwMode="auto">
            <a:xfrm>
              <a:off x="5147639" y="1850926"/>
              <a:ext cx="13821" cy="702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53" y="15"/>
                </a:cxn>
                <a:cxn ang="0">
                  <a:pos x="53" y="29"/>
                </a:cxn>
                <a:cxn ang="0">
                  <a:pos x="0" y="14"/>
                </a:cxn>
              </a:cxnLst>
              <a:rect l="0" t="0" r="r" b="b"/>
              <a:pathLst>
                <a:path w="54" h="30">
                  <a:moveTo>
                    <a:pt x="0" y="14"/>
                  </a:moveTo>
                  <a:lnTo>
                    <a:pt x="0" y="0"/>
                  </a:lnTo>
                  <a:lnTo>
                    <a:pt x="53" y="15"/>
                  </a:lnTo>
                  <a:lnTo>
                    <a:pt x="53" y="29"/>
                  </a:lnTo>
                  <a:lnTo>
                    <a:pt x="0" y="14"/>
                  </a:lnTo>
                </a:path>
              </a:pathLst>
            </a:custGeom>
            <a:solidFill>
              <a:srgbClr val="3333CC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Freeform 1359"/>
            <p:cNvSpPr>
              <a:spLocks/>
            </p:cNvSpPr>
            <p:nvPr/>
          </p:nvSpPr>
          <p:spPr bwMode="auto">
            <a:xfrm>
              <a:off x="5149943" y="1897153"/>
              <a:ext cx="13438" cy="7396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0"/>
                </a:cxn>
                <a:cxn ang="0">
                  <a:pos x="53" y="16"/>
                </a:cxn>
                <a:cxn ang="0">
                  <a:pos x="53" y="31"/>
                </a:cxn>
                <a:cxn ang="0">
                  <a:pos x="0" y="15"/>
                </a:cxn>
              </a:cxnLst>
              <a:rect l="0" t="0" r="r" b="b"/>
              <a:pathLst>
                <a:path w="54" h="32">
                  <a:moveTo>
                    <a:pt x="0" y="15"/>
                  </a:moveTo>
                  <a:lnTo>
                    <a:pt x="0" y="0"/>
                  </a:lnTo>
                  <a:lnTo>
                    <a:pt x="53" y="16"/>
                  </a:lnTo>
                  <a:lnTo>
                    <a:pt x="53" y="31"/>
                  </a:lnTo>
                  <a:lnTo>
                    <a:pt x="0" y="15"/>
                  </a:lnTo>
                </a:path>
              </a:pathLst>
            </a:custGeom>
            <a:solidFill>
              <a:srgbClr val="3333CC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Freeform 1360"/>
            <p:cNvSpPr>
              <a:spLocks/>
            </p:cNvSpPr>
            <p:nvPr/>
          </p:nvSpPr>
          <p:spPr bwMode="auto">
            <a:xfrm>
              <a:off x="5082371" y="1786948"/>
              <a:ext cx="87536" cy="38461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0"/>
                </a:cxn>
                <a:cxn ang="0">
                  <a:pos x="350" y="93"/>
                </a:cxn>
                <a:cxn ang="0">
                  <a:pos x="350" y="181"/>
                </a:cxn>
                <a:cxn ang="0">
                  <a:pos x="0" y="85"/>
                </a:cxn>
              </a:cxnLst>
              <a:rect l="0" t="0" r="r" b="b"/>
              <a:pathLst>
                <a:path w="351" h="182">
                  <a:moveTo>
                    <a:pt x="0" y="85"/>
                  </a:moveTo>
                  <a:lnTo>
                    <a:pt x="0" y="0"/>
                  </a:lnTo>
                  <a:lnTo>
                    <a:pt x="350" y="93"/>
                  </a:lnTo>
                  <a:lnTo>
                    <a:pt x="350" y="181"/>
                  </a:lnTo>
                  <a:lnTo>
                    <a:pt x="0" y="85"/>
                  </a:lnTo>
                </a:path>
              </a:pathLst>
            </a:custGeom>
            <a:solidFill>
              <a:srgbClr val="B2B2B2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Freeform 1361"/>
            <p:cNvSpPr>
              <a:spLocks/>
            </p:cNvSpPr>
            <p:nvPr/>
          </p:nvSpPr>
          <p:spPr bwMode="auto">
            <a:xfrm>
              <a:off x="5146872" y="1807658"/>
              <a:ext cx="13438" cy="702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53" y="15"/>
                </a:cxn>
                <a:cxn ang="0">
                  <a:pos x="53" y="29"/>
                </a:cxn>
                <a:cxn ang="0">
                  <a:pos x="0" y="14"/>
                </a:cxn>
              </a:cxnLst>
              <a:rect l="0" t="0" r="r" b="b"/>
              <a:pathLst>
                <a:path w="54" h="30">
                  <a:moveTo>
                    <a:pt x="0" y="14"/>
                  </a:moveTo>
                  <a:lnTo>
                    <a:pt x="0" y="0"/>
                  </a:lnTo>
                  <a:lnTo>
                    <a:pt x="53" y="15"/>
                  </a:lnTo>
                  <a:lnTo>
                    <a:pt x="53" y="29"/>
                  </a:lnTo>
                  <a:lnTo>
                    <a:pt x="0" y="14"/>
                  </a:lnTo>
                </a:path>
              </a:pathLst>
            </a:custGeom>
            <a:solidFill>
              <a:srgbClr val="3333CC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16" name="Gerade Verbindung 211"/>
            <p:cNvCxnSpPr/>
            <p:nvPr/>
          </p:nvCxnSpPr>
          <p:spPr>
            <a:xfrm flipH="1" flipV="1">
              <a:off x="5705872" y="2029181"/>
              <a:ext cx="144016" cy="432048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17" name="Gerade Verbindung 211"/>
            <p:cNvCxnSpPr>
              <a:stCxn id="290" idx="0"/>
            </p:cNvCxnSpPr>
            <p:nvPr/>
          </p:nvCxnSpPr>
          <p:spPr>
            <a:xfrm flipH="1" flipV="1">
              <a:off x="5885893" y="2016272"/>
              <a:ext cx="395444" cy="234026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18" name="Rectangle 317"/>
            <p:cNvSpPr/>
            <p:nvPr/>
          </p:nvSpPr>
          <p:spPr>
            <a:xfrm>
              <a:off x="5576881" y="953834"/>
              <a:ext cx="421590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REMS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5013966" y="1381109"/>
              <a:ext cx="249940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ESS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20" name="Gerade Verbindung 211"/>
            <p:cNvCxnSpPr/>
            <p:nvPr/>
          </p:nvCxnSpPr>
          <p:spPr>
            <a:xfrm flipH="1" flipV="1">
              <a:off x="5381836" y="1705145"/>
              <a:ext cx="504056" cy="319699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21" name="Straight Arrow Connector 320"/>
            <p:cNvCxnSpPr/>
            <p:nvPr/>
          </p:nvCxnSpPr>
          <p:spPr>
            <a:xfrm>
              <a:off x="6012160" y="1525125"/>
              <a:ext cx="0" cy="324036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sp>
          <p:nvSpPr>
            <p:cNvPr id="322" name="Rectangle 321"/>
            <p:cNvSpPr/>
            <p:nvPr/>
          </p:nvSpPr>
          <p:spPr>
            <a:xfrm>
              <a:off x="6062912" y="1575072"/>
              <a:ext cx="500137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RS&amp;C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23" name="Straight Arrow Connector 322"/>
            <p:cNvCxnSpPr/>
            <p:nvPr/>
          </p:nvCxnSpPr>
          <p:spPr>
            <a:xfrm flipH="1" flipV="1">
              <a:off x="5417840" y="1921169"/>
              <a:ext cx="239944" cy="127471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sp>
          <p:nvSpPr>
            <p:cNvPr id="324" name="Rectangle 323"/>
            <p:cNvSpPr/>
            <p:nvPr/>
          </p:nvSpPr>
          <p:spPr>
            <a:xfrm>
              <a:off x="5267526" y="1974129"/>
              <a:ext cx="312586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ABD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517268" y="1586439"/>
              <a:ext cx="290144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BDF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26" name="Straight Arrow Connector 325"/>
            <p:cNvCxnSpPr/>
            <p:nvPr/>
          </p:nvCxnSpPr>
          <p:spPr>
            <a:xfrm flipH="1" flipV="1">
              <a:off x="5436096" y="1696045"/>
              <a:ext cx="360040" cy="23040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327" name="Gerade Verbindung 211"/>
            <p:cNvCxnSpPr/>
            <p:nvPr/>
          </p:nvCxnSpPr>
          <p:spPr>
            <a:xfrm flipH="1" flipV="1">
              <a:off x="5345832" y="2497233"/>
              <a:ext cx="396044" cy="313793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28" name="Rectangle 327"/>
            <p:cNvSpPr/>
            <p:nvPr/>
          </p:nvSpPr>
          <p:spPr>
            <a:xfrm rot="19031072">
              <a:off x="7365263" y="1317999"/>
              <a:ext cx="129614" cy="518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29" name="Straight Arrow Connector 328"/>
            <p:cNvCxnSpPr/>
            <p:nvPr/>
          </p:nvCxnSpPr>
          <p:spPr>
            <a:xfrm rot="19031072" flipV="1">
              <a:off x="7268069" y="1343919"/>
              <a:ext cx="324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cxnSp>
          <p:nvCxnSpPr>
            <p:cNvPr id="330" name="Gerade Verbindung 162"/>
            <p:cNvCxnSpPr/>
            <p:nvPr/>
          </p:nvCxnSpPr>
          <p:spPr>
            <a:xfrm>
              <a:off x="7110028" y="3249560"/>
              <a:ext cx="1116108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sp>
          <p:nvSpPr>
            <p:cNvPr id="331" name="Freeform 106"/>
            <p:cNvSpPr>
              <a:spLocks/>
            </p:cNvSpPr>
            <p:nvPr/>
          </p:nvSpPr>
          <p:spPr bwMode="auto">
            <a:xfrm>
              <a:off x="6715343" y="2933618"/>
              <a:ext cx="408333" cy="559202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94" y="337"/>
                </a:cxn>
                <a:cxn ang="0">
                  <a:pos x="183" y="309"/>
                </a:cxn>
                <a:cxn ang="0">
                  <a:pos x="184" y="169"/>
                </a:cxn>
                <a:cxn ang="0">
                  <a:pos x="183" y="34"/>
                </a:cxn>
                <a:cxn ang="0">
                  <a:pos x="102" y="0"/>
                </a:cxn>
                <a:cxn ang="0">
                  <a:pos x="1" y="31"/>
                </a:cxn>
                <a:cxn ang="0">
                  <a:pos x="0" y="162"/>
                </a:cxn>
                <a:cxn ang="0">
                  <a:pos x="0" y="309"/>
                </a:cxn>
              </a:cxnLst>
              <a:rect l="0" t="0" r="r" b="b"/>
              <a:pathLst>
                <a:path w="184" h="337">
                  <a:moveTo>
                    <a:pt x="0" y="309"/>
                  </a:moveTo>
                  <a:cubicBezTo>
                    <a:pt x="15" y="336"/>
                    <a:pt x="64" y="337"/>
                    <a:pt x="94" y="337"/>
                  </a:cubicBezTo>
                  <a:cubicBezTo>
                    <a:pt x="124" y="337"/>
                    <a:pt x="168" y="337"/>
                    <a:pt x="183" y="309"/>
                  </a:cubicBezTo>
                  <a:lnTo>
                    <a:pt x="184" y="169"/>
                  </a:lnTo>
                  <a:lnTo>
                    <a:pt x="183" y="34"/>
                  </a:lnTo>
                  <a:cubicBezTo>
                    <a:pt x="169" y="6"/>
                    <a:pt x="133" y="0"/>
                    <a:pt x="102" y="0"/>
                  </a:cubicBezTo>
                  <a:cubicBezTo>
                    <a:pt x="72" y="0"/>
                    <a:pt x="18" y="4"/>
                    <a:pt x="1" y="31"/>
                  </a:cubicBezTo>
                  <a:lnTo>
                    <a:pt x="0" y="162"/>
                  </a:lnTo>
                  <a:lnTo>
                    <a:pt x="0" y="309"/>
                  </a:lnTo>
                  <a:close/>
                </a:path>
              </a:pathLst>
            </a:custGeom>
            <a:gradFill rotWithShape="1">
              <a:gsLst>
                <a:gs pos="0">
                  <a:srgbClr val="FF8F8F"/>
                </a:gs>
                <a:gs pos="50000">
                  <a:srgbClr val="FF8F8F">
                    <a:gamma/>
                    <a:tint val="19216"/>
                    <a:invGamma/>
                  </a:srgbClr>
                </a:gs>
                <a:gs pos="100000">
                  <a:srgbClr val="FF8F8F"/>
                </a:gs>
              </a:gsLst>
              <a:lin ang="0" scaled="1"/>
            </a:gradFill>
            <a:ln w="9525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Rectangle 109"/>
            <p:cNvSpPr>
              <a:spLocks noChangeArrowheads="1"/>
            </p:cNvSpPr>
            <p:nvPr/>
          </p:nvSpPr>
          <p:spPr bwMode="auto">
            <a:xfrm rot="16200000">
              <a:off x="6707189" y="3085972"/>
              <a:ext cx="425955" cy="253403"/>
            </a:xfrm>
            <a:prstGeom prst="rect">
              <a:avLst/>
            </a:prstGeom>
            <a:solidFill>
              <a:sysClr val="window" lastClr="FFFFFF"/>
            </a:solidFill>
            <a:ln w="952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0" name="Group 118"/>
            <p:cNvGrpSpPr>
              <a:grpSpLocks/>
            </p:cNvGrpSpPr>
            <p:nvPr/>
          </p:nvGrpSpPr>
          <p:grpSpPr bwMode="auto">
            <a:xfrm>
              <a:off x="6783617" y="3015531"/>
              <a:ext cx="242899" cy="132155"/>
              <a:chOff x="2777" y="981"/>
              <a:chExt cx="93" cy="82"/>
            </a:xfrm>
          </p:grpSpPr>
          <p:sp>
            <p:nvSpPr>
              <p:cNvPr id="391" name="AutoShape 114"/>
              <p:cNvSpPr>
                <a:spLocks noChangeArrowheads="1"/>
              </p:cNvSpPr>
              <p:nvPr/>
            </p:nvSpPr>
            <p:spPr bwMode="auto">
              <a:xfrm rot="5400000">
                <a:off x="2786" y="972"/>
                <a:ext cx="76" cy="93"/>
              </a:xfrm>
              <a:prstGeom prst="moon">
                <a:avLst>
                  <a:gd name="adj" fmla="val 87500"/>
                </a:avLst>
              </a:prstGeom>
              <a:solidFill>
                <a:sysClr val="window" lastClr="FFFFFF"/>
              </a:solidFill>
              <a:ln w="9525" algn="ctr">
                <a:solidFill>
                  <a:srgbClr val="C0504D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2" name="Oval 116"/>
              <p:cNvSpPr>
                <a:spLocks noChangeArrowheads="1"/>
              </p:cNvSpPr>
              <p:nvPr/>
            </p:nvSpPr>
            <p:spPr bwMode="auto">
              <a:xfrm>
                <a:off x="2781" y="1034"/>
                <a:ext cx="88" cy="29"/>
              </a:xfrm>
              <a:prstGeom prst="ellipse">
                <a:avLst/>
              </a:prstGeom>
              <a:solidFill>
                <a:sysClr val="window" lastClr="FFFFFF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34" name="Line 110"/>
            <p:cNvSpPr>
              <a:spLocks noChangeShapeType="1"/>
            </p:cNvSpPr>
            <p:nvPr/>
          </p:nvSpPr>
          <p:spPr bwMode="auto">
            <a:xfrm rot="16200000">
              <a:off x="6924105" y="3018267"/>
              <a:ext cx="0" cy="24027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Text Box 108"/>
            <p:cNvSpPr txBox="1">
              <a:spLocks noChangeArrowheads="1"/>
            </p:cNvSpPr>
            <p:nvPr/>
          </p:nvSpPr>
          <p:spPr bwMode="auto">
            <a:xfrm>
              <a:off x="6799373" y="3371587"/>
              <a:ext cx="86656" cy="37135"/>
            </a:xfrm>
            <a:prstGeom prst="rect">
              <a:avLst/>
            </a:prstGeom>
            <a:solidFill>
              <a:sysClr val="window" lastClr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Solar</a:t>
              </a:r>
            </a:p>
          </p:txBody>
        </p:sp>
        <p:grpSp>
          <p:nvGrpSpPr>
            <p:cNvPr id="21" name="Group 129"/>
            <p:cNvGrpSpPr>
              <a:grpSpLocks/>
            </p:cNvGrpSpPr>
            <p:nvPr/>
          </p:nvGrpSpPr>
          <p:grpSpPr bwMode="auto">
            <a:xfrm rot="1922030">
              <a:off x="6924107" y="3026451"/>
              <a:ext cx="70900" cy="92836"/>
              <a:chOff x="2367" y="845"/>
              <a:chExt cx="27" cy="58"/>
            </a:xfrm>
          </p:grpSpPr>
          <p:sp>
            <p:nvSpPr>
              <p:cNvPr id="389" name="AutoShape 125"/>
              <p:cNvSpPr>
                <a:spLocks noChangeArrowheads="1"/>
              </p:cNvSpPr>
              <p:nvPr/>
            </p:nvSpPr>
            <p:spPr bwMode="auto">
              <a:xfrm flipH="1">
                <a:off x="2367" y="845"/>
                <a:ext cx="27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Line 127"/>
              <p:cNvSpPr>
                <a:spLocks noChangeShapeType="1"/>
              </p:cNvSpPr>
              <p:nvPr/>
            </p:nvSpPr>
            <p:spPr bwMode="auto">
              <a:xfrm flipH="1">
                <a:off x="2383" y="862"/>
                <a:ext cx="0" cy="41"/>
              </a:xfrm>
              <a:prstGeom prst="line">
                <a:avLst/>
              </a:prstGeom>
              <a:noFill/>
              <a:ln w="9525">
                <a:solidFill>
                  <a:srgbClr val="DE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37" name="Rectangle 294"/>
            <p:cNvSpPr>
              <a:spLocks noChangeArrowheads="1"/>
            </p:cNvSpPr>
            <p:nvPr/>
          </p:nvSpPr>
          <p:spPr bwMode="auto">
            <a:xfrm>
              <a:off x="6790182" y="3363941"/>
              <a:ext cx="256029" cy="60071"/>
            </a:xfrm>
            <a:prstGeom prst="rect">
              <a:avLst/>
            </a:prstGeom>
            <a:noFill/>
            <a:ln w="9525" algn="ctr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Rectangle 295"/>
            <p:cNvSpPr>
              <a:spLocks noChangeArrowheads="1"/>
            </p:cNvSpPr>
            <p:nvPr/>
          </p:nvSpPr>
          <p:spPr bwMode="auto">
            <a:xfrm>
              <a:off x="6790182" y="3301687"/>
              <a:ext cx="256029" cy="60071"/>
            </a:xfrm>
            <a:prstGeom prst="rect">
              <a:avLst/>
            </a:prstGeom>
            <a:noFill/>
            <a:ln w="9525" algn="ctr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Rectangle 296"/>
            <p:cNvSpPr>
              <a:spLocks noChangeArrowheads="1"/>
            </p:cNvSpPr>
            <p:nvPr/>
          </p:nvSpPr>
          <p:spPr bwMode="auto">
            <a:xfrm>
              <a:off x="6790182" y="3239432"/>
              <a:ext cx="256029" cy="60071"/>
            </a:xfrm>
            <a:prstGeom prst="rect">
              <a:avLst/>
            </a:prstGeom>
            <a:noFill/>
            <a:ln w="9525" algn="ctr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Rectangle 297"/>
            <p:cNvSpPr>
              <a:spLocks noChangeArrowheads="1"/>
            </p:cNvSpPr>
            <p:nvPr/>
          </p:nvSpPr>
          <p:spPr bwMode="auto">
            <a:xfrm>
              <a:off x="6790182" y="3177177"/>
              <a:ext cx="256029" cy="60071"/>
            </a:xfrm>
            <a:prstGeom prst="rect">
              <a:avLst/>
            </a:prstGeom>
            <a:noFill/>
            <a:ln w="9525" algn="ctr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Line 298"/>
            <p:cNvSpPr>
              <a:spLocks noChangeShapeType="1"/>
            </p:cNvSpPr>
            <p:nvPr/>
          </p:nvSpPr>
          <p:spPr bwMode="auto">
            <a:xfrm flipV="1">
              <a:off x="6954303" y="3138950"/>
              <a:ext cx="0" cy="286154"/>
            </a:xfrm>
            <a:prstGeom prst="line">
              <a:avLst/>
            </a:prstGeom>
            <a:noFill/>
            <a:ln w="9525">
              <a:solidFill>
                <a:srgbClr val="C0504D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Freeform 438"/>
            <p:cNvSpPr>
              <a:spLocks/>
            </p:cNvSpPr>
            <p:nvPr/>
          </p:nvSpPr>
          <p:spPr bwMode="auto">
            <a:xfrm>
              <a:off x="5132417" y="3164605"/>
              <a:ext cx="66156" cy="494984"/>
            </a:xfrm>
            <a:custGeom>
              <a:avLst/>
              <a:gdLst/>
              <a:ahLst/>
              <a:cxnLst>
                <a:cxn ang="0">
                  <a:pos x="0" y="766"/>
                </a:cxn>
                <a:cxn ang="0">
                  <a:pos x="108" y="0"/>
                </a:cxn>
              </a:cxnLst>
              <a:rect l="0" t="0" r="r" b="b"/>
              <a:pathLst>
                <a:path w="108" h="766">
                  <a:moveTo>
                    <a:pt x="0" y="766"/>
                  </a:moveTo>
                  <a:lnTo>
                    <a:pt x="108" y="0"/>
                  </a:lnTo>
                </a:path>
              </a:pathLst>
            </a:custGeom>
            <a:noFill/>
            <a:ln w="28575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Freeform 439"/>
            <p:cNvSpPr>
              <a:spLocks/>
            </p:cNvSpPr>
            <p:nvPr/>
          </p:nvSpPr>
          <p:spPr bwMode="auto">
            <a:xfrm>
              <a:off x="5237375" y="3169992"/>
              <a:ext cx="48345" cy="489597"/>
            </a:xfrm>
            <a:custGeom>
              <a:avLst/>
              <a:gdLst/>
              <a:ahLst/>
              <a:cxnLst>
                <a:cxn ang="0">
                  <a:pos x="80" y="758"/>
                </a:cxn>
                <a:cxn ang="0">
                  <a:pos x="0" y="0"/>
                </a:cxn>
              </a:cxnLst>
              <a:rect l="0" t="0" r="r" b="b"/>
              <a:pathLst>
                <a:path w="80" h="758">
                  <a:moveTo>
                    <a:pt x="80" y="758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2" name="Group 440"/>
            <p:cNvGrpSpPr>
              <a:grpSpLocks/>
            </p:cNvGrpSpPr>
            <p:nvPr/>
          </p:nvGrpSpPr>
          <p:grpSpPr bwMode="auto">
            <a:xfrm>
              <a:off x="5147683" y="3441726"/>
              <a:ext cx="127223" cy="119107"/>
              <a:chOff x="2232" y="3455"/>
              <a:chExt cx="209" cy="184"/>
            </a:xfrm>
          </p:grpSpPr>
          <p:sp>
            <p:nvSpPr>
              <p:cNvPr id="387" name="Line 441"/>
              <p:cNvSpPr>
                <a:spLocks noChangeShapeType="1"/>
              </p:cNvSpPr>
              <p:nvPr/>
            </p:nvSpPr>
            <p:spPr bwMode="auto">
              <a:xfrm>
                <a:off x="2257" y="3455"/>
                <a:ext cx="184" cy="18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Freeform 442"/>
              <p:cNvSpPr>
                <a:spLocks/>
              </p:cNvSpPr>
              <p:nvPr/>
            </p:nvSpPr>
            <p:spPr bwMode="auto">
              <a:xfrm>
                <a:off x="2232" y="3469"/>
                <a:ext cx="180" cy="154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0" y="154"/>
                  </a:cxn>
                </a:cxnLst>
                <a:rect l="0" t="0" r="r" b="b"/>
                <a:pathLst>
                  <a:path w="180" h="154">
                    <a:moveTo>
                      <a:pt x="180" y="0"/>
                    </a:moveTo>
                    <a:lnTo>
                      <a:pt x="0" y="154"/>
                    </a:lnTo>
                  </a:path>
                </a:pathLst>
              </a:custGeom>
              <a:noFill/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3" name="Group 443"/>
            <p:cNvGrpSpPr>
              <a:grpSpLocks/>
            </p:cNvGrpSpPr>
            <p:nvPr/>
          </p:nvGrpSpPr>
          <p:grpSpPr bwMode="auto">
            <a:xfrm>
              <a:off x="5172492" y="3335187"/>
              <a:ext cx="85239" cy="83196"/>
              <a:chOff x="2237" y="3455"/>
              <a:chExt cx="204" cy="184"/>
            </a:xfrm>
          </p:grpSpPr>
          <p:sp>
            <p:nvSpPr>
              <p:cNvPr id="385" name="Line 444"/>
              <p:cNvSpPr>
                <a:spLocks noChangeShapeType="1"/>
              </p:cNvSpPr>
              <p:nvPr/>
            </p:nvSpPr>
            <p:spPr bwMode="auto">
              <a:xfrm>
                <a:off x="2257" y="3455"/>
                <a:ext cx="184" cy="18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Freeform 385"/>
              <p:cNvSpPr>
                <a:spLocks/>
              </p:cNvSpPr>
              <p:nvPr/>
            </p:nvSpPr>
            <p:spPr bwMode="auto">
              <a:xfrm>
                <a:off x="2237" y="3484"/>
                <a:ext cx="180" cy="154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0" y="154"/>
                  </a:cxn>
                </a:cxnLst>
                <a:rect l="0" t="0" r="r" b="b"/>
                <a:pathLst>
                  <a:path w="180" h="154">
                    <a:moveTo>
                      <a:pt x="180" y="0"/>
                    </a:moveTo>
                    <a:lnTo>
                      <a:pt x="0" y="154"/>
                    </a:lnTo>
                  </a:path>
                </a:pathLst>
              </a:custGeom>
              <a:noFill/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4" name="Group 446"/>
            <p:cNvGrpSpPr>
              <a:grpSpLocks/>
            </p:cNvGrpSpPr>
            <p:nvPr/>
          </p:nvGrpSpPr>
          <p:grpSpPr bwMode="auto">
            <a:xfrm>
              <a:off x="5188394" y="3232240"/>
              <a:ext cx="56614" cy="57459"/>
              <a:chOff x="2237" y="3455"/>
              <a:chExt cx="204" cy="184"/>
            </a:xfrm>
          </p:grpSpPr>
          <p:sp>
            <p:nvSpPr>
              <p:cNvPr id="383" name="Line 447"/>
              <p:cNvSpPr>
                <a:spLocks noChangeShapeType="1"/>
              </p:cNvSpPr>
              <p:nvPr/>
            </p:nvSpPr>
            <p:spPr bwMode="auto">
              <a:xfrm>
                <a:off x="2257" y="3455"/>
                <a:ext cx="184" cy="184"/>
              </a:xfrm>
              <a:prstGeom prst="line">
                <a:avLst/>
              </a:prstGeom>
              <a:noFill/>
              <a:ln w="635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4" name="Freeform 448"/>
              <p:cNvSpPr>
                <a:spLocks/>
              </p:cNvSpPr>
              <p:nvPr/>
            </p:nvSpPr>
            <p:spPr bwMode="auto">
              <a:xfrm>
                <a:off x="2237" y="3469"/>
                <a:ext cx="180" cy="154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0" y="154"/>
                  </a:cxn>
                </a:cxnLst>
                <a:rect l="0" t="0" r="r" b="b"/>
                <a:pathLst>
                  <a:path w="180" h="154">
                    <a:moveTo>
                      <a:pt x="180" y="0"/>
                    </a:moveTo>
                    <a:lnTo>
                      <a:pt x="0" y="154"/>
                    </a:lnTo>
                  </a:path>
                </a:pathLst>
              </a:custGeom>
              <a:noFill/>
              <a:ln w="63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5" name="Group 449"/>
            <p:cNvGrpSpPr>
              <a:grpSpLocks/>
            </p:cNvGrpSpPr>
            <p:nvPr/>
          </p:nvGrpSpPr>
          <p:grpSpPr bwMode="auto">
            <a:xfrm>
              <a:off x="5195392" y="3149642"/>
              <a:ext cx="46436" cy="20949"/>
              <a:chOff x="1847" y="180"/>
              <a:chExt cx="76" cy="32"/>
            </a:xfrm>
          </p:grpSpPr>
          <p:sp>
            <p:nvSpPr>
              <p:cNvPr id="381" name="Line 450"/>
              <p:cNvSpPr>
                <a:spLocks noChangeShapeType="1"/>
              </p:cNvSpPr>
              <p:nvPr/>
            </p:nvSpPr>
            <p:spPr bwMode="auto">
              <a:xfrm flipH="1">
                <a:off x="1847" y="180"/>
                <a:ext cx="38" cy="2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2" name="Line 451"/>
              <p:cNvSpPr>
                <a:spLocks noChangeShapeType="1"/>
              </p:cNvSpPr>
              <p:nvPr/>
            </p:nvSpPr>
            <p:spPr bwMode="auto">
              <a:xfrm>
                <a:off x="1889" y="182"/>
                <a:ext cx="34" cy="3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6" name="Group 452"/>
            <p:cNvGrpSpPr>
              <a:grpSpLocks/>
            </p:cNvGrpSpPr>
            <p:nvPr/>
          </p:nvGrpSpPr>
          <p:grpSpPr bwMode="auto">
            <a:xfrm>
              <a:off x="5148955" y="3275933"/>
              <a:ext cx="135492" cy="26934"/>
              <a:chOff x="1770" y="376"/>
              <a:chExt cx="222" cy="41"/>
            </a:xfrm>
          </p:grpSpPr>
          <p:sp>
            <p:nvSpPr>
              <p:cNvPr id="378" name="Line 453"/>
              <p:cNvSpPr>
                <a:spLocks noChangeShapeType="1"/>
              </p:cNvSpPr>
              <p:nvPr/>
            </p:nvSpPr>
            <p:spPr bwMode="auto">
              <a:xfrm flipV="1">
                <a:off x="1770" y="376"/>
                <a:ext cx="222" cy="4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9" name="Freeform 454"/>
              <p:cNvSpPr>
                <a:spLocks/>
              </p:cNvSpPr>
              <p:nvPr/>
            </p:nvSpPr>
            <p:spPr bwMode="auto">
              <a:xfrm>
                <a:off x="1771" y="379"/>
                <a:ext cx="27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0" name="Freeform 455"/>
              <p:cNvSpPr>
                <a:spLocks/>
              </p:cNvSpPr>
              <p:nvPr/>
            </p:nvSpPr>
            <p:spPr bwMode="auto">
              <a:xfrm flipH="1">
                <a:off x="1963" y="378"/>
                <a:ext cx="27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7" name="Group 456"/>
            <p:cNvGrpSpPr>
              <a:grpSpLocks/>
            </p:cNvGrpSpPr>
            <p:nvPr/>
          </p:nvGrpSpPr>
          <p:grpSpPr bwMode="auto">
            <a:xfrm>
              <a:off x="5158497" y="3197525"/>
              <a:ext cx="120225" cy="27532"/>
              <a:chOff x="1785" y="254"/>
              <a:chExt cx="198" cy="43"/>
            </a:xfrm>
          </p:grpSpPr>
          <p:sp>
            <p:nvSpPr>
              <p:cNvPr id="375" name="Freeform 457"/>
              <p:cNvSpPr>
                <a:spLocks/>
              </p:cNvSpPr>
              <p:nvPr/>
            </p:nvSpPr>
            <p:spPr bwMode="auto">
              <a:xfrm flipH="1">
                <a:off x="1786" y="260"/>
                <a:ext cx="27" cy="3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6" name="Freeform 458"/>
              <p:cNvSpPr>
                <a:spLocks/>
              </p:cNvSpPr>
              <p:nvPr/>
            </p:nvSpPr>
            <p:spPr bwMode="auto">
              <a:xfrm>
                <a:off x="1953" y="259"/>
                <a:ext cx="27" cy="3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7" name="Line 459"/>
              <p:cNvSpPr>
                <a:spLocks noChangeShapeType="1"/>
              </p:cNvSpPr>
              <p:nvPr/>
            </p:nvSpPr>
            <p:spPr bwMode="auto">
              <a:xfrm flipV="1">
                <a:off x="1785" y="254"/>
                <a:ext cx="198" cy="3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8" name="Group 460"/>
            <p:cNvGrpSpPr>
              <a:grpSpLocks/>
            </p:cNvGrpSpPr>
            <p:nvPr/>
          </p:nvGrpSpPr>
          <p:grpSpPr bwMode="auto">
            <a:xfrm>
              <a:off x="5202389" y="3151438"/>
              <a:ext cx="32442" cy="17956"/>
              <a:chOff x="1847" y="180"/>
              <a:chExt cx="76" cy="32"/>
            </a:xfrm>
          </p:grpSpPr>
          <p:sp>
            <p:nvSpPr>
              <p:cNvPr id="373" name="Line 461"/>
              <p:cNvSpPr>
                <a:spLocks noChangeShapeType="1"/>
              </p:cNvSpPr>
              <p:nvPr/>
            </p:nvSpPr>
            <p:spPr bwMode="auto">
              <a:xfrm flipH="1">
                <a:off x="1847" y="180"/>
                <a:ext cx="38" cy="2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4" name="Line 462"/>
              <p:cNvSpPr>
                <a:spLocks noChangeShapeType="1"/>
              </p:cNvSpPr>
              <p:nvPr/>
            </p:nvSpPr>
            <p:spPr bwMode="auto">
              <a:xfrm>
                <a:off x="1889" y="182"/>
                <a:ext cx="34" cy="3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9" name="Group 463"/>
            <p:cNvGrpSpPr>
              <a:grpSpLocks/>
            </p:cNvGrpSpPr>
            <p:nvPr/>
          </p:nvGrpSpPr>
          <p:grpSpPr bwMode="auto">
            <a:xfrm>
              <a:off x="5130508" y="3374690"/>
              <a:ext cx="163481" cy="26335"/>
              <a:chOff x="1770" y="376"/>
              <a:chExt cx="222" cy="41"/>
            </a:xfrm>
          </p:grpSpPr>
          <p:sp>
            <p:nvSpPr>
              <p:cNvPr id="370" name="Line 464"/>
              <p:cNvSpPr>
                <a:spLocks noChangeShapeType="1"/>
              </p:cNvSpPr>
              <p:nvPr/>
            </p:nvSpPr>
            <p:spPr bwMode="auto">
              <a:xfrm flipV="1">
                <a:off x="1770" y="376"/>
                <a:ext cx="222" cy="4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Freeform 465"/>
              <p:cNvSpPr>
                <a:spLocks/>
              </p:cNvSpPr>
              <p:nvPr/>
            </p:nvSpPr>
            <p:spPr bwMode="auto">
              <a:xfrm>
                <a:off x="1771" y="379"/>
                <a:ext cx="27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Freeform 466"/>
              <p:cNvSpPr>
                <a:spLocks/>
              </p:cNvSpPr>
              <p:nvPr/>
            </p:nvSpPr>
            <p:spPr bwMode="auto">
              <a:xfrm flipH="1">
                <a:off x="1963" y="378"/>
                <a:ext cx="27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52" name="Freeform 467"/>
            <p:cNvSpPr>
              <a:spLocks/>
            </p:cNvSpPr>
            <p:nvPr/>
          </p:nvSpPr>
          <p:spPr bwMode="auto">
            <a:xfrm>
              <a:off x="5039544" y="3402820"/>
              <a:ext cx="252537" cy="19153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58" y="27"/>
                </a:cxn>
                <a:cxn ang="0">
                  <a:pos x="103" y="20"/>
                </a:cxn>
                <a:cxn ang="0">
                  <a:pos x="136" y="6"/>
                </a:cxn>
                <a:cxn ang="0">
                  <a:pos x="149" y="0"/>
                </a:cxn>
                <a:cxn ang="0">
                  <a:pos x="162" y="5"/>
                </a:cxn>
                <a:cxn ang="0">
                  <a:pos x="223" y="23"/>
                </a:cxn>
                <a:cxn ang="0">
                  <a:pos x="302" y="26"/>
                </a:cxn>
                <a:cxn ang="0">
                  <a:pos x="415" y="6"/>
                </a:cxn>
              </a:cxnLst>
              <a:rect l="0" t="0" r="r" b="b"/>
              <a:pathLst>
                <a:path w="415" h="29">
                  <a:moveTo>
                    <a:pt x="0" y="15"/>
                  </a:moveTo>
                  <a:cubicBezTo>
                    <a:pt x="10" y="17"/>
                    <a:pt x="41" y="26"/>
                    <a:pt x="58" y="27"/>
                  </a:cubicBezTo>
                  <a:cubicBezTo>
                    <a:pt x="75" y="28"/>
                    <a:pt x="90" y="23"/>
                    <a:pt x="103" y="20"/>
                  </a:cubicBezTo>
                  <a:cubicBezTo>
                    <a:pt x="116" y="17"/>
                    <a:pt x="128" y="9"/>
                    <a:pt x="136" y="6"/>
                  </a:cubicBezTo>
                  <a:cubicBezTo>
                    <a:pt x="144" y="3"/>
                    <a:pt x="145" y="0"/>
                    <a:pt x="149" y="0"/>
                  </a:cubicBezTo>
                  <a:cubicBezTo>
                    <a:pt x="153" y="0"/>
                    <a:pt x="150" y="1"/>
                    <a:pt x="162" y="5"/>
                  </a:cubicBezTo>
                  <a:cubicBezTo>
                    <a:pt x="174" y="9"/>
                    <a:pt x="200" y="20"/>
                    <a:pt x="223" y="23"/>
                  </a:cubicBezTo>
                  <a:cubicBezTo>
                    <a:pt x="246" y="26"/>
                    <a:pt x="270" y="29"/>
                    <a:pt x="302" y="26"/>
                  </a:cubicBezTo>
                  <a:cubicBezTo>
                    <a:pt x="334" y="23"/>
                    <a:pt x="392" y="10"/>
                    <a:pt x="415" y="6"/>
                  </a:cubicBezTo>
                </a:path>
              </a:pathLst>
            </a:custGeom>
            <a:noFill/>
            <a:ln w="3175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Freeform 468"/>
            <p:cNvSpPr>
              <a:spLocks/>
            </p:cNvSpPr>
            <p:nvPr/>
          </p:nvSpPr>
          <p:spPr bwMode="auto">
            <a:xfrm>
              <a:off x="5053538" y="3305260"/>
              <a:ext cx="257626" cy="1915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8" y="23"/>
                </a:cxn>
                <a:cxn ang="0">
                  <a:pos x="111" y="20"/>
                </a:cxn>
                <a:cxn ang="0">
                  <a:pos x="144" y="6"/>
                </a:cxn>
                <a:cxn ang="0">
                  <a:pos x="157" y="0"/>
                </a:cxn>
                <a:cxn ang="0">
                  <a:pos x="170" y="5"/>
                </a:cxn>
                <a:cxn ang="0">
                  <a:pos x="231" y="23"/>
                </a:cxn>
                <a:cxn ang="0">
                  <a:pos x="310" y="26"/>
                </a:cxn>
                <a:cxn ang="0">
                  <a:pos x="423" y="6"/>
                </a:cxn>
              </a:cxnLst>
              <a:rect l="0" t="0" r="r" b="b"/>
              <a:pathLst>
                <a:path w="423" h="29">
                  <a:moveTo>
                    <a:pt x="0" y="13"/>
                  </a:moveTo>
                  <a:cubicBezTo>
                    <a:pt x="6" y="15"/>
                    <a:pt x="20" y="22"/>
                    <a:pt x="38" y="23"/>
                  </a:cubicBezTo>
                  <a:cubicBezTo>
                    <a:pt x="56" y="24"/>
                    <a:pt x="93" y="23"/>
                    <a:pt x="111" y="20"/>
                  </a:cubicBezTo>
                  <a:cubicBezTo>
                    <a:pt x="129" y="17"/>
                    <a:pt x="136" y="9"/>
                    <a:pt x="144" y="6"/>
                  </a:cubicBezTo>
                  <a:cubicBezTo>
                    <a:pt x="152" y="3"/>
                    <a:pt x="153" y="0"/>
                    <a:pt x="157" y="0"/>
                  </a:cubicBezTo>
                  <a:cubicBezTo>
                    <a:pt x="161" y="0"/>
                    <a:pt x="158" y="1"/>
                    <a:pt x="170" y="5"/>
                  </a:cubicBezTo>
                  <a:cubicBezTo>
                    <a:pt x="182" y="9"/>
                    <a:pt x="208" y="20"/>
                    <a:pt x="231" y="23"/>
                  </a:cubicBezTo>
                  <a:cubicBezTo>
                    <a:pt x="254" y="26"/>
                    <a:pt x="278" y="29"/>
                    <a:pt x="310" y="26"/>
                  </a:cubicBezTo>
                  <a:cubicBezTo>
                    <a:pt x="342" y="23"/>
                    <a:pt x="400" y="10"/>
                    <a:pt x="423" y="6"/>
                  </a:cubicBezTo>
                </a:path>
              </a:pathLst>
            </a:custGeom>
            <a:noFill/>
            <a:ln w="2540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Freeform 469"/>
            <p:cNvSpPr>
              <a:spLocks/>
            </p:cNvSpPr>
            <p:nvPr/>
          </p:nvSpPr>
          <p:spPr bwMode="auto">
            <a:xfrm>
              <a:off x="5066261" y="3226254"/>
              <a:ext cx="267804" cy="1855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23"/>
                </a:cxn>
                <a:cxn ang="0">
                  <a:pos x="129" y="20"/>
                </a:cxn>
                <a:cxn ang="0">
                  <a:pos x="162" y="6"/>
                </a:cxn>
                <a:cxn ang="0">
                  <a:pos x="175" y="0"/>
                </a:cxn>
                <a:cxn ang="0">
                  <a:pos x="188" y="5"/>
                </a:cxn>
                <a:cxn ang="0">
                  <a:pos x="249" y="23"/>
                </a:cxn>
                <a:cxn ang="0">
                  <a:pos x="328" y="26"/>
                </a:cxn>
                <a:cxn ang="0">
                  <a:pos x="441" y="6"/>
                </a:cxn>
              </a:cxnLst>
              <a:rect l="0" t="0" r="r" b="b"/>
              <a:pathLst>
                <a:path w="441" h="29">
                  <a:moveTo>
                    <a:pt x="0" y="8"/>
                  </a:moveTo>
                  <a:cubicBezTo>
                    <a:pt x="9" y="10"/>
                    <a:pt x="35" y="21"/>
                    <a:pt x="56" y="23"/>
                  </a:cubicBezTo>
                  <a:cubicBezTo>
                    <a:pt x="77" y="25"/>
                    <a:pt x="111" y="23"/>
                    <a:pt x="129" y="20"/>
                  </a:cubicBezTo>
                  <a:cubicBezTo>
                    <a:pt x="147" y="17"/>
                    <a:pt x="154" y="9"/>
                    <a:pt x="162" y="6"/>
                  </a:cubicBezTo>
                  <a:cubicBezTo>
                    <a:pt x="170" y="3"/>
                    <a:pt x="171" y="0"/>
                    <a:pt x="175" y="0"/>
                  </a:cubicBezTo>
                  <a:cubicBezTo>
                    <a:pt x="179" y="0"/>
                    <a:pt x="176" y="1"/>
                    <a:pt x="188" y="5"/>
                  </a:cubicBezTo>
                  <a:cubicBezTo>
                    <a:pt x="200" y="9"/>
                    <a:pt x="226" y="20"/>
                    <a:pt x="249" y="23"/>
                  </a:cubicBezTo>
                  <a:cubicBezTo>
                    <a:pt x="272" y="26"/>
                    <a:pt x="296" y="29"/>
                    <a:pt x="328" y="26"/>
                  </a:cubicBezTo>
                  <a:cubicBezTo>
                    <a:pt x="360" y="23"/>
                    <a:pt x="418" y="10"/>
                    <a:pt x="441" y="6"/>
                  </a:cubicBezTo>
                </a:path>
              </a:pathLst>
            </a:custGeom>
            <a:noFill/>
            <a:ln w="1905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Freeform 470"/>
            <p:cNvSpPr>
              <a:spLocks/>
            </p:cNvSpPr>
            <p:nvPr/>
          </p:nvSpPr>
          <p:spPr bwMode="auto">
            <a:xfrm>
              <a:off x="5153408" y="3226852"/>
              <a:ext cx="222003" cy="1735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23"/>
                </a:cxn>
                <a:cxn ang="0">
                  <a:pos x="129" y="20"/>
                </a:cxn>
                <a:cxn ang="0">
                  <a:pos x="162" y="6"/>
                </a:cxn>
                <a:cxn ang="0">
                  <a:pos x="175" y="0"/>
                </a:cxn>
                <a:cxn ang="0">
                  <a:pos x="188" y="5"/>
                </a:cxn>
                <a:cxn ang="0">
                  <a:pos x="249" y="23"/>
                </a:cxn>
                <a:cxn ang="0">
                  <a:pos x="328" y="26"/>
                </a:cxn>
                <a:cxn ang="0">
                  <a:pos x="366" y="22"/>
                </a:cxn>
              </a:cxnLst>
              <a:rect l="0" t="0" r="r" b="b"/>
              <a:pathLst>
                <a:path w="366" h="26">
                  <a:moveTo>
                    <a:pt x="0" y="8"/>
                  </a:moveTo>
                  <a:cubicBezTo>
                    <a:pt x="9" y="10"/>
                    <a:pt x="35" y="21"/>
                    <a:pt x="56" y="23"/>
                  </a:cubicBezTo>
                  <a:cubicBezTo>
                    <a:pt x="77" y="25"/>
                    <a:pt x="111" y="23"/>
                    <a:pt x="129" y="20"/>
                  </a:cubicBezTo>
                  <a:cubicBezTo>
                    <a:pt x="147" y="17"/>
                    <a:pt x="154" y="9"/>
                    <a:pt x="162" y="6"/>
                  </a:cubicBezTo>
                  <a:cubicBezTo>
                    <a:pt x="170" y="3"/>
                    <a:pt x="171" y="0"/>
                    <a:pt x="175" y="0"/>
                  </a:cubicBezTo>
                  <a:cubicBezTo>
                    <a:pt x="179" y="0"/>
                    <a:pt x="176" y="1"/>
                    <a:pt x="188" y="5"/>
                  </a:cubicBezTo>
                  <a:cubicBezTo>
                    <a:pt x="200" y="9"/>
                    <a:pt x="226" y="20"/>
                    <a:pt x="249" y="23"/>
                  </a:cubicBezTo>
                  <a:cubicBezTo>
                    <a:pt x="272" y="26"/>
                    <a:pt x="309" y="26"/>
                    <a:pt x="328" y="26"/>
                  </a:cubicBezTo>
                  <a:cubicBezTo>
                    <a:pt x="347" y="26"/>
                    <a:pt x="360" y="23"/>
                    <a:pt x="366" y="22"/>
                  </a:cubicBezTo>
                </a:path>
              </a:pathLst>
            </a:custGeom>
            <a:noFill/>
            <a:ln w="1270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Freeform 471"/>
            <p:cNvSpPr>
              <a:spLocks/>
            </p:cNvSpPr>
            <p:nvPr/>
          </p:nvSpPr>
          <p:spPr bwMode="auto">
            <a:xfrm>
              <a:off x="5176944" y="3303464"/>
              <a:ext cx="220731" cy="1675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23"/>
                </a:cxn>
                <a:cxn ang="0">
                  <a:pos x="129" y="20"/>
                </a:cxn>
                <a:cxn ang="0">
                  <a:pos x="162" y="6"/>
                </a:cxn>
                <a:cxn ang="0">
                  <a:pos x="175" y="0"/>
                </a:cxn>
                <a:cxn ang="0">
                  <a:pos x="188" y="5"/>
                </a:cxn>
                <a:cxn ang="0">
                  <a:pos x="249" y="23"/>
                </a:cxn>
                <a:cxn ang="0">
                  <a:pos x="328" y="26"/>
                </a:cxn>
                <a:cxn ang="0">
                  <a:pos x="364" y="22"/>
                </a:cxn>
              </a:cxnLst>
              <a:rect l="0" t="0" r="r" b="b"/>
              <a:pathLst>
                <a:path w="364" h="26">
                  <a:moveTo>
                    <a:pt x="0" y="8"/>
                  </a:moveTo>
                  <a:cubicBezTo>
                    <a:pt x="9" y="10"/>
                    <a:pt x="35" y="21"/>
                    <a:pt x="56" y="23"/>
                  </a:cubicBezTo>
                  <a:cubicBezTo>
                    <a:pt x="77" y="25"/>
                    <a:pt x="111" y="23"/>
                    <a:pt x="129" y="20"/>
                  </a:cubicBezTo>
                  <a:cubicBezTo>
                    <a:pt x="147" y="17"/>
                    <a:pt x="154" y="9"/>
                    <a:pt x="162" y="6"/>
                  </a:cubicBezTo>
                  <a:cubicBezTo>
                    <a:pt x="170" y="3"/>
                    <a:pt x="171" y="0"/>
                    <a:pt x="175" y="0"/>
                  </a:cubicBezTo>
                  <a:cubicBezTo>
                    <a:pt x="179" y="0"/>
                    <a:pt x="176" y="1"/>
                    <a:pt x="188" y="5"/>
                  </a:cubicBezTo>
                  <a:cubicBezTo>
                    <a:pt x="200" y="9"/>
                    <a:pt x="226" y="20"/>
                    <a:pt x="249" y="23"/>
                  </a:cubicBezTo>
                  <a:cubicBezTo>
                    <a:pt x="272" y="26"/>
                    <a:pt x="309" y="26"/>
                    <a:pt x="328" y="26"/>
                  </a:cubicBezTo>
                  <a:cubicBezTo>
                    <a:pt x="347" y="26"/>
                    <a:pt x="357" y="23"/>
                    <a:pt x="364" y="22"/>
                  </a:cubicBezTo>
                </a:path>
              </a:pathLst>
            </a:custGeom>
            <a:noFill/>
            <a:ln w="1270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Freeform 472"/>
            <p:cNvSpPr>
              <a:spLocks/>
            </p:cNvSpPr>
            <p:nvPr/>
          </p:nvSpPr>
          <p:spPr bwMode="auto">
            <a:xfrm>
              <a:off x="5185214" y="3404017"/>
              <a:ext cx="214370" cy="1616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23"/>
                </a:cxn>
                <a:cxn ang="0">
                  <a:pos x="129" y="20"/>
                </a:cxn>
                <a:cxn ang="0">
                  <a:pos x="162" y="6"/>
                </a:cxn>
                <a:cxn ang="0">
                  <a:pos x="175" y="0"/>
                </a:cxn>
                <a:cxn ang="0">
                  <a:pos x="188" y="5"/>
                </a:cxn>
                <a:cxn ang="0">
                  <a:pos x="249" y="23"/>
                </a:cxn>
                <a:cxn ang="0">
                  <a:pos x="314" y="25"/>
                </a:cxn>
                <a:cxn ang="0">
                  <a:pos x="353" y="22"/>
                </a:cxn>
              </a:cxnLst>
              <a:rect l="0" t="0" r="r" b="b"/>
              <a:pathLst>
                <a:path w="353" h="26">
                  <a:moveTo>
                    <a:pt x="0" y="8"/>
                  </a:moveTo>
                  <a:cubicBezTo>
                    <a:pt x="9" y="10"/>
                    <a:pt x="35" y="21"/>
                    <a:pt x="56" y="23"/>
                  </a:cubicBezTo>
                  <a:cubicBezTo>
                    <a:pt x="77" y="25"/>
                    <a:pt x="111" y="23"/>
                    <a:pt x="129" y="20"/>
                  </a:cubicBezTo>
                  <a:cubicBezTo>
                    <a:pt x="147" y="17"/>
                    <a:pt x="154" y="9"/>
                    <a:pt x="162" y="6"/>
                  </a:cubicBezTo>
                  <a:cubicBezTo>
                    <a:pt x="170" y="3"/>
                    <a:pt x="171" y="0"/>
                    <a:pt x="175" y="0"/>
                  </a:cubicBezTo>
                  <a:cubicBezTo>
                    <a:pt x="179" y="0"/>
                    <a:pt x="176" y="1"/>
                    <a:pt x="188" y="5"/>
                  </a:cubicBezTo>
                  <a:cubicBezTo>
                    <a:pt x="200" y="9"/>
                    <a:pt x="228" y="20"/>
                    <a:pt x="249" y="23"/>
                  </a:cubicBezTo>
                  <a:cubicBezTo>
                    <a:pt x="270" y="26"/>
                    <a:pt x="297" y="25"/>
                    <a:pt x="314" y="25"/>
                  </a:cubicBezTo>
                  <a:cubicBezTo>
                    <a:pt x="331" y="25"/>
                    <a:pt x="345" y="23"/>
                    <a:pt x="353" y="22"/>
                  </a:cubicBezTo>
                </a:path>
              </a:pathLst>
            </a:custGeom>
            <a:noFill/>
            <a:ln w="1270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7508252" y="1310520"/>
              <a:ext cx="299762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S&amp;C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7341645" y="1792431"/>
              <a:ext cx="299762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S&amp;C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5012448" y="2233442"/>
              <a:ext cx="184346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3P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Line 354"/>
            <p:cNvSpPr>
              <a:spLocks noChangeShapeType="1"/>
            </p:cNvSpPr>
            <p:nvPr/>
          </p:nvSpPr>
          <p:spPr bwMode="auto">
            <a:xfrm>
              <a:off x="8459635" y="1413657"/>
              <a:ext cx="0" cy="1172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AutoShape 359"/>
            <p:cNvSpPr>
              <a:spLocks noChangeArrowheads="1"/>
            </p:cNvSpPr>
            <p:nvPr/>
          </p:nvSpPr>
          <p:spPr bwMode="auto">
            <a:xfrm>
              <a:off x="8474128" y="1423350"/>
              <a:ext cx="48917" cy="44060"/>
            </a:xfrm>
            <a:prstGeom prst="upArrow">
              <a:avLst>
                <a:gd name="adj1" fmla="val 49630"/>
                <a:gd name="adj2" fmla="val 56250"/>
              </a:avLst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AutoShape 360"/>
            <p:cNvSpPr>
              <a:spLocks noChangeArrowheads="1"/>
            </p:cNvSpPr>
            <p:nvPr/>
          </p:nvSpPr>
          <p:spPr bwMode="auto">
            <a:xfrm rot="10800000">
              <a:off x="8474128" y="1481510"/>
              <a:ext cx="48917" cy="44060"/>
            </a:xfrm>
            <a:prstGeom prst="upArrow">
              <a:avLst>
                <a:gd name="adj1" fmla="val 49630"/>
                <a:gd name="adj2" fmla="val 56250"/>
              </a:avLst>
            </a:prstGeom>
            <a:solidFill>
              <a:srgbClr val="C0504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0" name="Group 473"/>
            <p:cNvGrpSpPr/>
            <p:nvPr/>
          </p:nvGrpSpPr>
          <p:grpSpPr>
            <a:xfrm>
              <a:off x="6735314" y="1556792"/>
              <a:ext cx="475478" cy="336225"/>
              <a:chOff x="2488531" y="2209626"/>
              <a:chExt cx="475478" cy="336225"/>
            </a:xfrm>
          </p:grpSpPr>
          <p:sp>
            <p:nvSpPr>
              <p:cNvPr id="368" name="Rechteck 84"/>
              <p:cNvSpPr/>
              <p:nvPr/>
            </p:nvSpPr>
            <p:spPr>
              <a:xfrm>
                <a:off x="2537282" y="2260744"/>
                <a:ext cx="377976" cy="23398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EMS</a:t>
                </a:r>
                <a:endPara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9" name="Abgerundetes Rechteck 85"/>
              <p:cNvSpPr/>
              <p:nvPr/>
            </p:nvSpPr>
            <p:spPr>
              <a:xfrm>
                <a:off x="2488531" y="2209626"/>
                <a:ext cx="475478" cy="336225"/>
              </a:xfrm>
              <a:prstGeom prst="round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65" name="Rectangle 364"/>
            <p:cNvSpPr/>
            <p:nvPr/>
          </p:nvSpPr>
          <p:spPr>
            <a:xfrm>
              <a:off x="5316458" y="2278015"/>
              <a:ext cx="314189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PDD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66" name="Straight Arrow Connector 365"/>
            <p:cNvCxnSpPr/>
            <p:nvPr/>
          </p:nvCxnSpPr>
          <p:spPr>
            <a:xfrm flipH="1" flipV="1">
              <a:off x="5220072" y="2348880"/>
              <a:ext cx="250440" cy="202874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sp>
          <p:nvSpPr>
            <p:cNvPr id="367" name="Text Box 320"/>
            <p:cNvSpPr txBox="1">
              <a:spLocks noChangeArrowheads="1"/>
            </p:cNvSpPr>
            <p:nvPr/>
          </p:nvSpPr>
          <p:spPr bwMode="auto">
            <a:xfrm>
              <a:off x="6801441" y="3474820"/>
              <a:ext cx="235642" cy="215444"/>
            </a:xfrm>
            <a:prstGeom prst="rect">
              <a:avLst/>
            </a:prstGeom>
            <a:solidFill>
              <a:sysClr val="window" lastClr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SM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4" name="Rectangle 243"/>
          <p:cNvSpPr/>
          <p:nvPr/>
        </p:nvSpPr>
        <p:spPr>
          <a:xfrm>
            <a:off x="4781550" y="4135720"/>
            <a:ext cx="403892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 eaLnBrk="0" hangingPunct="0">
              <a:lnSpc>
                <a:spcPct val="120000"/>
              </a:lnSpc>
              <a:spcBef>
                <a:spcPts val="600"/>
              </a:spcBef>
              <a:buSzPct val="120000"/>
              <a:buBlip>
                <a:blip r:embed="rId4"/>
              </a:buBlip>
            </a:pPr>
            <a:r>
              <a:rPr lang="en-US" sz="20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RS&amp;C (Remote S&amp;C)</a:t>
            </a:r>
          </a:p>
          <a:p>
            <a:pPr marL="541338" lvl="1" indent="-274638" eaLnBrk="0" hangingPunct="0">
              <a:lnSpc>
                <a:spcPct val="120000"/>
              </a:lnSpc>
              <a:spcBef>
                <a:spcPts val="600"/>
              </a:spcBef>
              <a:buSzPct val="120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Remotely logon to the EMS</a:t>
            </a:r>
          </a:p>
          <a:p>
            <a:pPr marL="541338" lvl="1" indent="-274638" eaLnBrk="0" hangingPunct="0">
              <a:lnSpc>
                <a:spcPct val="120000"/>
              </a:lnSpc>
              <a:spcBef>
                <a:spcPts val="600"/>
              </a:spcBef>
              <a:buSzPct val="120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Using e.g., a cellular phone or a remote PC </a:t>
            </a:r>
          </a:p>
          <a:p>
            <a:pPr marL="541338" lvl="1" indent="-274638" eaLnBrk="0" hangingPunct="0">
              <a:lnSpc>
                <a:spcPct val="120000"/>
              </a:lnSpc>
              <a:spcBef>
                <a:spcPts val="600"/>
              </a:spcBef>
              <a:buSzPct val="120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From external hot spots (e.g., internet café)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/>
            <a:r>
              <a:rPr lang="en-US" sz="4500" b="1" dirty="0" smtClean="0"/>
              <a:t>Suggestions for Worst Cases</a:t>
            </a:r>
            <a:br>
              <a:rPr lang="en-US" sz="4500" b="1" dirty="0" smtClean="0"/>
            </a:br>
            <a:r>
              <a:rPr lang="en-GB" dirty="0" smtClean="0"/>
              <a:t>Threat and Attack Analysis</a:t>
            </a:r>
            <a:br>
              <a:rPr lang="en-GB" dirty="0" smtClean="0"/>
            </a:br>
            <a:r>
              <a:rPr lang="en-US" sz="4500" b="1" dirty="0" smtClean="0"/>
              <a:t/>
            </a:r>
            <a:br>
              <a:rPr lang="en-US" sz="4500" b="1" dirty="0" smtClean="0"/>
            </a:br>
            <a:r>
              <a:rPr lang="en-US" sz="4500" b="1" dirty="0" smtClean="0"/>
              <a:t> </a:t>
            </a:r>
            <a:br>
              <a:rPr lang="en-US" sz="4500" b="1" dirty="0" smtClean="0"/>
            </a:br>
            <a:endParaRPr lang="en-US" sz="4500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619672" y="4540107"/>
            <a:ext cx="6696743" cy="1481181"/>
          </a:xfrm>
        </p:spPr>
        <p:txBody>
          <a:bodyPr/>
          <a:lstStyle/>
          <a:p>
            <a:r>
              <a:rPr lang="en-US" sz="2000" noProof="0" dirty="0" smtClean="0"/>
              <a:t>Jorge Cuellar, Jan Stijohann, Santiago Suppan</a:t>
            </a:r>
          </a:p>
          <a:p>
            <a:r>
              <a:rPr lang="en-US" sz="2000" dirty="0" smtClean="0"/>
              <a:t>Siemens AG</a:t>
            </a:r>
            <a:endParaRPr lang="en-US" sz="2000" noProof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NESSoSTemplateBusch">
  <a:themeElements>
    <a:clrScheme name="Personalizzato 4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00427D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891</Words>
  <Application>Microsoft Office PowerPoint</Application>
  <PresentationFormat>Bildschirmpräsentation (4:3)</PresentationFormat>
  <Paragraphs>273</Paragraphs>
  <Slides>18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NESSoSTemplateBusch</vt:lpstr>
      <vt:lpstr>A Smart Metering Scenario   </vt:lpstr>
      <vt:lpstr>Agenda</vt:lpstr>
      <vt:lpstr>General Context: Smart Grid Security I</vt:lpstr>
      <vt:lpstr>Properties of the Smart Grid</vt:lpstr>
      <vt:lpstr>Entities (Roles)</vt:lpstr>
      <vt:lpstr>Data Flow</vt:lpstr>
      <vt:lpstr>Data Flow</vt:lpstr>
      <vt:lpstr>Data Flow</vt:lpstr>
      <vt:lpstr>Suggestions for Worst Cases Threat and Attack Analysis    </vt:lpstr>
      <vt:lpstr>Questions / Tasks</vt:lpstr>
      <vt:lpstr>1: Family with children </vt:lpstr>
      <vt:lpstr>2: Smart Appliances </vt:lpstr>
      <vt:lpstr>3: Privacy </vt:lpstr>
      <vt:lpstr>4: Impersonation </vt:lpstr>
      <vt:lpstr>5: Encryption &amp; Key mgmt </vt:lpstr>
      <vt:lpstr>6: Electric Mobility </vt:lpstr>
      <vt:lpstr>Thank You!</vt:lpstr>
      <vt:lpstr>Folie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Marianne</dc:creator>
  <cp:lastModifiedBy>Suppan Reinhard Santiago</cp:lastModifiedBy>
  <cp:revision>651</cp:revision>
  <dcterms:created xsi:type="dcterms:W3CDTF">2011-06-06T19:26:37Z</dcterms:created>
  <dcterms:modified xsi:type="dcterms:W3CDTF">2013-05-10T12:55:42Z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1946906665</vt:i4>
  </property>
  <property fmtid="{D5CDD505-2E9C-101B-9397-08002B2CF9AE}" pid="3" name="_NewReviewCycle">
    <vt:lpwstr/>
  </property>
  <property fmtid="{D5CDD505-2E9C-101B-9397-08002B2CF9AE}" pid="4" name="_EmailSubject">
    <vt:lpwstr>ppts de erise</vt:lpwstr>
  </property>
  <property fmtid="{D5CDD505-2E9C-101B-9397-08002B2CF9AE}" pid="5" name="_AuthorEmail">
    <vt:lpwstr>santiago.suppan.ext@siemens.com</vt:lpwstr>
  </property>
  <property fmtid="{D5CDD505-2E9C-101B-9397-08002B2CF9AE}" pid="6" name="_AuthorEmailDisplayName">
    <vt:lpwstr>Suppan, Santiago Reinhard</vt:lpwstr>
  </property>
  <property fmtid="{D5CDD505-2E9C-101B-9397-08002B2CF9AE}" pid="7" name="_PreviousAdHocReviewCycleID">
    <vt:i4>-519612998</vt:i4>
  </property>
</Properties>
</file>