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5"/>
  </p:notesMasterIdLst>
  <p:handoutMasterIdLst>
    <p:handoutMasterId r:id="rId26"/>
  </p:handoutMasterIdLst>
  <p:sldIdLst>
    <p:sldId id="256" r:id="rId2"/>
    <p:sldId id="276" r:id="rId3"/>
    <p:sldId id="279" r:id="rId4"/>
    <p:sldId id="280" r:id="rId5"/>
    <p:sldId id="289" r:id="rId6"/>
    <p:sldId id="297" r:id="rId7"/>
    <p:sldId id="290" r:id="rId8"/>
    <p:sldId id="293" r:id="rId9"/>
    <p:sldId id="300" r:id="rId10"/>
    <p:sldId id="294" r:id="rId11"/>
    <p:sldId id="283" r:id="rId12"/>
    <p:sldId id="299" r:id="rId13"/>
    <p:sldId id="304" r:id="rId14"/>
    <p:sldId id="295" r:id="rId15"/>
    <p:sldId id="302" r:id="rId16"/>
    <p:sldId id="301" r:id="rId17"/>
    <p:sldId id="303" r:id="rId18"/>
    <p:sldId id="306" r:id="rId19"/>
    <p:sldId id="274" r:id="rId20"/>
    <p:sldId id="305" r:id="rId21"/>
    <p:sldId id="296" r:id="rId22"/>
    <p:sldId id="298" r:id="rId23"/>
    <p:sldId id="284" r:id="rId24"/>
  </p:sldIdLst>
  <p:sldSz cx="9144000" cy="6858000" type="screen4x3"/>
  <p:notesSz cx="6834188" cy="9979025"/>
  <p:defaultTextStyle>
    <a:defPPr>
      <a:defRPr lang="nl-BE"/>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D"/>
    <a:srgbClr val="005E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80784" autoAdjust="0"/>
  </p:normalViewPr>
  <p:slideViewPr>
    <p:cSldViewPr>
      <p:cViewPr>
        <p:scale>
          <a:sx n="75" d="100"/>
          <a:sy n="75" d="100"/>
        </p:scale>
        <p:origin x="-20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02" y="-78"/>
      </p:cViewPr>
      <p:guideLst>
        <p:guide orient="horz" pos="3143"/>
        <p:guide pos="215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B20A950C-F06E-0E4E-8247-16999DACC696}" type="datetimeFigureOut">
              <a:rPr lang="en-US" smtClean="0"/>
              <a:t>5/11/11</a:t>
            </a:fld>
            <a:endParaRPr lang="en-US"/>
          </a:p>
        </p:txBody>
      </p:sp>
      <p:sp>
        <p:nvSpPr>
          <p:cNvPr id="4" name="Footer Placeholder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ACE0B3F8-97B2-C044-830C-70BC95E53EAB}" type="slidenum">
              <a:rPr lang="en-US" smtClean="0"/>
              <a:t>‹#›</a:t>
            </a:fld>
            <a:endParaRPr lang="en-US"/>
          </a:p>
        </p:txBody>
      </p:sp>
    </p:spTree>
    <p:extLst>
      <p:ext uri="{BB962C8B-B14F-4D97-AF65-F5344CB8AC3E}">
        <p14:creationId xmlns:p14="http://schemas.microsoft.com/office/powerpoint/2010/main" val="855440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BE"/>
          </a:p>
        </p:txBody>
      </p:sp>
      <p:sp>
        <p:nvSpPr>
          <p:cNvPr id="3" name="Date Placeholder 2"/>
          <p:cNvSpPr>
            <a:spLocks noGrp="1"/>
          </p:cNvSpPr>
          <p:nvPr>
            <p:ph type="dt" idx="1"/>
          </p:nvPr>
        </p:nvSpPr>
        <p:spPr>
          <a:xfrm>
            <a:off x="3871913" y="0"/>
            <a:ext cx="2960687" cy="49847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9089D10-7916-BF4D-A55F-B752B2014D08}" type="datetimeFigureOut">
              <a:rPr lang="nl-BE"/>
              <a:pPr/>
              <a:t>5/11/11</a:t>
            </a:fld>
            <a:endParaRPr lang="nl-BE"/>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Notes Placeholder 4"/>
          <p:cNvSpPr>
            <a:spLocks noGrp="1"/>
          </p:cNvSpPr>
          <p:nvPr>
            <p:ph type="body" sz="quarter" idx="3"/>
          </p:nvPr>
        </p:nvSpPr>
        <p:spPr>
          <a:xfrm>
            <a:off x="684213" y="4740275"/>
            <a:ext cx="5467350" cy="44910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BE" noProof="0"/>
          </a:p>
        </p:txBody>
      </p:sp>
      <p:sp>
        <p:nvSpPr>
          <p:cNvPr id="6" name="Footer Placeholder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BE"/>
          </a:p>
        </p:txBody>
      </p:sp>
      <p:sp>
        <p:nvSpPr>
          <p:cNvPr id="7" name="Slide Number Placeholder 6"/>
          <p:cNvSpPr>
            <a:spLocks noGrp="1"/>
          </p:cNvSpPr>
          <p:nvPr>
            <p:ph type="sldNum" sz="quarter" idx="5"/>
          </p:nvPr>
        </p:nvSpPr>
        <p:spPr>
          <a:xfrm>
            <a:off x="3871913" y="9478963"/>
            <a:ext cx="2960687" cy="4984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7570A7D-4BD3-4F44-8CF6-EE58A3FE1466}" type="slidenum">
              <a:rPr lang="nl-BE"/>
              <a:pPr/>
              <a:t>‹#›</a:t>
            </a:fld>
            <a:endParaRPr lang="nl-BE"/>
          </a:p>
        </p:txBody>
      </p:sp>
    </p:spTree>
    <p:extLst>
      <p:ext uri="{BB962C8B-B14F-4D97-AF65-F5344CB8AC3E}">
        <p14:creationId xmlns:p14="http://schemas.microsoft.com/office/powerpoint/2010/main" val="79220536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noProof="0" dirty="0" smtClean="0"/>
              <a:t>Interoperability solution for the creation</a:t>
            </a:r>
            <a:r>
              <a:rPr lang="en-US" baseline="0" noProof="0" dirty="0" smtClean="0"/>
              <a:t> of an Electronic Health and Social Record (EHSR). </a:t>
            </a:r>
          </a:p>
          <a:p>
            <a:pPr algn="l" eaLnBrk="1" hangingPunct="1"/>
            <a:r>
              <a:rPr lang="en-US" baseline="0" noProof="0" dirty="0" smtClean="0"/>
              <a:t>The main actors in this scenario are: </a:t>
            </a:r>
          </a:p>
          <a:p>
            <a:pPr algn="l" eaLnBrk="1" hangingPunct="1"/>
            <a:r>
              <a:rPr lang="en-US" baseline="0" noProof="0" dirty="0" smtClean="0"/>
              <a:t>Data Subject: the individual (e.g. the patient and in general the citizen) the sensitive information is about; </a:t>
            </a:r>
          </a:p>
          <a:p>
            <a:pPr algn="l" eaLnBrk="1" hangingPunct="1"/>
            <a:r>
              <a:rPr lang="en-US" baseline="0" noProof="0" dirty="0" smtClean="0"/>
              <a:t>Data Controller: the entity in charge of colleting and using the sensitive data; </a:t>
            </a:r>
          </a:p>
          <a:p>
            <a:pPr algn="l" eaLnBrk="1" hangingPunct="1"/>
            <a:r>
              <a:rPr lang="en-US" baseline="0" noProof="0" dirty="0" smtClean="0"/>
              <a:t>Data Processor: the entity in charge of processing the data on behalf of the data controller; </a:t>
            </a:r>
          </a:p>
          <a:p>
            <a:pPr algn="l" eaLnBrk="1" hangingPunct="1"/>
            <a:r>
              <a:rPr lang="en-US" baseline="0" noProof="0" dirty="0" smtClean="0"/>
              <a:t>Data Consumer: the entity accessing the data at the data controller for certain roles and purposes (e.g. the social worker or the doctor from the same organization of the data controller or also from another one).</a:t>
            </a:r>
          </a:p>
          <a:p>
            <a:pPr algn="l" eaLnBrk="1" hangingPunct="1"/>
            <a:endParaRPr lang="en-US" u="none" noProof="0" dirty="0" smtClean="0"/>
          </a:p>
          <a:p>
            <a:pPr algn="l" eaLnBrk="1" hangingPunct="1"/>
            <a:r>
              <a:rPr lang="en-US" noProof="0" dirty="0" smtClean="0"/>
              <a:t>For a more complete definition</a:t>
            </a:r>
            <a:r>
              <a:rPr lang="en-US" baseline="0" noProof="0" dirty="0" smtClean="0"/>
              <a:t> of the entities above please refer to the Italian’s Personal Data Protection Code [</a:t>
            </a:r>
            <a:r>
              <a:rPr lang="en-US" sz="1200" dirty="0" err="1" smtClean="0"/>
              <a:t>Dlgs</a:t>
            </a:r>
            <a:r>
              <a:rPr lang="en-US" sz="1200" dirty="0" smtClean="0"/>
              <a:t> 196/2003</a:t>
            </a:r>
            <a:r>
              <a:rPr lang="en-US" baseline="0" noProof="0" dirty="0" smtClean="0"/>
              <a:t>] and in particular to Section 4.</a:t>
            </a:r>
          </a:p>
          <a:p>
            <a:pPr eaLnBrk="1" hangingPunct="1"/>
            <a:endParaRPr lang="en-US" noProof="0" dirty="0" smtClean="0"/>
          </a:p>
          <a:p>
            <a:pPr eaLnBrk="1" hangingPunct="1"/>
            <a:r>
              <a:rPr lang="en-US" noProof="0" dirty="0" smtClean="0"/>
              <a:t>For</a:t>
            </a:r>
            <a:r>
              <a:rPr lang="en-US" baseline="0" noProof="0" dirty="0" smtClean="0"/>
              <a:t> the role and the functionality of an EHSR refer to the Guidelines on the Electronic Health Record and the Health File [FSE]. Basically an EHSR is a FSE extended to social information other than medical data. </a:t>
            </a:r>
          </a:p>
          <a:p>
            <a:pPr eaLnBrk="1" hangingPunct="1"/>
            <a:endParaRPr lang="en-US" baseline="0" noProof="0" dirty="0" smtClean="0"/>
          </a:p>
          <a:p>
            <a:pPr eaLnBrk="1" hangingPunct="1"/>
            <a:r>
              <a:rPr lang="en-US" baseline="0" noProof="0" dirty="0" smtClean="0"/>
              <a:t>Data is exchanged among the parties as events. </a:t>
            </a:r>
          </a:p>
          <a:p>
            <a:pPr eaLnBrk="1" hangingPunct="1"/>
            <a:endParaRPr lang="en-US" baseline="0" noProof="0" dirty="0" smtClean="0"/>
          </a:p>
          <a:p>
            <a:endParaRPr lang="en-US" dirty="0"/>
          </a:p>
        </p:txBody>
      </p:sp>
      <p:sp>
        <p:nvSpPr>
          <p:cNvPr id="4" name="Slide Number Placeholder 3"/>
          <p:cNvSpPr>
            <a:spLocks noGrp="1"/>
          </p:cNvSpPr>
          <p:nvPr>
            <p:ph type="sldNum" sz="quarter" idx="10"/>
          </p:nvPr>
        </p:nvSpPr>
        <p:spPr/>
        <p:txBody>
          <a:bodyPr/>
          <a:lstStyle/>
          <a:p>
            <a:fld id="{17570A7D-4BD3-4F44-8CF6-EE58A3FE1466}" type="slidenum">
              <a:rPr lang="nl-BE" smtClean="0"/>
              <a:pPr/>
              <a:t>5</a:t>
            </a:fld>
            <a:endParaRPr lang="nl-BE"/>
          </a:p>
        </p:txBody>
      </p:sp>
    </p:spTree>
    <p:extLst>
      <p:ext uri="{BB962C8B-B14F-4D97-AF65-F5344CB8AC3E}">
        <p14:creationId xmlns:p14="http://schemas.microsoft.com/office/powerpoint/2010/main" val="176791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Endemic – a disease</a:t>
            </a:r>
            <a:r>
              <a:rPr lang="en-US" baseline="0" dirty="0" smtClean="0"/>
              <a:t> or condition found and very common among a particular group/in a particular area – e.g., chicken pox for children</a:t>
            </a:r>
          </a:p>
          <a:p>
            <a:r>
              <a:rPr lang="en-US" baseline="0" dirty="0" smtClean="0"/>
              <a:t>Epidemic - occurs when new cases of infection exceed substantially what is normally expected in a population – e.g., flu during a spring period</a:t>
            </a:r>
          </a:p>
          <a:p>
            <a:r>
              <a:rPr lang="en-US" baseline="0" dirty="0" smtClean="0"/>
              <a:t>Pandemic - occurs when a completely new disease emerges and can be transmitted globally – swine flu</a:t>
            </a:r>
            <a:endParaRPr lang="en-US" dirty="0"/>
          </a:p>
        </p:txBody>
      </p:sp>
      <p:sp>
        <p:nvSpPr>
          <p:cNvPr id="4" name="Slide Number Placeholder 3"/>
          <p:cNvSpPr>
            <a:spLocks noGrp="1"/>
          </p:cNvSpPr>
          <p:nvPr>
            <p:ph type="sldNum" sz="quarter" idx="10"/>
          </p:nvPr>
        </p:nvSpPr>
        <p:spPr/>
        <p:txBody>
          <a:bodyPr/>
          <a:lstStyle/>
          <a:p>
            <a:fld id="{17570A7D-4BD3-4F44-8CF6-EE58A3FE1466}" type="slidenum">
              <a:rPr lang="nl-BE" smtClean="0"/>
              <a:pPr/>
              <a:t>6</a:t>
            </a:fld>
            <a:endParaRPr lang="nl-BE"/>
          </a:p>
        </p:txBody>
      </p:sp>
    </p:spTree>
    <p:extLst>
      <p:ext uri="{BB962C8B-B14F-4D97-AF65-F5344CB8AC3E}">
        <p14:creationId xmlns:p14="http://schemas.microsoft.com/office/powerpoint/2010/main" val="243163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a hub where</a:t>
            </a:r>
            <a:r>
              <a:rPr lang="en-US" baseline="0" dirty="0" smtClean="0"/>
              <a:t> all interconnections are managed</a:t>
            </a:r>
          </a:p>
          <a:p>
            <a:pPr marL="171450" indent="-171450">
              <a:buFontTx/>
              <a:buChar char="-"/>
            </a:pPr>
            <a:r>
              <a:rPr lang="en-US" baseline="0" dirty="0" smtClean="0"/>
              <a:t>It make easier in managing security and privacy issues of medical data across the data source or data review/consumer organization</a:t>
            </a:r>
          </a:p>
          <a:p>
            <a:pPr marL="171450" indent="-171450">
              <a:buFontTx/>
              <a:buChar char="-"/>
            </a:pPr>
            <a:r>
              <a:rPr lang="en-US" baseline="0" dirty="0" smtClean="0"/>
              <a:t>HCN can ensure the reliability and timeliness of the system</a:t>
            </a:r>
          </a:p>
          <a:p>
            <a:pPr marL="171450" indent="-171450">
              <a:buFontTx/>
              <a:buChar char="-"/>
            </a:pPr>
            <a:r>
              <a:rPr lang="en-US" baseline="0" dirty="0" smtClean="0"/>
              <a:t>HCN can supports some messaging standards so that each systems can use standards of data format (HL7, MAGE-ML, </a:t>
            </a:r>
            <a:r>
              <a:rPr lang="en-US" baseline="0" dirty="0" err="1" smtClean="0"/>
              <a:t>etc</a:t>
            </a:r>
            <a:r>
              <a:rPr lang="en-US" baseline="0" dirty="0" smtClean="0"/>
              <a:t>)</a:t>
            </a:r>
          </a:p>
          <a:p>
            <a:pPr marL="0" indent="0">
              <a:buFontTx/>
              <a:buNone/>
            </a:pPr>
            <a:endParaRPr lang="en-US" dirty="0"/>
          </a:p>
        </p:txBody>
      </p:sp>
      <p:sp>
        <p:nvSpPr>
          <p:cNvPr id="4" name="Slide Number Placeholder 3"/>
          <p:cNvSpPr>
            <a:spLocks noGrp="1"/>
          </p:cNvSpPr>
          <p:nvPr>
            <p:ph type="sldNum" sz="quarter" idx="10"/>
          </p:nvPr>
        </p:nvSpPr>
        <p:spPr/>
        <p:txBody>
          <a:bodyPr/>
          <a:lstStyle/>
          <a:p>
            <a:fld id="{17570A7D-4BD3-4F44-8CF6-EE58A3FE1466}" type="slidenum">
              <a:rPr lang="nl-BE" smtClean="0"/>
              <a:pPr/>
              <a:t>10</a:t>
            </a:fld>
            <a:endParaRPr lang="nl-BE"/>
          </a:p>
        </p:txBody>
      </p:sp>
    </p:spTree>
    <p:extLst>
      <p:ext uri="{BB962C8B-B14F-4D97-AF65-F5344CB8AC3E}">
        <p14:creationId xmlns:p14="http://schemas.microsoft.com/office/powerpoint/2010/main" val="415998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In detail -  it is how the data source and review are interconnected</a:t>
            </a:r>
          </a:p>
          <a:p>
            <a:pPr marL="171450" indent="-171450">
              <a:buFontTx/>
              <a:buChar char="-"/>
            </a:pPr>
            <a:r>
              <a:rPr lang="en-US" baseline="0" dirty="0" smtClean="0"/>
              <a:t>Main component: Portal, Gateway and Broker</a:t>
            </a:r>
          </a:p>
          <a:p>
            <a:pPr marL="171450" indent="-171450">
              <a:buFontTx/>
              <a:buChar char="-"/>
            </a:pPr>
            <a:r>
              <a:rPr lang="en-US" baseline="0" dirty="0" smtClean="0"/>
              <a:t>It uses publish and subscribe architecture; one organization acts as publisher and subscriber at the same time… depending on their use case</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It allows organization to connect their legacy stems by </a:t>
            </a:r>
            <a:r>
              <a:rPr lang="en-US" dirty="0" smtClean="0"/>
              <a:t>existing open data standards and a non-proprietary implementation approach (e.g. ICD, CPT, LOINC, via HL7) </a:t>
            </a:r>
            <a:endParaRPr lang="en-US" baseline="0" dirty="0" smtClean="0"/>
          </a:p>
          <a:p>
            <a:pPr marL="171450" indent="-171450">
              <a:buFontTx/>
              <a:buChar char="-"/>
            </a:pPr>
            <a:r>
              <a:rPr lang="en-US" dirty="0" smtClean="0"/>
              <a:t>Data correlation and aggregation</a:t>
            </a:r>
            <a:r>
              <a:rPr lang="en-US" baseline="0" dirty="0" smtClean="0"/>
              <a:t> of clinical data from across organizations</a:t>
            </a:r>
          </a:p>
          <a:p>
            <a:pPr marL="171450" indent="-171450">
              <a:buFontTx/>
              <a:buChar char="-"/>
            </a:pPr>
            <a:r>
              <a:rPr lang="en-US" baseline="0" dirty="0" smtClean="0"/>
              <a:t>Easy for a data source to share the data to other organization; and easy for data reviewer/consumer to subscribe about required medical data</a:t>
            </a:r>
            <a:endParaRPr lang="en-US" dirty="0"/>
          </a:p>
        </p:txBody>
      </p:sp>
      <p:sp>
        <p:nvSpPr>
          <p:cNvPr id="4" name="Slide Number Placeholder 3"/>
          <p:cNvSpPr>
            <a:spLocks noGrp="1"/>
          </p:cNvSpPr>
          <p:nvPr>
            <p:ph type="sldNum" sz="quarter" idx="10"/>
          </p:nvPr>
        </p:nvSpPr>
        <p:spPr/>
        <p:txBody>
          <a:bodyPr/>
          <a:lstStyle/>
          <a:p>
            <a:fld id="{17570A7D-4BD3-4F44-8CF6-EE58A3FE1466}" type="slidenum">
              <a:rPr lang="nl-BE" smtClean="0"/>
              <a:pPr/>
              <a:t>11</a:t>
            </a:fld>
            <a:endParaRPr lang="nl-BE"/>
          </a:p>
        </p:txBody>
      </p:sp>
    </p:spTree>
    <p:extLst>
      <p:ext uri="{BB962C8B-B14F-4D97-AF65-F5344CB8AC3E}">
        <p14:creationId xmlns:p14="http://schemas.microsoft.com/office/powerpoint/2010/main" val="245318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events</a:t>
            </a:r>
            <a:r>
              <a:rPr lang="en-US" baseline="0" dirty="0" smtClean="0"/>
              <a:t> can be patients’ medical record that suffer a particular disease; case record of a particular decease; or bulletin from a particular agencies or lab</a:t>
            </a:r>
            <a:endParaRPr lang="en-US" dirty="0"/>
          </a:p>
        </p:txBody>
      </p:sp>
      <p:sp>
        <p:nvSpPr>
          <p:cNvPr id="4" name="Slide Number Placeholder 3"/>
          <p:cNvSpPr>
            <a:spLocks noGrp="1"/>
          </p:cNvSpPr>
          <p:nvPr>
            <p:ph type="sldNum" sz="quarter" idx="10"/>
          </p:nvPr>
        </p:nvSpPr>
        <p:spPr/>
        <p:txBody>
          <a:bodyPr/>
          <a:lstStyle/>
          <a:p>
            <a:fld id="{17570A7D-4BD3-4F44-8CF6-EE58A3FE1466}" type="slidenum">
              <a:rPr lang="nl-BE" smtClean="0"/>
              <a:pPr/>
              <a:t>14</a:t>
            </a:fld>
            <a:endParaRPr lang="nl-BE"/>
          </a:p>
        </p:txBody>
      </p:sp>
    </p:spTree>
    <p:extLst>
      <p:ext uri="{BB962C8B-B14F-4D97-AF65-F5344CB8AC3E}">
        <p14:creationId xmlns:p14="http://schemas.microsoft.com/office/powerpoint/2010/main" val="4283673519"/>
      </p:ext>
    </p:extLst>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wmf"/><Relationship Id="rId9" Type="http://schemas.openxmlformats.org/officeDocument/2006/relationships/image" Target="../media/image14.png"/><Relationship Id="rId10"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bg2"/>
        </a:solidFill>
        <a:effectLst/>
      </p:bgPr>
    </p:bg>
    <p:spTree>
      <p:nvGrpSpPr>
        <p:cNvPr id="1" name=""/>
        <p:cNvGrpSpPr/>
        <p:nvPr/>
      </p:nvGrpSpPr>
      <p:grpSpPr>
        <a:xfrm>
          <a:off x="0" y="0"/>
          <a:ext cx="0" cy="0"/>
          <a:chOff x="0" y="0"/>
          <a:chExt cx="0" cy="0"/>
        </a:xfrm>
      </p:grpSpPr>
      <p:grpSp>
        <p:nvGrpSpPr>
          <p:cNvPr id="4" name="Gruppo 9"/>
          <p:cNvGrpSpPr>
            <a:grpSpLocks/>
          </p:cNvGrpSpPr>
          <p:nvPr userDrawn="1"/>
        </p:nvGrpSpPr>
        <p:grpSpPr bwMode="auto">
          <a:xfrm>
            <a:off x="107950" y="260350"/>
            <a:ext cx="1019175" cy="5929313"/>
            <a:chOff x="70981" y="214290"/>
            <a:chExt cx="1019255" cy="5929354"/>
          </a:xfrm>
        </p:grpSpPr>
        <p:pic>
          <p:nvPicPr>
            <p:cNvPr id="5" name="Picture 2"/>
            <p:cNvPicPr>
              <a:picLocks noChangeAspect="1" noChangeArrowheads="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406" y="714356"/>
              <a:ext cx="1018830" cy="14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06" y="214290"/>
              <a:ext cx="428703"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981" y="1142984"/>
              <a:ext cx="929119"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438" y="1714488"/>
              <a:ext cx="653823"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l="43103" t="11034" r="33621" b="79311"/>
            <a:stretch>
              <a:fillRect/>
            </a:stretch>
          </p:blipFill>
          <p:spPr bwMode="auto">
            <a:xfrm>
              <a:off x="71406" y="2285992"/>
              <a:ext cx="902572"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LOGO-distrinet-kuleuven.wmf"/>
            <p:cNvPicPr>
              <a:picLocks noChangeAspect="1"/>
            </p:cNvPicPr>
            <p:nvPr userDrawn="1"/>
          </p:nvPicPr>
          <p:blipFill>
            <a:blip r:embed="rId8">
              <a:extLst>
                <a:ext uri="{28A0092B-C50C-407E-A947-70E740481C1C}">
                  <a14:useLocalDpi xmlns:a14="http://schemas.microsoft.com/office/drawing/2010/main" val="0"/>
                </a:ext>
              </a:extLst>
            </a:blip>
            <a:srcRect r="53336" b="-13002"/>
            <a:stretch>
              <a:fillRect/>
            </a:stretch>
          </p:blipFill>
          <p:spPr bwMode="auto">
            <a:xfrm>
              <a:off x="71438" y="2835562"/>
              <a:ext cx="500034" cy="23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1406" y="3335628"/>
              <a:ext cx="489938"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userDrawn="1"/>
          </p:nvPicPr>
          <p:blipFill>
            <a:blip r:embed="rId10">
              <a:extLst>
                <a:ext uri="{28A0092B-C50C-407E-A947-70E740481C1C}">
                  <a14:useLocalDpi xmlns:a14="http://schemas.microsoft.com/office/drawing/2010/main" val="0"/>
                </a:ext>
              </a:extLst>
            </a:blip>
            <a:srcRect l="3226" t="12044" r="87503" b="82796"/>
            <a:stretch>
              <a:fillRect/>
            </a:stretch>
          </p:blipFill>
          <p:spPr bwMode="auto">
            <a:xfrm>
              <a:off x="71406" y="3837942"/>
              <a:ext cx="672503"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userDrawn="1"/>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406" y="4286256"/>
              <a:ext cx="1000132" cy="2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1406" y="5357826"/>
              <a:ext cx="768857"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406" y="4786322"/>
              <a:ext cx="239949"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406" y="5909644"/>
              <a:ext cx="859418" cy="2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971600" y="1052736"/>
            <a:ext cx="7924800" cy="3314720"/>
          </a:xfrm>
        </p:spPr>
        <p:txBody>
          <a:bodyPr>
            <a:noAutofit/>
          </a:bodyPr>
          <a:lstStyle>
            <a:lvl1pPr algn="ctr">
              <a:defRPr sz="6000" cap="all" baseline="0">
                <a:solidFill>
                  <a:srgbClr val="00427D"/>
                </a:solidFill>
                <a:latin typeface="Arial" pitchFamily="34" charset="0"/>
              </a:defRPr>
            </a:lvl1pPr>
          </a:lstStyle>
          <a:p>
            <a:r>
              <a:rPr lang="it-IT" dirty="0" smtClean="0"/>
              <a:t>Fare clic per modificare lo stile del titolo</a:t>
            </a:r>
            <a:endParaRPr dirty="0"/>
          </a:p>
        </p:txBody>
      </p:sp>
      <p:sp>
        <p:nvSpPr>
          <p:cNvPr id="3" name="Subtitle 2"/>
          <p:cNvSpPr>
            <a:spLocks noGrp="1"/>
          </p:cNvSpPr>
          <p:nvPr>
            <p:ph type="subTitle" idx="1"/>
          </p:nvPr>
        </p:nvSpPr>
        <p:spPr>
          <a:xfrm>
            <a:off x="838200" y="4424378"/>
            <a:ext cx="7924800" cy="504820"/>
          </a:xfrm>
        </p:spPr>
        <p:txBody>
          <a:bodyPr>
            <a:normAutofit/>
          </a:bodyPr>
          <a:lstStyle>
            <a:lvl1pPr marL="0" indent="0" algn="ctr">
              <a:buNone/>
              <a:defRPr sz="2400" baseline="0">
                <a:solidFill>
                  <a:srgbClr val="00427D"/>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17" name="Date Placeholder 3"/>
          <p:cNvSpPr>
            <a:spLocks noGrp="1"/>
          </p:cNvSpPr>
          <p:nvPr>
            <p:ph type="dt" sz="half" idx="10"/>
          </p:nvPr>
        </p:nvSpPr>
        <p:spPr/>
        <p:txBody>
          <a:bodyPr/>
          <a:lstStyle>
            <a:lvl1pPr>
              <a:defRPr>
                <a:solidFill>
                  <a:srgbClr val="000000"/>
                </a:solidFill>
              </a:defRPr>
            </a:lvl1pPr>
          </a:lstStyle>
          <a:p>
            <a:r>
              <a:rPr lang="en-US" smtClean="0"/>
              <a:t>May 13, 2011</a:t>
            </a:r>
            <a:endParaRPr lang="nl-BE"/>
          </a:p>
        </p:txBody>
      </p:sp>
      <p:sp>
        <p:nvSpPr>
          <p:cNvPr id="18" name="Footer Placeholder 4"/>
          <p:cNvSpPr>
            <a:spLocks noGrp="1"/>
          </p:cNvSpPr>
          <p:nvPr>
            <p:ph type="ftr" sz="quarter" idx="11"/>
          </p:nvPr>
        </p:nvSpPr>
        <p:spPr/>
        <p:txBody>
          <a:bodyPr/>
          <a:lstStyle>
            <a:lvl1pPr>
              <a:defRPr>
                <a:solidFill>
                  <a:srgbClr val="000000"/>
                </a:solidFill>
              </a:defRPr>
            </a:lvl1pPr>
          </a:lstStyle>
          <a:p>
            <a:pPr>
              <a:defRPr/>
            </a:pPr>
            <a:r>
              <a:rPr lang="tr-TR" smtClean="0"/>
              <a:t>eRISE 2011 - Yudis(c)</a:t>
            </a:r>
            <a:endParaRPr lang="nl-BE"/>
          </a:p>
        </p:txBody>
      </p:sp>
      <p:sp>
        <p:nvSpPr>
          <p:cNvPr id="19" name="Slide Number Placeholder 5"/>
          <p:cNvSpPr>
            <a:spLocks noGrp="1"/>
          </p:cNvSpPr>
          <p:nvPr>
            <p:ph type="sldNum" sz="quarter" idx="12"/>
          </p:nvPr>
        </p:nvSpPr>
        <p:spPr/>
        <p:txBody>
          <a:bodyPr/>
          <a:lstStyle>
            <a:lvl1pPr>
              <a:defRPr>
                <a:solidFill>
                  <a:srgbClr val="000000"/>
                </a:solidFill>
              </a:defRPr>
            </a:lvl1pPr>
          </a:lstStyle>
          <a:p>
            <a:fld id="{99DB8CD1-90F8-1841-AE07-9B1061B7363D}" type="slidenum">
              <a:rPr lang="nl-BE" smtClean="0"/>
              <a:pPr/>
              <a:t>‹#›</a:t>
            </a:fld>
            <a:endParaRPr lang="nl-BE"/>
          </a:p>
        </p:txBody>
      </p:sp>
    </p:spTree>
    <p:extLst>
      <p:ext uri="{BB962C8B-B14F-4D97-AF65-F5344CB8AC3E}">
        <p14:creationId xmlns:p14="http://schemas.microsoft.com/office/powerpoint/2010/main" val="2345547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Straight Connector 7"/>
          <p:cNvCxnSpPr/>
          <p:nvPr userDrawn="1"/>
        </p:nvCxnSpPr>
        <p:spPr>
          <a:xfrm>
            <a:off x="1143000" y="1428750"/>
            <a:ext cx="7572375" cy="1588"/>
          </a:xfrm>
          <a:prstGeom prst="line">
            <a:avLst/>
          </a:prstGeom>
          <a:ln w="28575">
            <a:solidFill>
              <a:srgbClr val="00427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142976" y="1600200"/>
            <a:ext cx="7715304" cy="4781127"/>
          </a:xfrm>
          <a:ln>
            <a:noFill/>
          </a:ln>
        </p:spPr>
        <p:txBody>
          <a:bodyPr/>
          <a:lstStyle>
            <a:lvl1pPr>
              <a:buFontTx/>
              <a:buBlip>
                <a:blip r:embed="rId2"/>
              </a:buBlip>
              <a:defRPr sz="2800">
                <a:latin typeface="Arial" pitchFamily="34" charset="0"/>
                <a:cs typeface="Arial" pitchFamily="34" charset="0"/>
              </a:defRPr>
            </a:lvl1pPr>
            <a:lvl2pPr>
              <a:buFontTx/>
              <a:buBlip>
                <a:blip r:embed="rId2"/>
              </a:buBlip>
              <a:defRPr sz="2400">
                <a:latin typeface="Arial" pitchFamily="34" charset="0"/>
                <a:cs typeface="Arial" pitchFamily="34" charset="0"/>
              </a:defRPr>
            </a:lvl2pPr>
            <a:lvl3pPr>
              <a:buFontTx/>
              <a:buBlip>
                <a:blip r:embed="rId2"/>
              </a:buBlip>
              <a:defRPr sz="1800">
                <a:latin typeface="Arial" pitchFamily="34" charset="0"/>
                <a:cs typeface="Arial" pitchFamily="34" charset="0"/>
              </a:defRPr>
            </a:lvl3pPr>
            <a:lvl4pPr>
              <a:defRPr sz="1600">
                <a:latin typeface="Arial" pitchFamily="34" charset="0"/>
                <a:cs typeface="Arial" pitchFamily="34" charset="0"/>
              </a:defRPr>
            </a:lvl4pPr>
            <a:lvl5pPr>
              <a:buFont typeface="Arial" pitchFamily="34" charset="0"/>
              <a:buChar char="…"/>
              <a:defRPr>
                <a:latin typeface="Arial" pitchFamily="34" charset="0"/>
                <a:cs typeface="Arial"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5" name="Date Placeholder 3"/>
          <p:cNvSpPr>
            <a:spLocks noGrp="1"/>
          </p:cNvSpPr>
          <p:nvPr>
            <p:ph type="dt" sz="half" idx="10"/>
          </p:nvPr>
        </p:nvSpPr>
        <p:spPr/>
        <p:txBody>
          <a:bodyPr/>
          <a:lstStyle>
            <a:lvl1pPr>
              <a:defRPr/>
            </a:lvl1pPr>
          </a:lstStyle>
          <a:p>
            <a:r>
              <a:rPr lang="en-US" smtClean="0"/>
              <a:t>May 13, 2011</a:t>
            </a:r>
            <a:endParaRPr lang="nl-BE"/>
          </a:p>
        </p:txBody>
      </p:sp>
      <p:sp>
        <p:nvSpPr>
          <p:cNvPr id="6" name="Footer Placeholder 4"/>
          <p:cNvSpPr>
            <a:spLocks noGrp="1"/>
          </p:cNvSpPr>
          <p:nvPr>
            <p:ph type="ftr" sz="quarter" idx="11"/>
          </p:nvPr>
        </p:nvSpPr>
        <p:spPr/>
        <p:txBody>
          <a:bodyPr/>
          <a:lstStyle>
            <a:lvl1pPr>
              <a:defRPr/>
            </a:lvl1pPr>
          </a:lstStyle>
          <a:p>
            <a:pPr>
              <a:defRPr/>
            </a:pPr>
            <a:r>
              <a:rPr lang="tr-TR" smtClean="0"/>
              <a:t>eRISE 2011 - Yudis(c)</a:t>
            </a:r>
            <a:endParaRPr lang="nl-BE"/>
          </a:p>
        </p:txBody>
      </p:sp>
      <p:sp>
        <p:nvSpPr>
          <p:cNvPr id="7" name="Slide Number Placeholder 5"/>
          <p:cNvSpPr>
            <a:spLocks noGrp="1"/>
          </p:cNvSpPr>
          <p:nvPr>
            <p:ph type="sldNum" sz="quarter" idx="12"/>
          </p:nvPr>
        </p:nvSpPr>
        <p:spPr/>
        <p:txBody>
          <a:bodyPr/>
          <a:lstStyle>
            <a:lvl1pPr>
              <a:defRPr/>
            </a:lvl1pPr>
          </a:lstStyle>
          <a:p>
            <a:fld id="{7F97ACEB-4716-9B42-9F96-D9BC5FC71C9A}" type="slidenum">
              <a:rPr lang="nl-BE"/>
              <a:pPr/>
              <a:t>‹#›</a:t>
            </a:fld>
            <a:endParaRPr lang="nl-BE"/>
          </a:p>
        </p:txBody>
      </p:sp>
      <p:sp>
        <p:nvSpPr>
          <p:cNvPr id="8" name="Title Placeholder 1"/>
          <p:cNvSpPr>
            <a:spLocks noGrp="1"/>
          </p:cNvSpPr>
          <p:nvPr>
            <p:ph type="title"/>
          </p:nvPr>
        </p:nvSpPr>
        <p:spPr bwMode="auto">
          <a:xfrm>
            <a:off x="1143000" y="274638"/>
            <a:ext cx="7715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it-IT" dirty="0"/>
              <a:t>Fare clic per modificare lo stile del titolo</a:t>
            </a:r>
            <a:endParaRPr lang="en-US" dirty="0"/>
          </a:p>
        </p:txBody>
      </p:sp>
    </p:spTree>
    <p:extLst>
      <p:ext uri="{BB962C8B-B14F-4D97-AF65-F5344CB8AC3E}">
        <p14:creationId xmlns:p14="http://schemas.microsoft.com/office/powerpoint/2010/main" val="206939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lstStyle>
            <a:lvl1pPr algn="r">
              <a:defRPr sz="3600" b="0" i="0" cap="all">
                <a:latin typeface="Arial" pitchFamily="34" charset="0"/>
                <a:cs typeface="Arial" pitchFamily="34" charset="0"/>
              </a:defRPr>
            </a:lvl1pPr>
          </a:lstStyle>
          <a:p>
            <a:r>
              <a:rPr lang="it-IT" smtClean="0"/>
              <a:t>Fare clic per modificare lo stile del titolo</a:t>
            </a:r>
            <a:endParaRPr/>
          </a:p>
        </p:txBody>
      </p:sp>
      <p:sp>
        <p:nvSpPr>
          <p:cNvPr id="3" name="Text Placeholder 2"/>
          <p:cNvSpPr>
            <a:spLocks noGrp="1"/>
          </p:cNvSpPr>
          <p:nvPr>
            <p:ph type="body" idx="1"/>
          </p:nvPr>
        </p:nvSpPr>
        <p:spPr>
          <a:xfrm>
            <a:off x="722313" y="3505200"/>
            <a:ext cx="7772400" cy="901700"/>
          </a:xfrm>
        </p:spPr>
        <p:txBody>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r>
              <a:rPr lang="en-US" smtClean="0"/>
              <a:t>May 13, 2011</a:t>
            </a:r>
            <a:endParaRPr lang="nl-BE"/>
          </a:p>
        </p:txBody>
      </p:sp>
      <p:sp>
        <p:nvSpPr>
          <p:cNvPr id="5" name="Footer Placeholder 4"/>
          <p:cNvSpPr>
            <a:spLocks noGrp="1"/>
          </p:cNvSpPr>
          <p:nvPr>
            <p:ph type="ftr" sz="quarter" idx="11"/>
          </p:nvPr>
        </p:nvSpPr>
        <p:spPr/>
        <p:txBody>
          <a:bodyPr/>
          <a:lstStyle>
            <a:lvl1pPr>
              <a:defRPr/>
            </a:lvl1pPr>
          </a:lstStyle>
          <a:p>
            <a:pPr>
              <a:defRPr/>
            </a:pPr>
            <a:r>
              <a:rPr lang="tr-TR" smtClean="0"/>
              <a:t>eRISE 2011 - Yudis(c)</a:t>
            </a:r>
            <a:endParaRPr lang="nl-BE"/>
          </a:p>
        </p:txBody>
      </p:sp>
      <p:sp>
        <p:nvSpPr>
          <p:cNvPr id="6" name="Slide Number Placeholder 5"/>
          <p:cNvSpPr>
            <a:spLocks noGrp="1"/>
          </p:cNvSpPr>
          <p:nvPr>
            <p:ph type="sldNum" sz="quarter" idx="12"/>
          </p:nvPr>
        </p:nvSpPr>
        <p:spPr/>
        <p:txBody>
          <a:bodyPr/>
          <a:lstStyle>
            <a:lvl1pPr>
              <a:defRPr/>
            </a:lvl1pPr>
          </a:lstStyle>
          <a:p>
            <a:fld id="{D3782C4E-233A-8C44-B1A9-7B8E166C6306}" type="slidenum">
              <a:rPr lang="nl-BE"/>
              <a:pPr/>
              <a:t>‹#›</a:t>
            </a:fld>
            <a:endParaRPr lang="nl-BE"/>
          </a:p>
        </p:txBody>
      </p:sp>
    </p:spTree>
    <p:extLst>
      <p:ext uri="{BB962C8B-B14F-4D97-AF65-F5344CB8AC3E}">
        <p14:creationId xmlns:p14="http://schemas.microsoft.com/office/powerpoint/2010/main" val="322623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571184" cy="1143000"/>
          </a:xfrm>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115616" y="1600200"/>
            <a:ext cx="3672408" cy="478112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4" name="Content Placeholder 3"/>
          <p:cNvSpPr>
            <a:spLocks noGrp="1"/>
          </p:cNvSpPr>
          <p:nvPr>
            <p:ph sz="half" idx="2"/>
          </p:nvPr>
        </p:nvSpPr>
        <p:spPr>
          <a:xfrm>
            <a:off x="5004048" y="1600200"/>
            <a:ext cx="3682752" cy="4781128"/>
          </a:xfrm>
        </p:spPr>
        <p:txBody>
          <a:bodyPr>
            <a:normAutofit/>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5" name="Date Placeholder 3"/>
          <p:cNvSpPr>
            <a:spLocks noGrp="1"/>
          </p:cNvSpPr>
          <p:nvPr>
            <p:ph type="dt" sz="half" idx="10"/>
          </p:nvPr>
        </p:nvSpPr>
        <p:spPr/>
        <p:txBody>
          <a:bodyPr/>
          <a:lstStyle>
            <a:lvl1pPr>
              <a:defRPr/>
            </a:lvl1pPr>
          </a:lstStyle>
          <a:p>
            <a:r>
              <a:rPr lang="en-US" smtClean="0"/>
              <a:t>May 13, 2011</a:t>
            </a:r>
            <a:endParaRPr lang="nl-BE"/>
          </a:p>
        </p:txBody>
      </p:sp>
      <p:sp>
        <p:nvSpPr>
          <p:cNvPr id="6" name="Footer Placeholder 4"/>
          <p:cNvSpPr>
            <a:spLocks noGrp="1"/>
          </p:cNvSpPr>
          <p:nvPr>
            <p:ph type="ftr" sz="quarter" idx="11"/>
          </p:nvPr>
        </p:nvSpPr>
        <p:spPr/>
        <p:txBody>
          <a:bodyPr/>
          <a:lstStyle>
            <a:lvl1pPr>
              <a:defRPr/>
            </a:lvl1pPr>
          </a:lstStyle>
          <a:p>
            <a:pPr>
              <a:defRPr/>
            </a:pPr>
            <a:r>
              <a:rPr lang="tr-TR" smtClean="0"/>
              <a:t>eRISE 2011 - Yudis(c)</a:t>
            </a:r>
            <a:endParaRPr lang="nl-BE"/>
          </a:p>
        </p:txBody>
      </p:sp>
      <p:sp>
        <p:nvSpPr>
          <p:cNvPr id="7" name="Slide Number Placeholder 5"/>
          <p:cNvSpPr>
            <a:spLocks noGrp="1"/>
          </p:cNvSpPr>
          <p:nvPr>
            <p:ph type="sldNum" sz="quarter" idx="12"/>
          </p:nvPr>
        </p:nvSpPr>
        <p:spPr/>
        <p:txBody>
          <a:bodyPr/>
          <a:lstStyle>
            <a:lvl1pPr>
              <a:defRPr/>
            </a:lvl1pPr>
          </a:lstStyle>
          <a:p>
            <a:fld id="{014DAF09-5289-6B42-9667-47CC3A8E395F}" type="slidenum">
              <a:rPr lang="nl-BE"/>
              <a:pPr/>
              <a:t>‹#›</a:t>
            </a:fld>
            <a:endParaRPr lang="nl-BE"/>
          </a:p>
        </p:txBody>
      </p:sp>
    </p:spTree>
    <p:extLst>
      <p:ext uri="{BB962C8B-B14F-4D97-AF65-F5344CB8AC3E}">
        <p14:creationId xmlns:p14="http://schemas.microsoft.com/office/powerpoint/2010/main" val="128588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571184" cy="1143000"/>
          </a:xfrm>
        </p:spPr>
        <p:txBody>
          <a:bodyPr/>
          <a:lstStyle>
            <a:lvl1pPr>
              <a:defRPr/>
            </a:lvl1pPr>
          </a:lstStyle>
          <a:p>
            <a:r>
              <a:rPr lang="it-IT" smtClean="0"/>
              <a:t>Fare clic per modificare lo stile del titolo</a:t>
            </a:r>
            <a:endParaRPr/>
          </a:p>
        </p:txBody>
      </p:sp>
      <p:sp>
        <p:nvSpPr>
          <p:cNvPr id="3" name="Text Placeholder 2"/>
          <p:cNvSpPr>
            <a:spLocks noGrp="1"/>
          </p:cNvSpPr>
          <p:nvPr>
            <p:ph type="body" idx="1"/>
          </p:nvPr>
        </p:nvSpPr>
        <p:spPr>
          <a:xfrm>
            <a:off x="1115616" y="1515035"/>
            <a:ext cx="3600400" cy="639762"/>
          </a:xfrm>
        </p:spPr>
        <p:txBody>
          <a:bodyPr anchor="ctr">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Content Placeholder 3"/>
          <p:cNvSpPr>
            <a:spLocks noGrp="1"/>
          </p:cNvSpPr>
          <p:nvPr>
            <p:ph sz="half" idx="2"/>
          </p:nvPr>
        </p:nvSpPr>
        <p:spPr>
          <a:xfrm>
            <a:off x="1115616" y="2285999"/>
            <a:ext cx="3672408" cy="4095329"/>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5" name="Text Placeholder 4"/>
          <p:cNvSpPr>
            <a:spLocks noGrp="1"/>
          </p:cNvSpPr>
          <p:nvPr>
            <p:ph type="body" sz="quarter" idx="3"/>
          </p:nvPr>
        </p:nvSpPr>
        <p:spPr>
          <a:xfrm>
            <a:off x="5076056" y="1515035"/>
            <a:ext cx="3610744" cy="639762"/>
          </a:xfrm>
        </p:spPr>
        <p:txBody>
          <a:bodyPr anchor="ctr">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04048" y="2285999"/>
            <a:ext cx="3682752" cy="4095329"/>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7" name="Date Placeholder 3"/>
          <p:cNvSpPr>
            <a:spLocks noGrp="1"/>
          </p:cNvSpPr>
          <p:nvPr>
            <p:ph type="dt" sz="half" idx="10"/>
          </p:nvPr>
        </p:nvSpPr>
        <p:spPr/>
        <p:txBody>
          <a:bodyPr/>
          <a:lstStyle>
            <a:lvl1pPr>
              <a:defRPr/>
            </a:lvl1pPr>
          </a:lstStyle>
          <a:p>
            <a:r>
              <a:rPr lang="en-US" smtClean="0"/>
              <a:t>May 13, 2011</a:t>
            </a:r>
            <a:endParaRPr lang="nl-BE"/>
          </a:p>
        </p:txBody>
      </p:sp>
      <p:sp>
        <p:nvSpPr>
          <p:cNvPr id="8" name="Footer Placeholder 4"/>
          <p:cNvSpPr>
            <a:spLocks noGrp="1"/>
          </p:cNvSpPr>
          <p:nvPr>
            <p:ph type="ftr" sz="quarter" idx="11"/>
          </p:nvPr>
        </p:nvSpPr>
        <p:spPr/>
        <p:txBody>
          <a:bodyPr/>
          <a:lstStyle>
            <a:lvl1pPr>
              <a:defRPr/>
            </a:lvl1pPr>
          </a:lstStyle>
          <a:p>
            <a:pPr>
              <a:defRPr/>
            </a:pPr>
            <a:r>
              <a:rPr lang="tr-TR" smtClean="0"/>
              <a:t>eRISE 2011 - Yudis(c)</a:t>
            </a:r>
            <a:endParaRPr lang="nl-BE"/>
          </a:p>
        </p:txBody>
      </p:sp>
      <p:sp>
        <p:nvSpPr>
          <p:cNvPr id="9" name="Slide Number Placeholder 5"/>
          <p:cNvSpPr>
            <a:spLocks noGrp="1"/>
          </p:cNvSpPr>
          <p:nvPr>
            <p:ph type="sldNum" sz="quarter" idx="12"/>
          </p:nvPr>
        </p:nvSpPr>
        <p:spPr/>
        <p:txBody>
          <a:bodyPr/>
          <a:lstStyle>
            <a:lvl1pPr>
              <a:defRPr/>
            </a:lvl1pPr>
          </a:lstStyle>
          <a:p>
            <a:fld id="{03F73F37-308A-8249-A8F1-087CF20EE61C}" type="slidenum">
              <a:rPr lang="nl-BE"/>
              <a:pPr/>
              <a:t>‹#›</a:t>
            </a:fld>
            <a:endParaRPr lang="nl-BE"/>
          </a:p>
        </p:txBody>
      </p:sp>
    </p:spTree>
    <p:extLst>
      <p:ext uri="{BB962C8B-B14F-4D97-AF65-F5344CB8AC3E}">
        <p14:creationId xmlns:p14="http://schemas.microsoft.com/office/powerpoint/2010/main" val="7577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Fare clic per modificare lo stile del titolo</a:t>
            </a:r>
            <a:endParaRPr dirty="0"/>
          </a:p>
        </p:txBody>
      </p:sp>
      <p:sp>
        <p:nvSpPr>
          <p:cNvPr id="3" name="Date Placeholder 3"/>
          <p:cNvSpPr>
            <a:spLocks noGrp="1"/>
          </p:cNvSpPr>
          <p:nvPr>
            <p:ph type="dt" sz="half" idx="10"/>
          </p:nvPr>
        </p:nvSpPr>
        <p:spPr/>
        <p:txBody>
          <a:bodyPr/>
          <a:lstStyle>
            <a:lvl1pPr>
              <a:defRPr/>
            </a:lvl1pPr>
          </a:lstStyle>
          <a:p>
            <a:r>
              <a:rPr lang="en-US" smtClean="0"/>
              <a:t>May 13, 2011</a:t>
            </a:r>
            <a:endParaRPr lang="nl-BE"/>
          </a:p>
        </p:txBody>
      </p:sp>
      <p:sp>
        <p:nvSpPr>
          <p:cNvPr id="4" name="Footer Placeholder 4"/>
          <p:cNvSpPr>
            <a:spLocks noGrp="1"/>
          </p:cNvSpPr>
          <p:nvPr>
            <p:ph type="ftr" sz="quarter" idx="11"/>
          </p:nvPr>
        </p:nvSpPr>
        <p:spPr/>
        <p:txBody>
          <a:bodyPr/>
          <a:lstStyle>
            <a:lvl1pPr>
              <a:defRPr/>
            </a:lvl1pPr>
          </a:lstStyle>
          <a:p>
            <a:pPr>
              <a:defRPr/>
            </a:pPr>
            <a:r>
              <a:rPr lang="tr-TR" smtClean="0"/>
              <a:t>eRISE 2011 - Yudis(c)</a:t>
            </a:r>
            <a:endParaRPr lang="nl-BE"/>
          </a:p>
        </p:txBody>
      </p:sp>
      <p:sp>
        <p:nvSpPr>
          <p:cNvPr id="5" name="Slide Number Placeholder 5"/>
          <p:cNvSpPr>
            <a:spLocks noGrp="1"/>
          </p:cNvSpPr>
          <p:nvPr>
            <p:ph type="sldNum" sz="quarter" idx="12"/>
          </p:nvPr>
        </p:nvSpPr>
        <p:spPr/>
        <p:txBody>
          <a:bodyPr/>
          <a:lstStyle>
            <a:lvl1pPr>
              <a:defRPr/>
            </a:lvl1pPr>
          </a:lstStyle>
          <a:p>
            <a:fld id="{B9D39982-B608-444E-BDD5-048A5BD5D880}" type="slidenum">
              <a:rPr lang="nl-BE"/>
              <a:pPr/>
              <a:t>‹#›</a:t>
            </a:fld>
            <a:endParaRPr lang="nl-BE"/>
          </a:p>
        </p:txBody>
      </p:sp>
    </p:spTree>
    <p:extLst>
      <p:ext uri="{BB962C8B-B14F-4D97-AF65-F5344CB8AC3E}">
        <p14:creationId xmlns:p14="http://schemas.microsoft.com/office/powerpoint/2010/main" val="41817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TextBox 4"/>
          <p:cNvSpPr txBox="1"/>
          <p:nvPr/>
        </p:nvSpPr>
        <p:spPr>
          <a:xfrm rot="13549715">
            <a:off x="8120300" y="5774378"/>
            <a:ext cx="990600" cy="1323439"/>
          </a:xfrm>
          <a:prstGeom prst="rect">
            <a:avLst/>
          </a:prstGeom>
          <a:noFill/>
        </p:spPr>
        <p:txBody>
          <a:bodyPr>
            <a:spAutoFit/>
          </a:bodyPr>
          <a:lstStyle/>
          <a:p>
            <a:pPr fontAlgn="auto">
              <a:spcBef>
                <a:spcPts val="0"/>
              </a:spcBef>
              <a:spcAft>
                <a:spcPts val="0"/>
              </a:spcAft>
              <a:defRPr/>
            </a:pPr>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latin typeface="+mn-lt"/>
                <a:ea typeface="+mn-ea"/>
                <a:sym typeface="Wingdings 2"/>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latin typeface="+mn-lt"/>
              <a:ea typeface="+mn-ea"/>
            </a:endParaRPr>
          </a:p>
        </p:txBody>
      </p:sp>
      <p:sp>
        <p:nvSpPr>
          <p:cNvPr id="3" name="Date Placeholder 1"/>
          <p:cNvSpPr>
            <a:spLocks noGrp="1"/>
          </p:cNvSpPr>
          <p:nvPr>
            <p:ph type="dt" sz="half" idx="10"/>
          </p:nvPr>
        </p:nvSpPr>
        <p:spPr/>
        <p:txBody>
          <a:bodyPr/>
          <a:lstStyle>
            <a:lvl1pPr>
              <a:defRPr/>
            </a:lvl1pPr>
          </a:lstStyle>
          <a:p>
            <a:r>
              <a:rPr lang="en-US" smtClean="0"/>
              <a:t>May 13, 2011</a:t>
            </a:r>
            <a:endParaRPr lang="nl-BE"/>
          </a:p>
        </p:txBody>
      </p:sp>
      <p:sp>
        <p:nvSpPr>
          <p:cNvPr id="4" name="Footer Placeholder 2"/>
          <p:cNvSpPr>
            <a:spLocks noGrp="1"/>
          </p:cNvSpPr>
          <p:nvPr>
            <p:ph type="ftr" sz="quarter" idx="11"/>
          </p:nvPr>
        </p:nvSpPr>
        <p:spPr/>
        <p:txBody>
          <a:bodyPr/>
          <a:lstStyle>
            <a:lvl1pPr>
              <a:defRPr/>
            </a:lvl1pPr>
          </a:lstStyle>
          <a:p>
            <a:pPr>
              <a:defRPr/>
            </a:pPr>
            <a:r>
              <a:rPr lang="tr-TR" smtClean="0"/>
              <a:t>eRISE 2011 - Yudis(c)</a:t>
            </a:r>
            <a:endParaRPr lang="nl-BE"/>
          </a:p>
        </p:txBody>
      </p:sp>
      <p:sp>
        <p:nvSpPr>
          <p:cNvPr id="5" name="Slide Number Placeholder 3"/>
          <p:cNvSpPr>
            <a:spLocks noGrp="1"/>
          </p:cNvSpPr>
          <p:nvPr>
            <p:ph type="sldNum" sz="quarter" idx="12"/>
          </p:nvPr>
        </p:nvSpPr>
        <p:spPr/>
        <p:txBody>
          <a:bodyPr/>
          <a:lstStyle>
            <a:lvl1pPr>
              <a:defRPr/>
            </a:lvl1pPr>
          </a:lstStyle>
          <a:p>
            <a:fld id="{7FA0FA98-E6F0-0A4F-877B-74ED58AA4CCB}" type="slidenum">
              <a:rPr lang="nl-BE"/>
              <a:pPr/>
              <a:t>‹#›</a:t>
            </a:fld>
            <a:endParaRPr lang="nl-BE"/>
          </a:p>
        </p:txBody>
      </p:sp>
    </p:spTree>
    <p:extLst>
      <p:ext uri="{BB962C8B-B14F-4D97-AF65-F5344CB8AC3E}">
        <p14:creationId xmlns:p14="http://schemas.microsoft.com/office/powerpoint/2010/main" val="356887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lvl1pPr>
              <a:defRPr/>
            </a:lvl1pPr>
          </a:lstStyle>
          <a:p>
            <a:r>
              <a:rPr lang="en-US" smtClean="0"/>
              <a:t>May 13, 2011</a:t>
            </a:r>
            <a:endParaRPr lang="nl-BE"/>
          </a:p>
        </p:txBody>
      </p:sp>
      <p:sp>
        <p:nvSpPr>
          <p:cNvPr id="5" name="Footer Placeholder 4"/>
          <p:cNvSpPr>
            <a:spLocks noGrp="1"/>
          </p:cNvSpPr>
          <p:nvPr>
            <p:ph type="ftr" sz="quarter" idx="11"/>
          </p:nvPr>
        </p:nvSpPr>
        <p:spPr/>
        <p:txBody>
          <a:bodyPr/>
          <a:lstStyle>
            <a:lvl1pPr>
              <a:defRPr/>
            </a:lvl1pPr>
          </a:lstStyle>
          <a:p>
            <a:pPr>
              <a:defRPr/>
            </a:pPr>
            <a:r>
              <a:rPr lang="tr-TR" smtClean="0"/>
              <a:t>eRISE 2011 - Yudis(c)</a:t>
            </a:r>
            <a:endParaRPr lang="nl-BE"/>
          </a:p>
        </p:txBody>
      </p:sp>
      <p:sp>
        <p:nvSpPr>
          <p:cNvPr id="6" name="Slide Number Placeholder 5"/>
          <p:cNvSpPr>
            <a:spLocks noGrp="1"/>
          </p:cNvSpPr>
          <p:nvPr>
            <p:ph type="sldNum" sz="quarter" idx="12"/>
          </p:nvPr>
        </p:nvSpPr>
        <p:spPr/>
        <p:txBody>
          <a:bodyPr/>
          <a:lstStyle>
            <a:lvl1pPr>
              <a:defRPr/>
            </a:lvl1pPr>
          </a:lstStyle>
          <a:p>
            <a:fld id="{AA42210A-E3BA-5E4B-A7BC-D718462748ED}" type="slidenum">
              <a:rPr lang="nl-BE"/>
              <a:pPr/>
              <a:t>‹#›</a:t>
            </a:fld>
            <a:endParaRPr lang="nl-BE"/>
          </a:p>
        </p:txBody>
      </p:sp>
    </p:spTree>
    <p:extLst>
      <p:ext uri="{BB962C8B-B14F-4D97-AF65-F5344CB8AC3E}">
        <p14:creationId xmlns:p14="http://schemas.microsoft.com/office/powerpoint/2010/main" val="231811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6572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3025" y="1381125"/>
            <a:ext cx="3709988" cy="4867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5413" y="1381125"/>
            <a:ext cx="3709987" cy="4867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377264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jpeg"/><Relationship Id="rId13"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33" name="Picture 66" descr="FP7-gen-RG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1200" y="6208713"/>
            <a:ext cx="7985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143000" y="274638"/>
            <a:ext cx="7715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it-IT"/>
              <a:t>Fare clic per modificare lo stile del titolo</a:t>
            </a:r>
            <a:endParaRPr lang="en-US"/>
          </a:p>
        </p:txBody>
      </p:sp>
      <p:sp>
        <p:nvSpPr>
          <p:cNvPr id="1027" name="Text Placeholder 2"/>
          <p:cNvSpPr>
            <a:spLocks noGrp="1"/>
          </p:cNvSpPr>
          <p:nvPr>
            <p:ph type="body" idx="1"/>
          </p:nvPr>
        </p:nvSpPr>
        <p:spPr bwMode="auto">
          <a:xfrm>
            <a:off x="1143000" y="1600200"/>
            <a:ext cx="7715250" cy="47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420688" y="6540500"/>
            <a:ext cx="1828800" cy="228600"/>
          </a:xfrm>
          <a:prstGeom prst="rect">
            <a:avLst/>
          </a:prstGeom>
        </p:spPr>
        <p:txBody>
          <a:bodyPr vert="horz" wrap="square" lIns="0" tIns="45720" rIns="91440" bIns="45720" numCol="1" anchor="ctr" anchorCtr="0" compatLnSpc="1">
            <a:prstTxWarp prst="textNoShape">
              <a:avLst/>
            </a:prstTxWarp>
          </a:bodyPr>
          <a:lstStyle>
            <a:lvl1pPr>
              <a:defRPr sz="1100">
                <a:solidFill>
                  <a:schemeClr val="bg1"/>
                </a:solidFill>
                <a:latin typeface="Century" charset="0"/>
              </a:defRPr>
            </a:lvl1pPr>
          </a:lstStyle>
          <a:p>
            <a:r>
              <a:rPr lang="en-US" smtClean="0"/>
              <a:t>May 13, 2011</a:t>
            </a:r>
            <a:endParaRPr lang="nl-BE" dirty="0"/>
          </a:p>
        </p:txBody>
      </p:sp>
      <p:sp>
        <p:nvSpPr>
          <p:cNvPr id="5" name="Footer Placeholder 4"/>
          <p:cNvSpPr>
            <a:spLocks noGrp="1"/>
          </p:cNvSpPr>
          <p:nvPr>
            <p:ph type="ftr" sz="quarter" idx="3"/>
          </p:nvPr>
        </p:nvSpPr>
        <p:spPr>
          <a:xfrm>
            <a:off x="3924300" y="6540500"/>
            <a:ext cx="3657600" cy="228600"/>
          </a:xfrm>
          <a:prstGeom prst="rect">
            <a:avLst/>
          </a:prstGeom>
        </p:spPr>
        <p:txBody>
          <a:bodyPr vert="horz" lIns="91440" tIns="45720" rIns="0" bIns="45720" rtlCol="0" anchor="ctr"/>
          <a:lstStyle>
            <a:lvl1pPr algn="r" fontAlgn="auto">
              <a:spcBef>
                <a:spcPts val="0"/>
              </a:spcBef>
              <a:spcAft>
                <a:spcPts val="0"/>
              </a:spcAft>
              <a:defRPr sz="1100" dirty="0">
                <a:solidFill>
                  <a:schemeClr val="bg1"/>
                </a:solidFill>
                <a:latin typeface="+mn-lt"/>
                <a:ea typeface="+mn-ea"/>
              </a:defRPr>
            </a:lvl1pPr>
          </a:lstStyle>
          <a:p>
            <a:pPr>
              <a:defRPr/>
            </a:pPr>
            <a:r>
              <a:rPr lang="tr-TR" smtClean="0"/>
              <a:t>eRISE 2011 - Yudis(c)</a:t>
            </a:r>
            <a:endParaRPr lang="nl-BE"/>
          </a:p>
        </p:txBody>
      </p:sp>
      <p:sp>
        <p:nvSpPr>
          <p:cNvPr id="6" name="Slide Number Placeholder 5"/>
          <p:cNvSpPr>
            <a:spLocks noGrp="1"/>
          </p:cNvSpPr>
          <p:nvPr>
            <p:ph type="sldNum" sz="quarter" idx="4"/>
          </p:nvPr>
        </p:nvSpPr>
        <p:spPr>
          <a:xfrm>
            <a:off x="7667625" y="6540500"/>
            <a:ext cx="609600" cy="228600"/>
          </a:xfrm>
          <a:prstGeom prst="rect">
            <a:avLst/>
          </a:prstGeom>
        </p:spPr>
        <p:txBody>
          <a:bodyPr vert="horz" wrap="square" lIns="91440" tIns="45720" rIns="0" bIns="45720" numCol="1" anchor="ctr" anchorCtr="0" compatLnSpc="1">
            <a:prstTxWarp prst="textNoShape">
              <a:avLst/>
            </a:prstTxWarp>
          </a:bodyPr>
          <a:lstStyle>
            <a:lvl1pPr algn="r">
              <a:defRPr sz="1100">
                <a:solidFill>
                  <a:schemeClr val="bg1"/>
                </a:solidFill>
                <a:latin typeface="Century" charset="0"/>
              </a:defRPr>
            </a:lvl1pPr>
          </a:lstStyle>
          <a:p>
            <a:fld id="{FDE7BE20-FC51-BA45-AD61-0641C04F7DD4}" type="slidenum">
              <a:rPr lang="nl-BE" smtClean="0"/>
              <a:pPr/>
              <a:t>‹#›</a:t>
            </a:fld>
            <a:endParaRPr lang="nl-BE"/>
          </a:p>
        </p:txBody>
      </p:sp>
      <p:cxnSp>
        <p:nvCxnSpPr>
          <p:cNvPr id="19" name="Straight Connector 18"/>
          <p:cNvCxnSpPr/>
          <p:nvPr/>
        </p:nvCxnSpPr>
        <p:spPr>
          <a:xfrm>
            <a:off x="1143000" y="1428750"/>
            <a:ext cx="7715250" cy="1588"/>
          </a:xfrm>
          <a:prstGeom prst="line">
            <a:avLst/>
          </a:prstGeom>
          <a:ln w="28575">
            <a:solidFill>
              <a:srgbClr val="00427D"/>
            </a:solidFill>
          </a:ln>
        </p:spPr>
        <p:style>
          <a:lnRef idx="1">
            <a:schemeClr val="accent1"/>
          </a:lnRef>
          <a:fillRef idx="0">
            <a:schemeClr val="accent1"/>
          </a:fillRef>
          <a:effectRef idx="0">
            <a:schemeClr val="accent1"/>
          </a:effectRef>
          <a:fontRef idx="minor">
            <a:schemeClr val="tx1"/>
          </a:fontRef>
        </p:style>
      </p:cxnSp>
      <p:pic>
        <p:nvPicPr>
          <p:cNvPr id="1032" name="Immagine 19" descr="nessos-logo-final.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15125" y="142875"/>
            <a:ext cx="2286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28" r:id="rId1"/>
    <p:sldLayoutId id="2147483729" r:id="rId2"/>
    <p:sldLayoutId id="2147483723" r:id="rId3"/>
    <p:sldLayoutId id="2147483724" r:id="rId4"/>
    <p:sldLayoutId id="2147483725" r:id="rId5"/>
    <p:sldLayoutId id="2147483726" r:id="rId6"/>
    <p:sldLayoutId id="2147483730" r:id="rId7"/>
    <p:sldLayoutId id="2147483727" r:id="rId8"/>
    <p:sldLayoutId id="2147483731" r:id="rId9"/>
  </p:sldLayoutIdLst>
  <p:hf hdr="0"/>
  <p:txStyles>
    <p:titleStyle>
      <a:lvl1pPr algn="l" rtl="0" fontAlgn="base">
        <a:spcBef>
          <a:spcPct val="0"/>
        </a:spcBef>
        <a:spcAft>
          <a:spcPct val="0"/>
        </a:spcAft>
        <a:defRPr sz="3200" kern="1200">
          <a:solidFill>
            <a:schemeClr val="bg2"/>
          </a:solidFill>
          <a:latin typeface="Arial" pitchFamily="34" charset="0"/>
          <a:ea typeface="ＭＳ Ｐゴシック" charset="0"/>
          <a:cs typeface="Arial" pitchFamily="34" charset="0"/>
        </a:defRPr>
      </a:lvl1pPr>
      <a:lvl2pPr algn="l" rtl="0" fontAlgn="base">
        <a:spcBef>
          <a:spcPct val="0"/>
        </a:spcBef>
        <a:spcAft>
          <a:spcPct val="0"/>
        </a:spcAft>
        <a:defRPr sz="3200">
          <a:solidFill>
            <a:schemeClr val="bg2"/>
          </a:solidFill>
          <a:latin typeface="Arial" charset="0"/>
          <a:ea typeface="ＭＳ Ｐゴシック" charset="0"/>
          <a:cs typeface="Arial" charset="0"/>
        </a:defRPr>
      </a:lvl2pPr>
      <a:lvl3pPr algn="l" rtl="0" fontAlgn="base">
        <a:spcBef>
          <a:spcPct val="0"/>
        </a:spcBef>
        <a:spcAft>
          <a:spcPct val="0"/>
        </a:spcAft>
        <a:defRPr sz="3200">
          <a:solidFill>
            <a:schemeClr val="bg2"/>
          </a:solidFill>
          <a:latin typeface="Arial" charset="0"/>
          <a:ea typeface="ＭＳ Ｐゴシック" charset="0"/>
          <a:cs typeface="Arial" charset="0"/>
        </a:defRPr>
      </a:lvl3pPr>
      <a:lvl4pPr algn="l" rtl="0" fontAlgn="base">
        <a:spcBef>
          <a:spcPct val="0"/>
        </a:spcBef>
        <a:spcAft>
          <a:spcPct val="0"/>
        </a:spcAft>
        <a:defRPr sz="3200">
          <a:solidFill>
            <a:schemeClr val="bg2"/>
          </a:solidFill>
          <a:latin typeface="Arial" charset="0"/>
          <a:ea typeface="ＭＳ Ｐゴシック" charset="0"/>
          <a:cs typeface="Arial" charset="0"/>
        </a:defRPr>
      </a:lvl4pPr>
      <a:lvl5pPr algn="l" rtl="0" fontAlgn="base">
        <a:spcBef>
          <a:spcPct val="0"/>
        </a:spcBef>
        <a:spcAft>
          <a:spcPct val="0"/>
        </a:spcAft>
        <a:defRPr sz="3200">
          <a:solidFill>
            <a:schemeClr val="bg2"/>
          </a:solidFill>
          <a:latin typeface="Arial" charset="0"/>
          <a:ea typeface="ＭＳ Ｐゴシック" charset="0"/>
          <a:cs typeface="Arial" charset="0"/>
        </a:defRPr>
      </a:lvl5pPr>
      <a:lvl6pPr marL="457200" algn="l" rtl="0" fontAlgn="base">
        <a:spcBef>
          <a:spcPct val="0"/>
        </a:spcBef>
        <a:spcAft>
          <a:spcPct val="0"/>
        </a:spcAft>
        <a:defRPr sz="3200">
          <a:solidFill>
            <a:schemeClr val="bg2"/>
          </a:solidFill>
          <a:latin typeface="Arial" charset="0"/>
          <a:ea typeface="ＭＳ Ｐゴシック" charset="0"/>
          <a:cs typeface="Arial" charset="0"/>
        </a:defRPr>
      </a:lvl6pPr>
      <a:lvl7pPr marL="914400" algn="l" rtl="0" fontAlgn="base">
        <a:spcBef>
          <a:spcPct val="0"/>
        </a:spcBef>
        <a:spcAft>
          <a:spcPct val="0"/>
        </a:spcAft>
        <a:defRPr sz="3200">
          <a:solidFill>
            <a:schemeClr val="bg2"/>
          </a:solidFill>
          <a:latin typeface="Arial" charset="0"/>
          <a:ea typeface="ＭＳ Ｐゴシック" charset="0"/>
          <a:cs typeface="Arial" charset="0"/>
        </a:defRPr>
      </a:lvl7pPr>
      <a:lvl8pPr marL="1371600" algn="l" rtl="0" fontAlgn="base">
        <a:spcBef>
          <a:spcPct val="0"/>
        </a:spcBef>
        <a:spcAft>
          <a:spcPct val="0"/>
        </a:spcAft>
        <a:defRPr sz="3200">
          <a:solidFill>
            <a:schemeClr val="bg2"/>
          </a:solidFill>
          <a:latin typeface="Arial" charset="0"/>
          <a:ea typeface="ＭＳ Ｐゴシック" charset="0"/>
          <a:cs typeface="Arial" charset="0"/>
        </a:defRPr>
      </a:lvl8pPr>
      <a:lvl9pPr marL="1828800" algn="l" rtl="0" fontAlgn="base">
        <a:spcBef>
          <a:spcPct val="0"/>
        </a:spcBef>
        <a:spcAft>
          <a:spcPct val="0"/>
        </a:spcAft>
        <a:defRPr sz="3200">
          <a:solidFill>
            <a:schemeClr val="bg2"/>
          </a:solidFill>
          <a:latin typeface="Arial" charset="0"/>
          <a:ea typeface="ＭＳ Ｐゴシック" charset="0"/>
          <a:cs typeface="Arial" charset="0"/>
        </a:defRPr>
      </a:lvl9pPr>
    </p:titleStyle>
    <p:bodyStyle>
      <a:lvl1pPr marL="457200" indent="-457200" algn="l" rtl="0" fontAlgn="base">
        <a:spcBef>
          <a:spcPts val="1500"/>
        </a:spcBef>
        <a:spcAft>
          <a:spcPct val="0"/>
        </a:spcAft>
        <a:buBlip>
          <a:blip r:embed="rId13"/>
        </a:buBlip>
        <a:defRPr sz="1500" kern="1200">
          <a:solidFill>
            <a:schemeClr val="bg2"/>
          </a:solidFill>
          <a:latin typeface="Arial" pitchFamily="34" charset="0"/>
          <a:ea typeface="ＭＳ Ｐゴシック" charset="0"/>
          <a:cs typeface="Arial" pitchFamily="34" charset="0"/>
        </a:defRPr>
      </a:lvl1pPr>
      <a:lvl2pPr marL="914400" indent="-457200" algn="l" rtl="0" fontAlgn="base">
        <a:spcBef>
          <a:spcPts val="1500"/>
        </a:spcBef>
        <a:spcAft>
          <a:spcPct val="0"/>
        </a:spcAft>
        <a:buBlip>
          <a:blip r:embed="rId13"/>
        </a:buBlip>
        <a:defRPr sz="1500" kern="1200">
          <a:solidFill>
            <a:schemeClr val="bg2"/>
          </a:solidFill>
          <a:latin typeface="Arial" pitchFamily="34" charset="0"/>
          <a:ea typeface="Arial" charset="0"/>
          <a:cs typeface="Arial" pitchFamily="34" charset="0"/>
        </a:defRPr>
      </a:lvl2pPr>
      <a:lvl3pPr marL="1371600" indent="-457200" algn="l" rtl="0" fontAlgn="base">
        <a:spcBef>
          <a:spcPts val="1500"/>
        </a:spcBef>
        <a:spcAft>
          <a:spcPct val="0"/>
        </a:spcAft>
        <a:buBlip>
          <a:blip r:embed="rId13"/>
        </a:buBlip>
        <a:defRPr sz="1500" kern="1200">
          <a:solidFill>
            <a:schemeClr val="bg2"/>
          </a:solidFill>
          <a:latin typeface="Arial" pitchFamily="34" charset="0"/>
          <a:ea typeface="Arial" charset="0"/>
          <a:cs typeface="Arial" pitchFamily="34" charset="0"/>
        </a:defRPr>
      </a:lvl3pPr>
      <a:lvl4pPr marL="1600200" indent="-457200" algn="l" rtl="0" fontAlgn="base">
        <a:spcBef>
          <a:spcPts val="1500"/>
        </a:spcBef>
        <a:spcAft>
          <a:spcPct val="0"/>
        </a:spcAft>
        <a:buFont typeface="Century" charset="0"/>
        <a:buChar char="…"/>
        <a:defRPr sz="1500" kern="1200">
          <a:solidFill>
            <a:schemeClr val="bg2"/>
          </a:solidFill>
          <a:latin typeface="Arial" pitchFamily="34" charset="0"/>
          <a:ea typeface="Arial" charset="0"/>
          <a:cs typeface="Arial" pitchFamily="34" charset="0"/>
        </a:defRPr>
      </a:lvl4pPr>
      <a:lvl5pPr marL="1828800" indent="-457200" algn="l" rtl="0" fontAlgn="base">
        <a:spcBef>
          <a:spcPts val="1500"/>
        </a:spcBef>
        <a:spcAft>
          <a:spcPct val="0"/>
        </a:spcAft>
        <a:buFont typeface="Arial" charset="0"/>
        <a:buChar char="…"/>
        <a:defRPr sz="1500" kern="1200">
          <a:solidFill>
            <a:schemeClr val="bg2"/>
          </a:solidFill>
          <a:latin typeface="Arial" pitchFamily="34" charset="0"/>
          <a:ea typeface="Arial" charset="0"/>
          <a:cs typeface="Arial" pitchFamily="34" charset="0"/>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Collaboration Network in Healthcare</a:t>
            </a:r>
            <a:br>
              <a:rPr lang="en-US" cap="none" dirty="0" smtClean="0"/>
            </a:br>
            <a:r>
              <a:rPr lang="en-US" sz="2800" b="1" cap="none" dirty="0" smtClean="0"/>
              <a:t>E-RISE 2011</a:t>
            </a:r>
            <a:endParaRPr lang="en-US" dirty="0"/>
          </a:p>
        </p:txBody>
      </p:sp>
      <p:sp>
        <p:nvSpPr>
          <p:cNvPr id="3" name="Subtitle 2"/>
          <p:cNvSpPr>
            <a:spLocks noGrp="1"/>
          </p:cNvSpPr>
          <p:nvPr>
            <p:ph type="subTitle" idx="1"/>
          </p:nvPr>
        </p:nvSpPr>
        <p:spPr>
          <a:xfrm>
            <a:off x="838200" y="4424378"/>
            <a:ext cx="7924800" cy="1092854"/>
          </a:xfrm>
        </p:spPr>
        <p:txBody>
          <a:bodyPr>
            <a:normAutofit/>
          </a:bodyPr>
          <a:lstStyle/>
          <a:p>
            <a:r>
              <a:rPr lang="en-US" dirty="0" smtClean="0"/>
              <a:t>By Yudistira </a:t>
            </a:r>
            <a:r>
              <a:rPr lang="en-US" dirty="0" smtClean="0"/>
              <a:t>Asnar, Federica </a:t>
            </a:r>
            <a:r>
              <a:rPr lang="en-US" dirty="0" err="1" smtClean="0"/>
              <a:t>Paci</a:t>
            </a:r>
            <a:r>
              <a:rPr lang="en-US" dirty="0" smtClean="0"/>
              <a:t> </a:t>
            </a:r>
            <a:r>
              <a:rPr lang="en-US" dirty="0" smtClean="0"/>
              <a:t>(UNITN) </a:t>
            </a:r>
          </a:p>
          <a:p>
            <a:r>
              <a:rPr lang="en-US" dirty="0" smtClean="0"/>
              <a:t>May 13, 2011</a:t>
            </a:r>
            <a:endParaRPr lang="en-US" dirty="0"/>
          </a:p>
        </p:txBody>
      </p:sp>
    </p:spTree>
    <p:extLst>
      <p:ext uri="{BB962C8B-B14F-4D97-AF65-F5344CB8AC3E}">
        <p14:creationId xmlns:p14="http://schemas.microsoft.com/office/powerpoint/2010/main" val="262190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10</a:t>
            </a:fld>
            <a:endParaRPr lang="nl-BE"/>
          </a:p>
        </p:txBody>
      </p:sp>
      <p:sp>
        <p:nvSpPr>
          <p:cNvPr id="5" name="Title 4"/>
          <p:cNvSpPr>
            <a:spLocks noGrp="1"/>
          </p:cNvSpPr>
          <p:nvPr>
            <p:ph type="title"/>
          </p:nvPr>
        </p:nvSpPr>
        <p:spPr/>
        <p:txBody>
          <a:bodyPr/>
          <a:lstStyle/>
          <a:p>
            <a:r>
              <a:rPr lang="en-US" dirty="0" smtClean="0"/>
              <a:t>Collaborative Network to-be</a:t>
            </a:r>
            <a:endParaRPr lang="en-US" dirty="0"/>
          </a:p>
        </p:txBody>
      </p:sp>
      <p:pic>
        <p:nvPicPr>
          <p:cNvPr id="9" name="Content Placeholder 5"/>
          <p:cNvPicPr>
            <a:picLocks noGrp="1" noChangeAspect="1"/>
          </p:cNvPicPr>
          <p:nvPr>
            <p:ph idx="1"/>
          </p:nvPr>
        </p:nvPicPr>
        <p:blipFill rotWithShape="1">
          <a:blip r:embed="rId3"/>
          <a:srcRect t="5009" b="954"/>
          <a:stretch/>
        </p:blipFill>
        <p:spPr>
          <a:xfrm>
            <a:off x="1547664" y="1556792"/>
            <a:ext cx="6336704" cy="4907441"/>
          </a:xfrm>
        </p:spPr>
      </p:pic>
      <p:sp>
        <p:nvSpPr>
          <p:cNvPr id="2" name="Date Placeholder 1"/>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10097731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7" name="Picture 3" descr="HCN RFA Pag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687" b="3687"/>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31106" name="Rectangle 2"/>
          <p:cNvSpPr>
            <a:spLocks noGrp="1" noChangeArrowheads="1"/>
          </p:cNvSpPr>
          <p:nvPr>
            <p:ph type="title"/>
          </p:nvPr>
        </p:nvSpPr>
        <p:spPr/>
        <p:txBody>
          <a:bodyPr/>
          <a:lstStyle/>
          <a:p>
            <a:r>
              <a:rPr lang="en-US" dirty="0"/>
              <a:t>HCN Architecture</a:t>
            </a:r>
          </a:p>
        </p:txBody>
      </p:sp>
      <p:sp>
        <p:nvSpPr>
          <p:cNvPr id="431108" name="Rectangle 4"/>
          <p:cNvSpPr>
            <a:spLocks noChangeArrowheads="1"/>
          </p:cNvSpPr>
          <p:nvPr/>
        </p:nvSpPr>
        <p:spPr bwMode="auto">
          <a:xfrm>
            <a:off x="123825" y="1343025"/>
            <a:ext cx="152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22238" indent="-122238" algn="l">
              <a:lnSpc>
                <a:spcPct val="95000"/>
              </a:lnSpc>
              <a:spcBef>
                <a:spcPct val="60000"/>
              </a:spcBef>
              <a:spcAft>
                <a:spcPct val="15000"/>
              </a:spcAft>
              <a:buClr>
                <a:schemeClr val="accent1"/>
              </a:buClr>
              <a:buFont typeface="Webdings" charset="0"/>
              <a:buChar char="4"/>
            </a:pPr>
            <a:endParaRPr lang="en-US" sz="1000" i="0" dirty="0">
              <a:solidFill>
                <a:schemeClr val="bg1"/>
              </a:solidFill>
            </a:endParaRPr>
          </a:p>
        </p:txBody>
      </p:sp>
      <p:sp>
        <p:nvSpPr>
          <p:cNvPr id="431109" name="AutoShape 5"/>
          <p:cNvSpPr>
            <a:spLocks noChangeArrowheads="1"/>
          </p:cNvSpPr>
          <p:nvPr/>
        </p:nvSpPr>
        <p:spPr bwMode="auto">
          <a:xfrm>
            <a:off x="8181975" y="4424363"/>
            <a:ext cx="444500" cy="652462"/>
          </a:xfrm>
          <a:prstGeom prst="can">
            <a:avLst>
              <a:gd name="adj" fmla="val 36696"/>
            </a:avLst>
          </a:prstGeom>
          <a:gradFill rotWithShape="1">
            <a:gsLst>
              <a:gs pos="0">
                <a:schemeClr val="folHlink"/>
              </a:gs>
              <a:gs pos="50000">
                <a:srgbClr val="F6F66C">
                  <a:alpha val="89999"/>
                </a:srgbClr>
              </a:gs>
              <a:gs pos="100000">
                <a:schemeClr val="folHlink"/>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000" i="0">
                <a:solidFill>
                  <a:srgbClr val="333333"/>
                </a:solidFill>
              </a:rPr>
              <a:t>EHR</a:t>
            </a:r>
          </a:p>
        </p:txBody>
      </p:sp>
      <p:grpSp>
        <p:nvGrpSpPr>
          <p:cNvPr id="431116" name="Group 12"/>
          <p:cNvGrpSpPr>
            <a:grpSpLocks/>
          </p:cNvGrpSpPr>
          <p:nvPr/>
        </p:nvGrpSpPr>
        <p:grpSpPr bwMode="auto">
          <a:xfrm>
            <a:off x="7038975" y="3662363"/>
            <a:ext cx="1117600" cy="914400"/>
            <a:chOff x="3408" y="2016"/>
            <a:chExt cx="576" cy="336"/>
          </a:xfrm>
        </p:grpSpPr>
        <p:sp>
          <p:nvSpPr>
            <p:cNvPr id="431114" name="Line 10"/>
            <p:cNvSpPr>
              <a:spLocks noChangeShapeType="1"/>
            </p:cNvSpPr>
            <p:nvPr/>
          </p:nvSpPr>
          <p:spPr bwMode="auto">
            <a:xfrm flipH="1">
              <a:off x="3552" y="2352"/>
              <a:ext cx="432" cy="0"/>
            </a:xfrm>
            <a:prstGeom prst="line">
              <a:avLst/>
            </a:prstGeom>
            <a:noFill/>
            <a:ln w="9525">
              <a:solidFill>
                <a:srgbClr val="808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1115" name="Line 11"/>
            <p:cNvSpPr>
              <a:spLocks noChangeShapeType="1"/>
            </p:cNvSpPr>
            <p:nvPr/>
          </p:nvSpPr>
          <p:spPr bwMode="auto">
            <a:xfrm flipH="1" flipV="1">
              <a:off x="3408" y="2016"/>
              <a:ext cx="144" cy="33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 name="Date Placeholder 1"/>
          <p:cNvSpPr>
            <a:spLocks noGrp="1"/>
          </p:cNvSpPr>
          <p:nvPr>
            <p:ph type="dt" sz="half" idx="10"/>
          </p:nvPr>
        </p:nvSpPr>
        <p:spPr/>
        <p:txBody>
          <a:bodyPr/>
          <a:lstStyle/>
          <a:p>
            <a:r>
              <a:rPr lang="en-US" smtClean="0"/>
              <a:t>May 13, 2011</a:t>
            </a:r>
            <a:endParaRPr lang="nl-BE"/>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11</a:t>
            </a:fld>
            <a:endParaRPr lang="nl-BE"/>
          </a:p>
        </p:txBody>
      </p:sp>
    </p:spTree>
    <p:extLst>
      <p:ext uri="{BB962C8B-B14F-4D97-AF65-F5344CB8AC3E}">
        <p14:creationId xmlns:p14="http://schemas.microsoft.com/office/powerpoint/2010/main" val="9548012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Broker/Hub is managed by the HCN center (healthcare authority)</a:t>
            </a:r>
          </a:p>
          <a:p>
            <a:r>
              <a:rPr lang="en-US" dirty="0" smtClean="0"/>
              <a:t>Information </a:t>
            </a:r>
            <a:r>
              <a:rPr lang="en-US" dirty="0"/>
              <a:t>sharing </a:t>
            </a:r>
            <a:r>
              <a:rPr lang="en-US" dirty="0" smtClean="0"/>
              <a:t>based on the </a:t>
            </a:r>
            <a:r>
              <a:rPr lang="en-US" i="1" dirty="0" smtClean="0"/>
              <a:t>Clinical Topic </a:t>
            </a:r>
            <a:r>
              <a:rPr lang="en-US" dirty="0" smtClean="0"/>
              <a:t>with attached clinical/medical data</a:t>
            </a:r>
          </a:p>
          <a:p>
            <a:r>
              <a:rPr lang="en-US" dirty="0" smtClean="0"/>
              <a:t>Participating organizations: CDC, Healthcare Authority, Hospitals, Labs, Pharmaceutical Companies, Health Insurers </a:t>
            </a:r>
          </a:p>
          <a:p>
            <a:endParaRPr lang="en-US" dirty="0"/>
          </a:p>
          <a:p>
            <a:pPr marL="0" indent="0" algn="r">
              <a:buNone/>
            </a:pPr>
            <a:r>
              <a:rPr lang="en-US" sz="2400" dirty="0" smtClean="0"/>
              <a:t>See Chapter 1 for more details</a:t>
            </a:r>
            <a:endParaRPr lang="en-US" sz="2400" dirty="0"/>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12</a:t>
            </a:fld>
            <a:endParaRPr lang="nl-BE"/>
          </a:p>
        </p:txBody>
      </p:sp>
      <p:sp>
        <p:nvSpPr>
          <p:cNvPr id="5" name="Title 4"/>
          <p:cNvSpPr>
            <a:spLocks noGrp="1"/>
          </p:cNvSpPr>
          <p:nvPr>
            <p:ph type="title"/>
          </p:nvPr>
        </p:nvSpPr>
        <p:spPr/>
        <p:txBody>
          <a:bodyPr/>
          <a:lstStyle/>
          <a:p>
            <a:r>
              <a:rPr lang="en-US" dirty="0" smtClean="0"/>
              <a:t>How it works</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29169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orient="vert"/>
          </p:nvPr>
        </p:nvSpPr>
        <p:spPr>
          <a:xfrm>
            <a:off x="7019364" y="1484783"/>
            <a:ext cx="1667435" cy="4228629"/>
          </a:xfrm>
        </p:spPr>
        <p:txBody>
          <a:bodyPr/>
          <a:lstStyle/>
          <a:p>
            <a:r>
              <a:rPr lang="en-US" dirty="0" smtClean="0"/>
              <a:t>How it works (cont.)</a:t>
            </a:r>
            <a:endParaRPr lang="en-US" dirty="0"/>
          </a:p>
        </p:txBody>
      </p:sp>
      <p:sp>
        <p:nvSpPr>
          <p:cNvPr id="8" name="Vertical Text Placeholder 7"/>
          <p:cNvSpPr>
            <a:spLocks noGrp="1"/>
          </p:cNvSpPr>
          <p:nvPr>
            <p:ph type="body" orient="vert" idx="1"/>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13</a:t>
            </a:fld>
            <a:endParaRPr lang="nl-BE"/>
          </a:p>
        </p:txBody>
      </p:sp>
      <p:pic>
        <p:nvPicPr>
          <p:cNvPr id="7" name="Content Placeholder 6"/>
          <p:cNvPicPr>
            <a:picLocks noGrp="1" noChangeAspect="1"/>
          </p:cNvPicPr>
          <p:nvPr>
            <p:ph idx="4294967295"/>
          </p:nvPr>
        </p:nvPicPr>
        <p:blipFill rotWithShape="1">
          <a:blip r:embed="rId2"/>
          <a:srcRect t="1092" b="74"/>
          <a:stretch/>
        </p:blipFill>
        <p:spPr>
          <a:xfrm>
            <a:off x="611560" y="28848"/>
            <a:ext cx="5338763" cy="6408737"/>
          </a:xfrm>
        </p:spPr>
      </p:pic>
      <p:sp>
        <p:nvSpPr>
          <p:cNvPr id="9" name="Date Placeholder 8"/>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307345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spcAft>
                <a:spcPct val="10000"/>
              </a:spcAft>
            </a:pPr>
            <a:r>
              <a:rPr lang="en-US" dirty="0" smtClean="0"/>
              <a:t>Surveillance </a:t>
            </a:r>
            <a:r>
              <a:rPr lang="en-US" dirty="0"/>
              <a:t>in the </a:t>
            </a:r>
            <a:r>
              <a:rPr lang="en-US" dirty="0" smtClean="0"/>
              <a:t>epidemic/pandemic </a:t>
            </a:r>
            <a:r>
              <a:rPr lang="en-US" dirty="0"/>
              <a:t>alert </a:t>
            </a:r>
            <a:r>
              <a:rPr lang="en-US" dirty="0" smtClean="0"/>
              <a:t>stage </a:t>
            </a:r>
            <a:r>
              <a:rPr lang="en-US" dirty="0"/>
              <a:t>and following the onset of a </a:t>
            </a:r>
            <a:r>
              <a:rPr lang="en-US" dirty="0" smtClean="0"/>
              <a:t>epidemic/pandemic</a:t>
            </a:r>
            <a:endParaRPr lang="en-US" dirty="0" smtClean="0"/>
          </a:p>
          <a:p>
            <a:pPr>
              <a:lnSpc>
                <a:spcPct val="80000"/>
              </a:lnSpc>
              <a:spcAft>
                <a:spcPct val="10000"/>
              </a:spcAft>
            </a:pPr>
            <a:r>
              <a:rPr lang="en-US" dirty="0" smtClean="0"/>
              <a:t>Notification </a:t>
            </a:r>
            <a:r>
              <a:rPr lang="en-US" dirty="0"/>
              <a:t>of sentinel </a:t>
            </a:r>
            <a:r>
              <a:rPr lang="en-US" dirty="0" smtClean="0"/>
              <a:t>events (events results in death or comma) </a:t>
            </a:r>
            <a:r>
              <a:rPr lang="en-US" dirty="0"/>
              <a:t>related to </a:t>
            </a:r>
            <a:r>
              <a:rPr lang="en-US" dirty="0" smtClean="0"/>
              <a:t>diagnosis </a:t>
            </a:r>
            <a:r>
              <a:rPr lang="en-US" dirty="0"/>
              <a:t>of public health concerns </a:t>
            </a:r>
          </a:p>
          <a:p>
            <a:pPr>
              <a:lnSpc>
                <a:spcPct val="80000"/>
              </a:lnSpc>
              <a:spcAft>
                <a:spcPct val="10000"/>
              </a:spcAft>
            </a:pPr>
            <a:r>
              <a:rPr lang="en-US" dirty="0" smtClean="0"/>
              <a:t>Notification </a:t>
            </a:r>
            <a:r>
              <a:rPr lang="en-US" dirty="0"/>
              <a:t>of </a:t>
            </a:r>
            <a:r>
              <a:rPr lang="en-US" dirty="0" smtClean="0"/>
              <a:t>medical events which </a:t>
            </a:r>
            <a:r>
              <a:rPr lang="en-US" dirty="0" smtClean="0"/>
              <a:t>are</a:t>
            </a:r>
            <a:r>
              <a:rPr lang="en-US" dirty="0" smtClean="0"/>
              <a:t> </a:t>
            </a:r>
            <a:r>
              <a:rPr lang="en-US" dirty="0"/>
              <a:t>as precursors of </a:t>
            </a:r>
            <a:r>
              <a:rPr lang="en-US" dirty="0" smtClean="0"/>
              <a:t>outbreaks</a:t>
            </a:r>
          </a:p>
          <a:p>
            <a:pPr>
              <a:lnSpc>
                <a:spcPct val="80000"/>
              </a:lnSpc>
              <a:spcAft>
                <a:spcPct val="10000"/>
              </a:spcAft>
            </a:pPr>
            <a:r>
              <a:rPr lang="en-US" dirty="0" smtClean="0"/>
              <a:t>Communicate medical data across the network in response to outbreaks</a:t>
            </a:r>
            <a:endParaRPr lang="en-US" dirty="0"/>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14</a:t>
            </a:fld>
            <a:endParaRPr lang="nl-BE"/>
          </a:p>
        </p:txBody>
      </p:sp>
      <p:sp>
        <p:nvSpPr>
          <p:cNvPr id="5" name="Title 4"/>
          <p:cNvSpPr>
            <a:spLocks noGrp="1"/>
          </p:cNvSpPr>
          <p:nvPr>
            <p:ph type="title"/>
          </p:nvPr>
        </p:nvSpPr>
        <p:spPr/>
        <p:txBody>
          <a:bodyPr/>
          <a:lstStyle/>
          <a:p>
            <a:r>
              <a:rPr lang="en-US" dirty="0" smtClean="0"/>
              <a:t>HCN in Public Health Alert</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17536542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Things in the IBM Redbooks</a:t>
            </a:r>
          </a:p>
          <a:p>
            <a:r>
              <a:rPr lang="en-US" dirty="0" smtClean="0"/>
              <a:t>IGNORE the privacy levels that has been defined in Chapter 1.3</a:t>
            </a:r>
          </a:p>
          <a:p>
            <a:r>
              <a:rPr lang="en-US" dirty="0" smtClean="0"/>
              <a:t>Chapter 6 gives you some ideas how IBM has implemented this technology on their setting</a:t>
            </a:r>
          </a:p>
          <a:p>
            <a:pPr lvl="1"/>
            <a:r>
              <a:rPr lang="en-US" dirty="0" smtClean="0"/>
              <a:t>Comply with HIPAA</a:t>
            </a:r>
            <a:endParaRPr lang="en-US" dirty="0"/>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15</a:t>
            </a:fld>
            <a:endParaRPr lang="nl-BE"/>
          </a:p>
        </p:txBody>
      </p:sp>
      <p:sp>
        <p:nvSpPr>
          <p:cNvPr id="5" name="Title 4"/>
          <p:cNvSpPr>
            <a:spLocks noGrp="1"/>
          </p:cNvSpPr>
          <p:nvPr>
            <p:ph type="title"/>
          </p:nvPr>
        </p:nvSpPr>
        <p:spPr/>
        <p:txBody>
          <a:bodyPr/>
          <a:lstStyle/>
          <a:p>
            <a:r>
              <a:rPr lang="en-US" dirty="0" smtClean="0"/>
              <a:t>Information Security and Privacy</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64300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sz="2000" dirty="0" smtClean="0"/>
              <a:t>[from </a:t>
            </a:r>
            <a:r>
              <a:rPr lang="en-US" sz="2000" dirty="0" err="1" smtClean="0"/>
              <a:t>wikipedia</a:t>
            </a:r>
            <a:r>
              <a:rPr lang="en-US" sz="2000" dirty="0" smtClean="0"/>
              <a:t>]</a:t>
            </a:r>
          </a:p>
          <a:p>
            <a:r>
              <a:rPr lang="en-US" b="1" dirty="0" smtClean="0"/>
              <a:t>Information Security </a:t>
            </a:r>
            <a:r>
              <a:rPr lang="en-US" dirty="0"/>
              <a:t>is defined as protecting </a:t>
            </a:r>
            <a:r>
              <a:rPr lang="en-US" i="1" dirty="0"/>
              <a:t>confidentiality</a:t>
            </a:r>
            <a:r>
              <a:rPr lang="en-US" dirty="0"/>
              <a:t>, </a:t>
            </a:r>
            <a:r>
              <a:rPr lang="en-US" i="1" dirty="0"/>
              <a:t>integrity</a:t>
            </a:r>
            <a:r>
              <a:rPr lang="en-US" dirty="0"/>
              <a:t>, </a:t>
            </a:r>
            <a:r>
              <a:rPr lang="en-US" i="1" dirty="0"/>
              <a:t>availability</a:t>
            </a:r>
            <a:r>
              <a:rPr lang="en-US" dirty="0"/>
              <a:t> of information. It also includes  </a:t>
            </a:r>
            <a:r>
              <a:rPr lang="en-US" dirty="0" smtClean="0"/>
              <a:t>protecting </a:t>
            </a:r>
            <a:r>
              <a:rPr lang="en-US" dirty="0"/>
              <a:t>information and information systems from unauthorized access, use, disclosure, disruption, modification, perusal, inspection, recording or destruction and </a:t>
            </a:r>
            <a:r>
              <a:rPr lang="en-US" i="1" dirty="0"/>
              <a:t>non-</a:t>
            </a:r>
            <a:r>
              <a:rPr lang="en-US" i="1" dirty="0" smtClean="0"/>
              <a:t>repudiation</a:t>
            </a:r>
          </a:p>
          <a:p>
            <a:r>
              <a:rPr lang="en-US" b="1" dirty="0" smtClean="0"/>
              <a:t>Information </a:t>
            </a:r>
            <a:r>
              <a:rPr lang="en-US" b="1" dirty="0"/>
              <a:t>Privacy </a:t>
            </a:r>
            <a:r>
              <a:rPr lang="en-US" dirty="0"/>
              <a:t>is defined as managing the collection and dissemination of </a:t>
            </a:r>
            <a:r>
              <a:rPr lang="en-US" i="1" dirty="0"/>
              <a:t>personal identifiable </a:t>
            </a:r>
            <a:r>
              <a:rPr lang="en-US" i="1" dirty="0" smtClean="0"/>
              <a:t>information</a:t>
            </a:r>
            <a:endParaRPr lang="en-US" i="1" dirty="0"/>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16</a:t>
            </a:fld>
            <a:endParaRPr lang="nl-BE"/>
          </a:p>
        </p:txBody>
      </p:sp>
      <p:sp>
        <p:nvSpPr>
          <p:cNvPr id="5" name="Title 4"/>
          <p:cNvSpPr>
            <a:spLocks noGrp="1"/>
          </p:cNvSpPr>
          <p:nvPr>
            <p:ph type="title"/>
          </p:nvPr>
        </p:nvSpPr>
        <p:spPr/>
        <p:txBody>
          <a:bodyPr/>
          <a:lstStyle/>
          <a:p>
            <a:r>
              <a:rPr lang="en-US" dirty="0" smtClean="0"/>
              <a:t>Information Security and Privacy (cont.)</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392142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riskiest THREAT to the information security and privacy in the context of “Public Health Alert”</a:t>
            </a:r>
          </a:p>
          <a:p>
            <a:r>
              <a:rPr lang="en-US" dirty="0" smtClean="0"/>
              <a:t>WHAT and HOW to ensure that HCN protecting the information security and privacy</a:t>
            </a:r>
          </a:p>
          <a:p>
            <a:pPr lvl="1"/>
            <a:r>
              <a:rPr lang="en-US" dirty="0" smtClean="0"/>
              <a:t>Especially medical records of a patient or a class of patients</a:t>
            </a:r>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17</a:t>
            </a:fld>
            <a:endParaRPr lang="nl-BE"/>
          </a:p>
        </p:txBody>
      </p:sp>
      <p:sp>
        <p:nvSpPr>
          <p:cNvPr id="5" name="Title 4"/>
          <p:cNvSpPr>
            <a:spLocks noGrp="1"/>
          </p:cNvSpPr>
          <p:nvPr>
            <p:ph type="title"/>
          </p:nvPr>
        </p:nvSpPr>
        <p:spPr/>
        <p:txBody>
          <a:bodyPr/>
          <a:lstStyle/>
          <a:p>
            <a:r>
              <a:rPr lang="en-US" dirty="0" smtClean="0"/>
              <a:t>Information Security Concerns</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42963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Learn some security methods and </a:t>
            </a:r>
          </a:p>
          <a:p>
            <a:r>
              <a:rPr lang="en-US" dirty="0" smtClean="0"/>
              <a:t>Try to apply the method to analyze and design several security methods to protect the information security and privacy of HCN in the context of “Public Health Alert”</a:t>
            </a:r>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18</a:t>
            </a:fld>
            <a:endParaRPr lang="nl-BE"/>
          </a:p>
        </p:txBody>
      </p:sp>
      <p:sp>
        <p:nvSpPr>
          <p:cNvPr id="5" name="Title 4"/>
          <p:cNvSpPr>
            <a:spLocks noGrp="1"/>
          </p:cNvSpPr>
          <p:nvPr>
            <p:ph type="title"/>
          </p:nvPr>
        </p:nvSpPr>
        <p:spPr/>
        <p:txBody>
          <a:bodyPr/>
          <a:lstStyle/>
          <a:p>
            <a:r>
              <a:rPr lang="en-US" dirty="0" smtClean="0"/>
              <a:t>What to do for TODAY</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2255330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7" name="Text Placeholder 6"/>
          <p:cNvSpPr>
            <a:spLocks noGrp="1"/>
          </p:cNvSpPr>
          <p:nvPr>
            <p:ph type="body" idx="1"/>
          </p:nvPr>
        </p:nvSpPr>
        <p:spPr/>
        <p:txBody>
          <a:bodyPr/>
          <a:lstStyle/>
          <a:p>
            <a:r>
              <a:rPr lang="en-US" dirty="0" smtClean="0">
                <a:solidFill>
                  <a:schemeClr val="bg1"/>
                </a:solidFill>
              </a:rPr>
              <a:t>Question?</a:t>
            </a:r>
            <a:endParaRPr lang="en-US" dirty="0">
              <a:solidFill>
                <a:schemeClr val="bg1"/>
              </a:solidFill>
            </a:endParaRPr>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19</a:t>
            </a:fld>
            <a:endParaRPr lang="nl-BE"/>
          </a:p>
        </p:txBody>
      </p:sp>
      <p:sp>
        <p:nvSpPr>
          <p:cNvPr id="2" name="Date Placeholder 1"/>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2419975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cap="none" dirty="0" smtClean="0"/>
              <a:t>This scenario is adapted from the IBM case </a:t>
            </a:r>
            <a:r>
              <a:rPr lang="en-US" sz="2400" cap="none" dirty="0"/>
              <a:t>study</a:t>
            </a:r>
            <a:br>
              <a:rPr lang="en-US" sz="2400" cap="none" dirty="0"/>
            </a:br>
            <a:r>
              <a:rPr lang="en-US" sz="1400" cap="none" dirty="0" smtClean="0"/>
              <a:t>Redbooks - Healthcare </a:t>
            </a:r>
            <a:r>
              <a:rPr lang="en-US" sz="1400" cap="none" dirty="0"/>
              <a:t>Collaborative Network Solution Planning and </a:t>
            </a:r>
            <a:r>
              <a:rPr lang="en-US" sz="1400" cap="none" dirty="0" smtClean="0"/>
              <a:t>Implementation</a:t>
            </a:r>
            <a:r>
              <a:rPr lang="en-US" sz="1400" cap="none" dirty="0"/>
              <a:t/>
            </a:r>
            <a:br>
              <a:rPr lang="en-US" sz="1400" cap="none" dirty="0"/>
            </a:br>
            <a:r>
              <a:rPr lang="en-US" sz="1400" cap="none" dirty="0"/>
              <a:t>http://</a:t>
            </a:r>
            <a:r>
              <a:rPr lang="en-US" sz="1400" cap="none" dirty="0" err="1"/>
              <a:t>www.redbooks.ibm.com</a:t>
            </a:r>
            <a:r>
              <a:rPr lang="en-US" sz="1400" cap="none" dirty="0"/>
              <a:t>/abstracts/sg246779.html</a:t>
            </a:r>
            <a:endParaRPr lang="en-US" sz="2400" cap="none" dirty="0"/>
          </a:p>
        </p:txBody>
      </p:sp>
      <p:sp>
        <p:nvSpPr>
          <p:cNvPr id="9" name="Text Placeholder 8"/>
          <p:cNvSpPr>
            <a:spLocks noGrp="1"/>
          </p:cNvSpPr>
          <p:nvPr>
            <p:ph type="body" idx="1"/>
          </p:nvPr>
        </p:nvSpPr>
        <p:spPr>
          <a:xfrm>
            <a:off x="722313" y="3501008"/>
            <a:ext cx="7772400" cy="1507976"/>
          </a:xfrm>
        </p:spPr>
        <p:txBody>
          <a:bodyPr/>
          <a:lstStyle/>
          <a:p>
            <a:endParaRPr lang="en-US" dirty="0" smtClean="0">
              <a:solidFill>
                <a:schemeClr val="bg2">
                  <a:lumMod val="75000"/>
                </a:schemeClr>
              </a:solidFill>
            </a:endParaRPr>
          </a:p>
          <a:p>
            <a:endParaRPr lang="en-US" dirty="0">
              <a:solidFill>
                <a:schemeClr val="bg2">
                  <a:lumMod val="75000"/>
                </a:schemeClr>
              </a:solidFill>
            </a:endParaRPr>
          </a:p>
          <a:p>
            <a:endParaRPr lang="en-US" dirty="0">
              <a:solidFill>
                <a:schemeClr val="bg2">
                  <a:lumMod val="75000"/>
                </a:schemeClr>
              </a:solidFill>
            </a:endParaRPr>
          </a:p>
        </p:txBody>
      </p:sp>
      <p:sp>
        <p:nvSpPr>
          <p:cNvPr id="3" name="Footer Placeholder 2"/>
          <p:cNvSpPr>
            <a:spLocks noGrp="1"/>
          </p:cNvSpPr>
          <p:nvPr>
            <p:ph type="ftr" sz="quarter" idx="11"/>
          </p:nvPr>
        </p:nvSpPr>
        <p:spPr/>
        <p:txBody>
          <a:bodyPr/>
          <a:lstStyle/>
          <a:p>
            <a:pPr>
              <a:defRPr/>
            </a:pPr>
            <a:r>
              <a:rPr lang="tr-TR" dirty="0" err="1" smtClean="0"/>
              <a:t>eRISE</a:t>
            </a:r>
            <a:r>
              <a:rPr lang="tr-TR" dirty="0" smtClean="0"/>
              <a:t> 2011 - </a:t>
            </a:r>
            <a:r>
              <a:rPr lang="tr-TR" dirty="0" err="1" smtClean="0"/>
              <a:t>Yudis</a:t>
            </a:r>
            <a:r>
              <a:rPr lang="tr-TR" dirty="0" smtClean="0"/>
              <a:t>(c)</a:t>
            </a:r>
            <a:endParaRPr lang="nl-BE" dirty="0"/>
          </a:p>
        </p:txBody>
      </p:sp>
      <p:sp>
        <p:nvSpPr>
          <p:cNvPr id="4" name="Slide Number Placeholder 3"/>
          <p:cNvSpPr>
            <a:spLocks noGrp="1"/>
          </p:cNvSpPr>
          <p:nvPr>
            <p:ph type="sldNum" sz="quarter" idx="12"/>
          </p:nvPr>
        </p:nvSpPr>
        <p:spPr/>
        <p:txBody>
          <a:bodyPr/>
          <a:lstStyle/>
          <a:p>
            <a:fld id="{7F97ACEB-4716-9B42-9F96-D9BC5FC71C9A}" type="slidenum">
              <a:rPr lang="nl-BE" smtClean="0"/>
              <a:pPr/>
              <a:t>2</a:t>
            </a:fld>
            <a:endParaRPr lang="nl-BE"/>
          </a:p>
        </p:txBody>
      </p:sp>
      <p:sp>
        <p:nvSpPr>
          <p:cNvPr id="2" name="Date Placeholder 1"/>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50661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tr-TR" smtClean="0"/>
              <a:t>eRISE 2011 - Yudis(c)</a:t>
            </a:r>
            <a:endParaRPr lang="nl-BE"/>
          </a:p>
        </p:txBody>
      </p:sp>
      <p:sp>
        <p:nvSpPr>
          <p:cNvPr id="5" name="Slide Number Placeholder 4"/>
          <p:cNvSpPr>
            <a:spLocks noGrp="1"/>
          </p:cNvSpPr>
          <p:nvPr>
            <p:ph type="sldNum" sz="quarter" idx="12"/>
          </p:nvPr>
        </p:nvSpPr>
        <p:spPr/>
        <p:txBody>
          <a:bodyPr/>
          <a:lstStyle/>
          <a:p>
            <a:fld id="{D3782C4E-233A-8C44-B1A9-7B8E166C6306}" type="slidenum">
              <a:rPr lang="nl-BE" smtClean="0"/>
              <a:pPr/>
              <a:t>20</a:t>
            </a:fld>
            <a:endParaRPr lang="nl-BE"/>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416117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Enables monitoring groups (e.g. Local health jurisdictions, FDA, CMS, CDC) to improve detection and response time for bio-surveillance, adverse drug reactions, quality of care, and disease outbreaks </a:t>
            </a:r>
          </a:p>
          <a:p>
            <a:r>
              <a:rPr lang="en-US" dirty="0"/>
              <a:t>Enables rapid ability to aggregate and share </a:t>
            </a:r>
            <a:r>
              <a:rPr lang="en-US" dirty="0" smtClean="0"/>
              <a:t>data</a:t>
            </a:r>
            <a:endParaRPr lang="en-US" dirty="0"/>
          </a:p>
          <a:p>
            <a:r>
              <a:rPr lang="en-US" dirty="0"/>
              <a:t>Enhances ability to judge quality of </a:t>
            </a:r>
            <a:r>
              <a:rPr lang="en-US" dirty="0" smtClean="0"/>
              <a:t>care</a:t>
            </a:r>
            <a:endParaRPr lang="en-US" dirty="0"/>
          </a:p>
          <a:p>
            <a:r>
              <a:rPr lang="en-US" dirty="0"/>
              <a:t>Facilitates and improves efficiency of mandatory reporting and collaboration with business </a:t>
            </a:r>
            <a:r>
              <a:rPr lang="en-US" dirty="0" smtClean="0"/>
              <a:t>partners</a:t>
            </a:r>
            <a:endParaRPr lang="en-US" dirty="0"/>
          </a:p>
          <a:p>
            <a:r>
              <a:rPr lang="en-US" dirty="0"/>
              <a:t>Provides a secure environment for clinical data transmission using SSL and the highest level of </a:t>
            </a:r>
            <a:r>
              <a:rPr lang="en-US" dirty="0" smtClean="0"/>
              <a:t>encryption</a:t>
            </a:r>
            <a:endParaRPr lang="en-US" dirty="0"/>
          </a:p>
          <a:p>
            <a:r>
              <a:rPr lang="en-US" dirty="0"/>
              <a:t>Leverages existing applications minimizing barriers to </a:t>
            </a:r>
            <a:r>
              <a:rPr lang="en-US" dirty="0" smtClean="0"/>
              <a:t>implementation</a:t>
            </a:r>
            <a:endParaRPr lang="en-US" dirty="0"/>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21</a:t>
            </a:fld>
            <a:endParaRPr lang="nl-BE"/>
          </a:p>
        </p:txBody>
      </p:sp>
      <p:sp>
        <p:nvSpPr>
          <p:cNvPr id="5" name="Title 4"/>
          <p:cNvSpPr>
            <a:spLocks noGrp="1"/>
          </p:cNvSpPr>
          <p:nvPr>
            <p:ph type="title"/>
          </p:nvPr>
        </p:nvSpPr>
        <p:spPr/>
        <p:txBody>
          <a:bodyPr/>
          <a:lstStyle/>
          <a:p>
            <a:r>
              <a:rPr lang="en-US" dirty="0" smtClean="0"/>
              <a:t>Summary of HCN</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31335339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42900" indent="-342900">
              <a:lnSpc>
                <a:spcPct val="55000"/>
              </a:lnSpc>
              <a:spcAft>
                <a:spcPct val="40000"/>
              </a:spcAft>
            </a:pPr>
            <a:r>
              <a:rPr lang="en-US" sz="1400" dirty="0"/>
              <a:t>Hospitals  - </a:t>
            </a:r>
            <a:r>
              <a:rPr lang="en-US" sz="1200" dirty="0"/>
              <a:t>Internal collaboration for</a:t>
            </a:r>
            <a:r>
              <a:rPr lang="en-US" sz="1400" dirty="0"/>
              <a:t>:</a:t>
            </a:r>
          </a:p>
          <a:p>
            <a:pPr lvl="1">
              <a:lnSpc>
                <a:spcPct val="55000"/>
              </a:lnSpc>
              <a:spcAft>
                <a:spcPct val="40000"/>
              </a:spcAft>
              <a:buFont typeface="Symbol" charset="0"/>
              <a:buBlip>
                <a:blip r:embed="rId2"/>
              </a:buBlip>
            </a:pPr>
            <a:r>
              <a:rPr lang="en-US" sz="1200" dirty="0"/>
              <a:t>Research/ Outcomes Analysis/ Quality Improvement Studies</a:t>
            </a:r>
          </a:p>
          <a:p>
            <a:pPr lvl="1">
              <a:lnSpc>
                <a:spcPct val="55000"/>
              </a:lnSpc>
              <a:spcAft>
                <a:spcPct val="40000"/>
              </a:spcAft>
              <a:buFont typeface="Symbol" charset="0"/>
              <a:buBlip>
                <a:blip r:embed="rId2"/>
              </a:buBlip>
            </a:pPr>
            <a:r>
              <a:rPr lang="en-US" sz="1200" dirty="0"/>
              <a:t>Adverse Event </a:t>
            </a:r>
            <a:r>
              <a:rPr lang="en-US" sz="1200" dirty="0" smtClean="0"/>
              <a:t>Detections</a:t>
            </a:r>
            <a:endParaRPr lang="en-US" sz="1200" dirty="0"/>
          </a:p>
          <a:p>
            <a:pPr marL="342900" indent="-342900">
              <a:lnSpc>
                <a:spcPct val="55000"/>
              </a:lnSpc>
              <a:spcAft>
                <a:spcPct val="40000"/>
              </a:spcAft>
            </a:pPr>
            <a:r>
              <a:rPr lang="en-US" sz="1400" dirty="0"/>
              <a:t>Hospitals and Payers</a:t>
            </a:r>
          </a:p>
          <a:p>
            <a:pPr lvl="1">
              <a:lnSpc>
                <a:spcPct val="55000"/>
              </a:lnSpc>
              <a:spcAft>
                <a:spcPct val="40000"/>
              </a:spcAft>
              <a:buFont typeface="Symbol" charset="0"/>
              <a:buBlip>
                <a:blip r:embed="rId2"/>
              </a:buBlip>
            </a:pPr>
            <a:r>
              <a:rPr lang="en-US" sz="1200" dirty="0"/>
              <a:t>Improved coordination for case management</a:t>
            </a:r>
          </a:p>
          <a:p>
            <a:pPr lvl="1">
              <a:lnSpc>
                <a:spcPct val="55000"/>
              </a:lnSpc>
              <a:spcAft>
                <a:spcPct val="40000"/>
              </a:spcAft>
              <a:buFont typeface="Symbol" charset="0"/>
              <a:buBlip>
                <a:blip r:embed="rId2"/>
              </a:buBlip>
            </a:pPr>
            <a:r>
              <a:rPr lang="en-US" sz="1200" dirty="0"/>
              <a:t>Improved identification of disease management candidates</a:t>
            </a:r>
          </a:p>
          <a:p>
            <a:pPr lvl="1">
              <a:lnSpc>
                <a:spcPct val="55000"/>
              </a:lnSpc>
              <a:spcAft>
                <a:spcPct val="40000"/>
              </a:spcAft>
              <a:buFont typeface="Symbol" charset="0"/>
              <a:buBlip>
                <a:blip r:embed="rId2"/>
              </a:buBlip>
            </a:pPr>
            <a:r>
              <a:rPr lang="en-US" sz="1200" dirty="0"/>
              <a:t>Support for quality incentive </a:t>
            </a:r>
            <a:r>
              <a:rPr lang="en-US" sz="1200" dirty="0" smtClean="0"/>
              <a:t>programs</a:t>
            </a:r>
            <a:endParaRPr lang="en-US" sz="1400" dirty="0"/>
          </a:p>
          <a:p>
            <a:pPr marL="342900" indent="-342900">
              <a:lnSpc>
                <a:spcPct val="55000"/>
              </a:lnSpc>
              <a:spcAft>
                <a:spcPct val="40000"/>
              </a:spcAft>
            </a:pPr>
            <a:r>
              <a:rPr lang="en-US" sz="1400" dirty="0"/>
              <a:t>Hospitals and Pharmaceutical Researchers</a:t>
            </a:r>
          </a:p>
          <a:p>
            <a:pPr lvl="1">
              <a:lnSpc>
                <a:spcPct val="55000"/>
              </a:lnSpc>
              <a:spcAft>
                <a:spcPct val="40000"/>
              </a:spcAft>
              <a:buFont typeface="Symbol" charset="0"/>
              <a:buBlip>
                <a:blip r:embed="rId2"/>
              </a:buBlip>
            </a:pPr>
            <a:r>
              <a:rPr lang="en-US" sz="1200" dirty="0"/>
              <a:t>Identification of candidates for clinical trials</a:t>
            </a:r>
          </a:p>
          <a:p>
            <a:pPr lvl="1">
              <a:lnSpc>
                <a:spcPct val="55000"/>
              </a:lnSpc>
              <a:spcAft>
                <a:spcPct val="40000"/>
              </a:spcAft>
              <a:buFont typeface="Symbol" charset="0"/>
              <a:buBlip>
                <a:blip r:embed="rId2"/>
              </a:buBlip>
            </a:pPr>
            <a:r>
              <a:rPr lang="en-US" sz="1200" dirty="0"/>
              <a:t>Post market population analysis </a:t>
            </a:r>
          </a:p>
          <a:p>
            <a:pPr lvl="1">
              <a:lnSpc>
                <a:spcPct val="55000"/>
              </a:lnSpc>
              <a:spcAft>
                <a:spcPct val="40000"/>
              </a:spcAft>
              <a:buFont typeface="Symbol" charset="0"/>
              <a:buBlip>
                <a:blip r:embed="rId2"/>
              </a:buBlip>
            </a:pPr>
            <a:r>
              <a:rPr lang="en-US" sz="1200" dirty="0"/>
              <a:t>Compliance observation for outcomes </a:t>
            </a:r>
            <a:r>
              <a:rPr lang="en-US" sz="1200" dirty="0" smtClean="0"/>
              <a:t>analysis</a:t>
            </a:r>
            <a:endParaRPr lang="en-US" sz="1200" dirty="0"/>
          </a:p>
          <a:p>
            <a:pPr marL="342900" indent="-342900">
              <a:lnSpc>
                <a:spcPct val="55000"/>
              </a:lnSpc>
              <a:spcAft>
                <a:spcPct val="40000"/>
              </a:spcAft>
            </a:pPr>
            <a:r>
              <a:rPr lang="en-US" sz="1400" dirty="0"/>
              <a:t>States (and Local)  - </a:t>
            </a:r>
            <a:r>
              <a:rPr lang="en-US" sz="1200" dirty="0"/>
              <a:t>Public Health Reporting</a:t>
            </a:r>
            <a:endParaRPr lang="en-US" sz="1400" dirty="0"/>
          </a:p>
          <a:p>
            <a:pPr lvl="1">
              <a:lnSpc>
                <a:spcPct val="55000"/>
              </a:lnSpc>
              <a:spcAft>
                <a:spcPct val="40000"/>
              </a:spcAft>
              <a:buFont typeface="Symbol" charset="0"/>
              <a:buBlip>
                <a:blip r:embed="rId2"/>
              </a:buBlip>
            </a:pPr>
            <a:r>
              <a:rPr lang="en-US" sz="1200" dirty="0"/>
              <a:t>Bio-surveillance/ Situational awareness</a:t>
            </a:r>
          </a:p>
          <a:p>
            <a:pPr lvl="1">
              <a:lnSpc>
                <a:spcPct val="55000"/>
              </a:lnSpc>
              <a:spcAft>
                <a:spcPct val="40000"/>
              </a:spcAft>
              <a:buFont typeface="Symbol" charset="0"/>
              <a:buBlip>
                <a:blip r:embed="rId2"/>
              </a:buBlip>
            </a:pPr>
            <a:r>
              <a:rPr lang="en-US" sz="1200" dirty="0"/>
              <a:t>Health/disease management program candidate evaluation, outcomes analysis and resource planning</a:t>
            </a:r>
          </a:p>
          <a:p>
            <a:pPr lvl="1">
              <a:lnSpc>
                <a:spcPct val="55000"/>
              </a:lnSpc>
              <a:spcAft>
                <a:spcPct val="40000"/>
              </a:spcAft>
              <a:buFont typeface="Symbol" charset="0"/>
              <a:buBlip>
                <a:blip r:embed="rId2"/>
              </a:buBlip>
            </a:pPr>
            <a:r>
              <a:rPr lang="en-US" sz="1200" dirty="0"/>
              <a:t>Population </a:t>
            </a:r>
            <a:r>
              <a:rPr lang="en-US" sz="1200" dirty="0" smtClean="0"/>
              <a:t>monitoring</a:t>
            </a:r>
            <a:endParaRPr lang="en-US" sz="1200" dirty="0"/>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22</a:t>
            </a:fld>
            <a:endParaRPr lang="nl-BE"/>
          </a:p>
        </p:txBody>
      </p:sp>
      <p:sp>
        <p:nvSpPr>
          <p:cNvPr id="5" name="Title 4"/>
          <p:cNvSpPr>
            <a:spLocks noGrp="1"/>
          </p:cNvSpPr>
          <p:nvPr>
            <p:ph type="title"/>
          </p:nvPr>
        </p:nvSpPr>
        <p:spPr/>
        <p:txBody>
          <a:bodyPr/>
          <a:lstStyle/>
          <a:p>
            <a:r>
              <a:rPr lang="en-US" dirty="0" smtClean="0"/>
              <a:t>HCN in Multi-Stakeholder Context</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1630306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Rectangle 3"/>
          <p:cNvSpPr>
            <a:spLocks noGrp="1" noChangeArrowheads="1"/>
          </p:cNvSpPr>
          <p:nvPr>
            <p:ph idx="1"/>
          </p:nvPr>
        </p:nvSpPr>
        <p:spPr/>
        <p:txBody>
          <a:bodyPr/>
          <a:lstStyle/>
          <a:p>
            <a:pPr>
              <a:lnSpc>
                <a:spcPct val="80000"/>
              </a:lnSpc>
              <a:spcAft>
                <a:spcPct val="10000"/>
              </a:spcAft>
              <a:buFont typeface="Webdings" charset="0"/>
              <a:buNone/>
            </a:pPr>
            <a:r>
              <a:rPr lang="en-US" sz="1400" b="1" u="sng" dirty="0"/>
              <a:t>Clinical Data Repository Population (EHR)</a:t>
            </a:r>
          </a:p>
          <a:p>
            <a:pPr>
              <a:lnSpc>
                <a:spcPct val="80000"/>
              </a:lnSpc>
              <a:spcAft>
                <a:spcPct val="10000"/>
              </a:spcAft>
            </a:pPr>
            <a:r>
              <a:rPr lang="en-US" sz="1400" dirty="0"/>
              <a:t>Aggregate electronic health records from multiple sources for patient care </a:t>
            </a:r>
          </a:p>
          <a:p>
            <a:pPr>
              <a:lnSpc>
                <a:spcPct val="80000"/>
              </a:lnSpc>
              <a:spcAft>
                <a:spcPct val="10000"/>
              </a:spcAft>
            </a:pPr>
            <a:r>
              <a:rPr lang="en-US" sz="1400" dirty="0"/>
              <a:t>For intelligent data warehouse </a:t>
            </a:r>
            <a:r>
              <a:rPr lang="en-US" sz="1400" dirty="0" smtClean="0"/>
              <a:t>population</a:t>
            </a:r>
            <a:endParaRPr lang="en-US" sz="1400" dirty="0"/>
          </a:p>
          <a:p>
            <a:pPr>
              <a:lnSpc>
                <a:spcPct val="80000"/>
              </a:lnSpc>
              <a:spcAft>
                <a:spcPct val="10000"/>
              </a:spcAft>
              <a:buFont typeface="Webdings" charset="0"/>
              <a:buNone/>
            </a:pPr>
            <a:r>
              <a:rPr lang="en-US" sz="1400" b="1" u="sng" dirty="0"/>
              <a:t>Quality of Care Analysis</a:t>
            </a:r>
          </a:p>
          <a:p>
            <a:pPr>
              <a:lnSpc>
                <a:spcPct val="80000"/>
              </a:lnSpc>
              <a:spcAft>
                <a:spcPct val="10000"/>
              </a:spcAft>
            </a:pPr>
            <a:r>
              <a:rPr lang="en-US" sz="1400" dirty="0"/>
              <a:t>Prompt identification/notification of patients for whom care departs from established care paths  </a:t>
            </a:r>
          </a:p>
          <a:p>
            <a:pPr>
              <a:lnSpc>
                <a:spcPct val="80000"/>
              </a:lnSpc>
              <a:spcAft>
                <a:spcPct val="10000"/>
              </a:spcAft>
            </a:pPr>
            <a:r>
              <a:rPr lang="en-US" sz="1400" dirty="0"/>
              <a:t>Development of best practice guidelines for specific patient populations facilitated through easier aggregation and analysis of outcomes across disparate systems</a:t>
            </a:r>
          </a:p>
          <a:p>
            <a:pPr>
              <a:lnSpc>
                <a:spcPct val="80000"/>
              </a:lnSpc>
              <a:spcAft>
                <a:spcPct val="10000"/>
              </a:spcAft>
            </a:pPr>
            <a:r>
              <a:rPr lang="en-US" sz="1400" dirty="0"/>
              <a:t>Evaluation of  the practices pattern for specific patient population to support outcomes </a:t>
            </a:r>
            <a:r>
              <a:rPr lang="en-US" sz="1400" dirty="0" smtClean="0"/>
              <a:t>assessments</a:t>
            </a:r>
            <a:endParaRPr lang="en-US" sz="1200" b="1" u="sng" dirty="0"/>
          </a:p>
          <a:p>
            <a:pPr>
              <a:lnSpc>
                <a:spcPct val="80000"/>
              </a:lnSpc>
              <a:spcAft>
                <a:spcPct val="10000"/>
              </a:spcAft>
              <a:buFont typeface="Webdings" charset="0"/>
              <a:buNone/>
            </a:pPr>
            <a:r>
              <a:rPr lang="en-US" sz="1400" b="1" u="sng" dirty="0"/>
              <a:t>Detection of Adverse Drug Events</a:t>
            </a:r>
          </a:p>
          <a:p>
            <a:pPr>
              <a:lnSpc>
                <a:spcPct val="80000"/>
              </a:lnSpc>
              <a:spcAft>
                <a:spcPct val="10000"/>
              </a:spcAft>
            </a:pPr>
            <a:r>
              <a:rPr lang="en-US" sz="1400" dirty="0"/>
              <a:t>Evaluation of drug effects relative to outcome indicators like lab values</a:t>
            </a:r>
          </a:p>
          <a:p>
            <a:pPr lvl="1">
              <a:lnSpc>
                <a:spcPct val="80000"/>
              </a:lnSpc>
              <a:spcAft>
                <a:spcPct val="10000"/>
              </a:spcAft>
            </a:pPr>
            <a:r>
              <a:rPr lang="en-US" altLang="zh-CN" sz="1200" dirty="0">
                <a:ea typeface="SimSun" charset="0"/>
                <a:cs typeface="SimSun" charset="0"/>
              </a:rPr>
              <a:t>Patient with prescription for Coumadin exhibiting International Normalized Ratio (INR)/ </a:t>
            </a:r>
            <a:r>
              <a:rPr lang="en-US" altLang="zh-CN" sz="1200" dirty="0" err="1">
                <a:ea typeface="SimSun" charset="0"/>
                <a:cs typeface="SimSun" charset="0"/>
              </a:rPr>
              <a:t>Prothrombin</a:t>
            </a:r>
            <a:r>
              <a:rPr lang="en-US" altLang="zh-CN" sz="1200" dirty="0">
                <a:ea typeface="SimSun" charset="0"/>
                <a:cs typeface="SimSun" charset="0"/>
              </a:rPr>
              <a:t> Time lab result greater than 8</a:t>
            </a:r>
          </a:p>
          <a:p>
            <a:pPr>
              <a:lnSpc>
                <a:spcPct val="80000"/>
              </a:lnSpc>
              <a:spcAft>
                <a:spcPct val="10000"/>
              </a:spcAft>
            </a:pPr>
            <a:r>
              <a:rPr lang="en-US" altLang="zh-CN" sz="1400" dirty="0">
                <a:ea typeface="SimSun" charset="0"/>
                <a:cs typeface="SimSun" charset="0"/>
              </a:rPr>
              <a:t>Monitoring across larger populations for lower frequency adverse </a:t>
            </a:r>
            <a:r>
              <a:rPr lang="en-US" altLang="zh-CN" sz="1400" dirty="0" smtClean="0">
                <a:ea typeface="SimSun" charset="0"/>
                <a:cs typeface="SimSun" charset="0"/>
              </a:rPr>
              <a:t>events</a:t>
            </a:r>
            <a:endParaRPr lang="en-US" sz="1400" b="1" u="sng" dirty="0"/>
          </a:p>
        </p:txBody>
      </p:sp>
      <p:sp>
        <p:nvSpPr>
          <p:cNvPr id="414722" name="Rectangle 2"/>
          <p:cNvSpPr>
            <a:spLocks noGrp="1" noChangeArrowheads="1"/>
          </p:cNvSpPr>
          <p:nvPr>
            <p:ph type="title"/>
          </p:nvPr>
        </p:nvSpPr>
        <p:spPr/>
        <p:txBody>
          <a:bodyPr/>
          <a:lstStyle/>
          <a:p>
            <a:r>
              <a:rPr lang="en-US" sz="1800"/>
              <a:t>Specific examples of HCN in practice give a picture of how organizations can benefit</a:t>
            </a:r>
          </a:p>
        </p:txBody>
      </p:sp>
      <p:sp>
        <p:nvSpPr>
          <p:cNvPr id="2" name="Date Placeholder 1"/>
          <p:cNvSpPr>
            <a:spLocks noGrp="1"/>
          </p:cNvSpPr>
          <p:nvPr>
            <p:ph type="dt" sz="half" idx="10"/>
          </p:nvPr>
        </p:nvSpPr>
        <p:spPr/>
        <p:txBody>
          <a:bodyPr/>
          <a:lstStyle/>
          <a:p>
            <a:r>
              <a:rPr lang="en-US" smtClean="0"/>
              <a:t>May 13, 2011</a:t>
            </a:r>
            <a:endParaRPr lang="nl-BE"/>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23</a:t>
            </a:fld>
            <a:endParaRPr lang="nl-BE"/>
          </a:p>
        </p:txBody>
      </p:sp>
    </p:spTree>
    <p:extLst>
      <p:ext uri="{BB962C8B-B14F-4D97-AF65-F5344CB8AC3E}">
        <p14:creationId xmlns:p14="http://schemas.microsoft.com/office/powerpoint/2010/main" val="1589175958"/>
      </p:ext>
    </p:extLst>
  </p:cSld>
  <p:clrMapOvr>
    <a:masterClrMapping/>
  </p:clrMapOvr>
  <p:transition xmlns:p14="http://schemas.microsoft.com/office/powerpoint/2010/main" advClick="0" advTm="41000">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Challenge:</a:t>
            </a:r>
          </a:p>
          <a:p>
            <a:pPr lvl="1"/>
            <a:r>
              <a:rPr lang="en-US" dirty="0" smtClean="0"/>
              <a:t>Provide reliable and accessible patient medical records to improve patient health outcomes</a:t>
            </a:r>
          </a:p>
          <a:p>
            <a:pPr lvl="1"/>
            <a:r>
              <a:rPr lang="en-US" dirty="0" smtClean="0"/>
              <a:t>Involving many actors/organizations with various goals</a:t>
            </a:r>
          </a:p>
          <a:p>
            <a:pPr lvl="1"/>
            <a:r>
              <a:rPr lang="en-US" dirty="0" smtClean="0"/>
              <a:t>Effective </a:t>
            </a:r>
            <a:r>
              <a:rPr lang="en-US" dirty="0"/>
              <a:t>sharing of </a:t>
            </a:r>
            <a:r>
              <a:rPr lang="en-US" dirty="0" smtClean="0"/>
              <a:t> information </a:t>
            </a:r>
            <a:r>
              <a:rPr lang="en-US" dirty="0"/>
              <a:t>to allow them to develop a </a:t>
            </a:r>
            <a:r>
              <a:rPr lang="en-US" dirty="0" smtClean="0"/>
              <a:t>care </a:t>
            </a:r>
            <a:r>
              <a:rPr lang="en-US" dirty="0"/>
              <a:t>management system that </a:t>
            </a:r>
            <a:r>
              <a:rPr lang="en-US"/>
              <a:t>effectively </a:t>
            </a:r>
            <a:r>
              <a:rPr lang="en-US" smtClean="0"/>
              <a:t>manages </a:t>
            </a:r>
            <a:r>
              <a:rPr lang="en-US" dirty="0"/>
              <a:t>treatment plans and delivers </a:t>
            </a:r>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B9D39982-B608-444E-BDD5-048A5BD5D880}" type="slidenum">
              <a:rPr lang="nl-BE" smtClean="0"/>
              <a:pPr/>
              <a:t>3</a:t>
            </a:fld>
            <a:endParaRPr lang="nl-BE"/>
          </a:p>
        </p:txBody>
      </p:sp>
      <p:sp>
        <p:nvSpPr>
          <p:cNvPr id="5" name="Title 4"/>
          <p:cNvSpPr>
            <a:spLocks noGrp="1"/>
          </p:cNvSpPr>
          <p:nvPr>
            <p:ph type="title"/>
          </p:nvPr>
        </p:nvSpPr>
        <p:spPr/>
        <p:txBody>
          <a:bodyPr/>
          <a:lstStyle/>
          <a:p>
            <a:r>
              <a:rPr lang="en-US" smtClean="0"/>
              <a:t>Healthcare</a:t>
            </a:r>
            <a:endParaRPr lang="en-US" dirty="0"/>
          </a:p>
        </p:txBody>
      </p:sp>
      <p:sp>
        <p:nvSpPr>
          <p:cNvPr id="2" name="Date Placeholder 1"/>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423774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We have no </a:t>
            </a:r>
            <a:r>
              <a:rPr lang="en-US" dirty="0" smtClean="0"/>
              <a:t>monitoring </a:t>
            </a:r>
            <a:r>
              <a:rPr lang="en-US" dirty="0"/>
              <a:t>system to identify bio-terrorism in a timely manner, to identify potential epidemics at an early </a:t>
            </a:r>
            <a:r>
              <a:rPr lang="en-US" dirty="0" smtClean="0"/>
              <a:t>stage</a:t>
            </a:r>
          </a:p>
          <a:p>
            <a:r>
              <a:rPr lang="en-US" dirty="0"/>
              <a:t>Experts predict that another influenza pandemic is inevitable subsequent to three that occurred in the twentieth century:</a:t>
            </a:r>
          </a:p>
          <a:p>
            <a:r>
              <a:rPr lang="en-US" dirty="0" smtClean="0"/>
              <a:t>There are several health events that might affect a population</a:t>
            </a:r>
          </a:p>
          <a:p>
            <a:pPr lvl="1"/>
            <a:r>
              <a:rPr lang="en-US" dirty="0" smtClean="0"/>
              <a:t>Pandemic – e.g., Avian Flu, SARS</a:t>
            </a:r>
          </a:p>
          <a:p>
            <a:pPr lvl="1"/>
            <a:r>
              <a:rPr lang="en-US" dirty="0" smtClean="0"/>
              <a:t>Adverse Drug Event</a:t>
            </a:r>
            <a:endParaRPr lang="en-US" dirty="0"/>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4</a:t>
            </a:fld>
            <a:endParaRPr lang="nl-BE"/>
          </a:p>
        </p:txBody>
      </p:sp>
      <p:sp>
        <p:nvSpPr>
          <p:cNvPr id="5" name="Title 4"/>
          <p:cNvSpPr>
            <a:spLocks noGrp="1"/>
          </p:cNvSpPr>
          <p:nvPr>
            <p:ph type="title"/>
          </p:nvPr>
        </p:nvSpPr>
        <p:spPr/>
        <p:txBody>
          <a:bodyPr/>
          <a:lstStyle/>
          <a:p>
            <a:r>
              <a:rPr lang="en-US" dirty="0" smtClean="0"/>
              <a:t>Trends</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113462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5</a:t>
            </a:fld>
            <a:endParaRPr lang="nl-BE"/>
          </a:p>
        </p:txBody>
      </p:sp>
      <p:sp>
        <p:nvSpPr>
          <p:cNvPr id="5" name="Title 4"/>
          <p:cNvSpPr>
            <a:spLocks noGrp="1"/>
          </p:cNvSpPr>
          <p:nvPr>
            <p:ph type="title"/>
          </p:nvPr>
        </p:nvSpPr>
        <p:spPr/>
        <p:txBody>
          <a:bodyPr/>
          <a:lstStyle/>
          <a:p>
            <a:r>
              <a:rPr lang="en-US" dirty="0" smtClean="0"/>
              <a:t>Healthcare Record</a:t>
            </a:r>
            <a:endParaRPr lang="en-US" dirty="0"/>
          </a:p>
        </p:txBody>
      </p:sp>
      <p:pic>
        <p:nvPicPr>
          <p:cNvPr id="6" name="Content Placeholder 5"/>
          <p:cNvPicPr>
            <a:picLocks noGrp="1" noChangeAspect="1"/>
          </p:cNvPicPr>
          <p:nvPr>
            <p:ph idx="1"/>
          </p:nvPr>
        </p:nvPicPr>
        <p:blipFill rotWithShape="1">
          <a:blip r:embed="rId3"/>
          <a:srcRect l="506" r="831"/>
          <a:stretch/>
        </p:blipFill>
        <p:spPr>
          <a:xfrm>
            <a:off x="611560" y="1484784"/>
            <a:ext cx="8314267" cy="4781127"/>
          </a:xfrm>
        </p:spPr>
      </p:pic>
      <p:sp>
        <p:nvSpPr>
          <p:cNvPr id="7" name="Date Placeholder 6"/>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346705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Regional Healthcare Authority</a:t>
            </a:r>
          </a:p>
          <a:p>
            <a:pPr marL="457200" lvl="1" indent="0">
              <a:buNone/>
            </a:pPr>
            <a:r>
              <a:rPr lang="en-US" dirty="0" smtClean="0"/>
              <a:t>“We need to be able to monitor endemic diseases</a:t>
            </a:r>
            <a:r>
              <a:rPr lang="en-US" dirty="0"/>
              <a:t> </a:t>
            </a:r>
            <a:r>
              <a:rPr lang="en-US" dirty="0" smtClean="0"/>
              <a:t>within the region; and alert the citizens when there is an epidemic or a pandemic. Well coordinated actions are also required to monitor, control, and treated such events”</a:t>
            </a:r>
          </a:p>
          <a:p>
            <a:pPr marL="457200" lvl="1" indent="0">
              <a:buNone/>
            </a:pPr>
            <a:endParaRPr lang="en-US" dirty="0"/>
          </a:p>
          <a:p>
            <a:pPr marL="457200" lvl="1" indent="0">
              <a:buNone/>
            </a:pPr>
            <a:r>
              <a:rPr lang="en-US" dirty="0" smtClean="0">
                <a:sym typeface="Wingdings"/>
              </a:rPr>
              <a:t> </a:t>
            </a:r>
            <a:r>
              <a:rPr lang="en-US" sz="3200" dirty="0" smtClean="0">
                <a:solidFill>
                  <a:srgbClr val="FF0000"/>
                </a:solidFill>
                <a:sym typeface="Wingdings"/>
              </a:rPr>
              <a:t>Public Health Alert</a:t>
            </a:r>
            <a:endParaRPr lang="en-US" sz="3200" dirty="0">
              <a:solidFill>
                <a:srgbClr val="FF0000"/>
              </a:solidFill>
            </a:endParaRPr>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6</a:t>
            </a:fld>
            <a:endParaRPr lang="nl-BE"/>
          </a:p>
        </p:txBody>
      </p:sp>
      <p:sp>
        <p:nvSpPr>
          <p:cNvPr id="5" name="Title 4"/>
          <p:cNvSpPr>
            <a:spLocks noGrp="1"/>
          </p:cNvSpPr>
          <p:nvPr>
            <p:ph type="title"/>
          </p:nvPr>
        </p:nvSpPr>
        <p:spPr/>
        <p:txBody>
          <a:bodyPr/>
          <a:lstStyle/>
          <a:p>
            <a:r>
              <a:rPr lang="en-US" dirty="0" smtClean="0"/>
              <a:t>Story in </a:t>
            </a:r>
            <a:r>
              <a:rPr lang="en-US" dirty="0" err="1" smtClean="0"/>
              <a:t>CityVille</a:t>
            </a:r>
            <a:endParaRPr lang="en-US" dirty="0"/>
          </a:p>
        </p:txBody>
      </p:sp>
      <p:sp>
        <p:nvSpPr>
          <p:cNvPr id="94" name="Date Placeholder 93"/>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205008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7</a:t>
            </a:fld>
            <a:endParaRPr lang="nl-BE"/>
          </a:p>
        </p:txBody>
      </p:sp>
      <p:sp>
        <p:nvSpPr>
          <p:cNvPr id="5" name="Title 4"/>
          <p:cNvSpPr>
            <a:spLocks noGrp="1"/>
          </p:cNvSpPr>
          <p:nvPr>
            <p:ph type="title"/>
          </p:nvPr>
        </p:nvSpPr>
        <p:spPr/>
        <p:txBody>
          <a:bodyPr/>
          <a:lstStyle/>
          <a:p>
            <a:r>
              <a:rPr lang="en-US" dirty="0" smtClean="0"/>
              <a:t>Collaboration in </a:t>
            </a:r>
            <a:r>
              <a:rPr lang="en-US" dirty="0" smtClean="0"/>
              <a:t>Present Time</a:t>
            </a:r>
            <a:endParaRPr lang="en-US" dirty="0"/>
          </a:p>
        </p:txBody>
      </p:sp>
      <p:pic>
        <p:nvPicPr>
          <p:cNvPr id="12" name="Content Placeholder 11"/>
          <p:cNvPicPr>
            <a:picLocks noGrp="1" noChangeAspect="1"/>
          </p:cNvPicPr>
          <p:nvPr>
            <p:ph idx="1"/>
          </p:nvPr>
        </p:nvPicPr>
        <p:blipFill rotWithShape="1">
          <a:blip r:embed="rId2"/>
          <a:srcRect t="1936" b="2385"/>
          <a:stretch/>
        </p:blipFill>
        <p:spPr>
          <a:xfrm>
            <a:off x="1691680" y="1556793"/>
            <a:ext cx="5855369" cy="4536504"/>
          </a:xfrm>
        </p:spPr>
      </p:pic>
      <p:sp>
        <p:nvSpPr>
          <p:cNvPr id="2" name="Date Placeholder 1"/>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2113682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Complexity of interconnectivity</a:t>
            </a:r>
          </a:p>
          <a:p>
            <a:pPr lvl="1"/>
            <a:r>
              <a:rPr lang="en-US" dirty="0" smtClean="0">
                <a:sym typeface="Wingdings"/>
              </a:rPr>
              <a:t>increase the cost</a:t>
            </a:r>
          </a:p>
          <a:p>
            <a:pPr lvl="1"/>
            <a:r>
              <a:rPr lang="en-US" dirty="0">
                <a:sym typeface="Wingdings"/>
              </a:rPr>
              <a:t>s</a:t>
            </a:r>
            <a:r>
              <a:rPr lang="en-US" dirty="0" smtClean="0">
                <a:sym typeface="Wingdings"/>
              </a:rPr>
              <a:t>low setup for a new collaboration</a:t>
            </a:r>
            <a:endParaRPr lang="en-US" dirty="0" smtClean="0"/>
          </a:p>
          <a:p>
            <a:r>
              <a:rPr lang="en-US" dirty="0" smtClean="0"/>
              <a:t>Data interoperability across </a:t>
            </a:r>
            <a:r>
              <a:rPr lang="en-US" dirty="0" smtClean="0"/>
              <a:t>various healthcare organizations</a:t>
            </a:r>
          </a:p>
          <a:p>
            <a:r>
              <a:rPr lang="en-US" dirty="0" smtClean="0"/>
              <a:t>Integration of clinical data involving n-parties organizations</a:t>
            </a:r>
          </a:p>
          <a:p>
            <a:r>
              <a:rPr lang="en-US" u="sng" dirty="0"/>
              <a:t>Controlling Information Security and </a:t>
            </a:r>
            <a:r>
              <a:rPr lang="en-US" u="sng" dirty="0" smtClean="0"/>
              <a:t>Privacy</a:t>
            </a:r>
            <a:endParaRPr lang="en-US" u="sng" dirty="0"/>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8</a:t>
            </a:fld>
            <a:endParaRPr lang="nl-BE"/>
          </a:p>
        </p:txBody>
      </p:sp>
      <p:sp>
        <p:nvSpPr>
          <p:cNvPr id="5" name="Title 4"/>
          <p:cNvSpPr>
            <a:spLocks noGrp="1"/>
          </p:cNvSpPr>
          <p:nvPr>
            <p:ph type="title"/>
          </p:nvPr>
        </p:nvSpPr>
        <p:spPr/>
        <p:txBody>
          <a:bodyPr/>
          <a:lstStyle/>
          <a:p>
            <a:r>
              <a:rPr lang="en-US" dirty="0" smtClean="0"/>
              <a:t>Challenges</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38288696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Regional </a:t>
            </a:r>
            <a:r>
              <a:rPr lang="en-US" dirty="0"/>
              <a:t>h</a:t>
            </a:r>
            <a:r>
              <a:rPr lang="en-US" dirty="0" smtClean="0"/>
              <a:t>ealthcare authority decides to implement HCN</a:t>
            </a:r>
          </a:p>
          <a:p>
            <a:r>
              <a:rPr lang="en-US" dirty="0" smtClean="0"/>
              <a:t>Managed by the authority involving other organizations (e.g., healthcare providers, insurers, national agencies, independent labs)</a:t>
            </a:r>
          </a:p>
          <a:p>
            <a:r>
              <a:rPr lang="en-US" dirty="0" smtClean="0"/>
              <a:t>It is </a:t>
            </a:r>
            <a:r>
              <a:rPr lang="en-US" dirty="0"/>
              <a:t>setup to function as part of an </a:t>
            </a:r>
            <a:r>
              <a:rPr lang="en-US" dirty="0" smtClean="0"/>
              <a:t>Epidemic &amp; Pandemic (E&amp;P) </a:t>
            </a:r>
            <a:r>
              <a:rPr lang="en-US" dirty="0"/>
              <a:t>preparedness and response </a:t>
            </a:r>
            <a:r>
              <a:rPr lang="en-US" dirty="0" smtClean="0"/>
              <a:t>program</a:t>
            </a:r>
            <a:endParaRPr lang="en-US" dirty="0"/>
          </a:p>
        </p:txBody>
      </p:sp>
      <p:sp>
        <p:nvSpPr>
          <p:cNvPr id="3" name="Footer Placeholder 2"/>
          <p:cNvSpPr>
            <a:spLocks noGrp="1"/>
          </p:cNvSpPr>
          <p:nvPr>
            <p:ph type="ftr" sz="quarter" idx="11"/>
          </p:nvPr>
        </p:nvSpPr>
        <p:spPr/>
        <p:txBody>
          <a:bodyPr/>
          <a:lstStyle/>
          <a:p>
            <a:pPr>
              <a:defRPr/>
            </a:pPr>
            <a:r>
              <a:rPr lang="tr-TR" smtClean="0"/>
              <a:t>eRISE 2011 - Yudis(c)</a:t>
            </a:r>
            <a:endParaRPr lang="nl-BE"/>
          </a:p>
        </p:txBody>
      </p:sp>
      <p:sp>
        <p:nvSpPr>
          <p:cNvPr id="4" name="Slide Number Placeholder 3"/>
          <p:cNvSpPr>
            <a:spLocks noGrp="1"/>
          </p:cNvSpPr>
          <p:nvPr>
            <p:ph type="sldNum" sz="quarter" idx="12"/>
          </p:nvPr>
        </p:nvSpPr>
        <p:spPr/>
        <p:txBody>
          <a:bodyPr/>
          <a:lstStyle/>
          <a:p>
            <a:fld id="{7F97ACEB-4716-9B42-9F96-D9BC5FC71C9A}" type="slidenum">
              <a:rPr lang="nl-BE" smtClean="0"/>
              <a:pPr/>
              <a:t>9</a:t>
            </a:fld>
            <a:endParaRPr lang="nl-BE"/>
          </a:p>
        </p:txBody>
      </p:sp>
      <p:sp>
        <p:nvSpPr>
          <p:cNvPr id="5" name="Title 4"/>
          <p:cNvSpPr>
            <a:spLocks noGrp="1"/>
          </p:cNvSpPr>
          <p:nvPr>
            <p:ph type="title"/>
          </p:nvPr>
        </p:nvSpPr>
        <p:spPr/>
        <p:txBody>
          <a:bodyPr/>
          <a:lstStyle/>
          <a:p>
            <a:r>
              <a:rPr lang="en-US" dirty="0" smtClean="0"/>
              <a:t>Healthcare Collaboration Network in </a:t>
            </a:r>
            <a:r>
              <a:rPr lang="en-US" dirty="0" err="1" smtClean="0"/>
              <a:t>CityVille</a:t>
            </a:r>
            <a:endParaRPr lang="en-US" dirty="0"/>
          </a:p>
        </p:txBody>
      </p:sp>
      <p:sp>
        <p:nvSpPr>
          <p:cNvPr id="6" name="Date Placeholder 5"/>
          <p:cNvSpPr>
            <a:spLocks noGrp="1"/>
          </p:cNvSpPr>
          <p:nvPr>
            <p:ph type="dt" sz="half" idx="10"/>
          </p:nvPr>
        </p:nvSpPr>
        <p:spPr/>
        <p:txBody>
          <a:bodyPr/>
          <a:lstStyle/>
          <a:p>
            <a:r>
              <a:rPr lang="en-US" smtClean="0"/>
              <a:t>May 13, 2011</a:t>
            </a:r>
            <a:endParaRPr lang="nl-BE"/>
          </a:p>
        </p:txBody>
      </p:sp>
    </p:spTree>
    <p:extLst>
      <p:ext uri="{BB962C8B-B14F-4D97-AF65-F5344CB8AC3E}">
        <p14:creationId xmlns:p14="http://schemas.microsoft.com/office/powerpoint/2010/main" val="178085211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Nessos-template">
  <a:themeElements>
    <a:clrScheme name="Personalizzato 4">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sonalizzato 4">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Nessos-template</Template>
  <TotalTime>2636</TotalTime>
  <Words>1671</Words>
  <Application>Microsoft Macintosh PowerPoint</Application>
  <PresentationFormat>On-screen Show (4:3)</PresentationFormat>
  <Paragraphs>200</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Nessos-template</vt:lpstr>
      <vt:lpstr>Collaboration Network in Healthcare E-RISE 2011</vt:lpstr>
      <vt:lpstr>This scenario is adapted from the IBM case study Redbooks - Healthcare Collaborative Network Solution Planning and Implementation http://www.redbooks.ibm.com/abstracts/sg246779.html</vt:lpstr>
      <vt:lpstr>Healthcare</vt:lpstr>
      <vt:lpstr>Trends</vt:lpstr>
      <vt:lpstr>Healthcare Record</vt:lpstr>
      <vt:lpstr>Story in CityVille</vt:lpstr>
      <vt:lpstr>Collaboration in Present Time</vt:lpstr>
      <vt:lpstr>Challenges</vt:lpstr>
      <vt:lpstr>Healthcare Collaboration Network in CityVille</vt:lpstr>
      <vt:lpstr>Collaborative Network to-be</vt:lpstr>
      <vt:lpstr>HCN Architecture</vt:lpstr>
      <vt:lpstr>How it works</vt:lpstr>
      <vt:lpstr>How it works (cont.)</vt:lpstr>
      <vt:lpstr>HCN in Public Health Alert</vt:lpstr>
      <vt:lpstr>Information Security and Privacy</vt:lpstr>
      <vt:lpstr>Information Security and Privacy (cont.)</vt:lpstr>
      <vt:lpstr>Information Security Concerns</vt:lpstr>
      <vt:lpstr>What to do for TODAY</vt:lpstr>
      <vt:lpstr>Thank you</vt:lpstr>
      <vt:lpstr>EXTRAS</vt:lpstr>
      <vt:lpstr>Summary of HCN</vt:lpstr>
      <vt:lpstr>HCN in Multi-Stakeholder Context</vt:lpstr>
      <vt:lpstr>Specific examples of HCN in practice give a picture of how organizations can benefit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Nessos</dc:title>
  <dc:creator>Ilaria</dc:creator>
  <cp:lastModifiedBy>Yudistira Asnar</cp:lastModifiedBy>
  <cp:revision>139</cp:revision>
  <dcterms:created xsi:type="dcterms:W3CDTF">2010-11-03T15:20:27Z</dcterms:created>
  <dcterms:modified xsi:type="dcterms:W3CDTF">2011-05-12T09:00:29Z</dcterms:modified>
</cp:coreProperties>
</file>